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1" r:id="rId2"/>
    <p:sldId id="264" r:id="rId3"/>
    <p:sldId id="277" r:id="rId4"/>
    <p:sldId id="259" r:id="rId5"/>
    <p:sldId id="292" r:id="rId6"/>
    <p:sldId id="293" r:id="rId7"/>
    <p:sldId id="294" r:id="rId8"/>
    <p:sldId id="295" r:id="rId9"/>
    <p:sldId id="275" r:id="rId10"/>
    <p:sldId id="296" r:id="rId11"/>
    <p:sldId id="297" r:id="rId12"/>
    <p:sldId id="298" r:id="rId13"/>
    <p:sldId id="299" r:id="rId14"/>
    <p:sldId id="300" r:id="rId15"/>
    <p:sldId id="301" r:id="rId16"/>
    <p:sldId id="302" r:id="rId17"/>
    <p:sldId id="303" r:id="rId18"/>
    <p:sldId id="304" r:id="rId19"/>
    <p:sldId id="305" r:id="rId20"/>
    <p:sldId id="307" r:id="rId21"/>
    <p:sldId id="308" r:id="rId22"/>
    <p:sldId id="309" r:id="rId23"/>
    <p:sldId id="310" r:id="rId24"/>
    <p:sldId id="311" r:id="rId25"/>
    <p:sldId id="312" r:id="rId26"/>
    <p:sldId id="313" r:id="rId27"/>
    <p:sldId id="315" r:id="rId28"/>
    <p:sldId id="314" r:id="rId29"/>
    <p:sldId id="316" r:id="rId30"/>
    <p:sldId id="317" r:id="rId31"/>
    <p:sldId id="318" r:id="rId32"/>
    <p:sldId id="319" r:id="rId33"/>
    <p:sldId id="320" r:id="rId34"/>
    <p:sldId id="321" r:id="rId35"/>
    <p:sldId id="322" r:id="rId36"/>
    <p:sldId id="324" r:id="rId37"/>
    <p:sldId id="325" r:id="rId38"/>
    <p:sldId id="326" r:id="rId39"/>
    <p:sldId id="327" r:id="rId40"/>
    <p:sldId id="328" r:id="rId41"/>
    <p:sldId id="27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4" pos="211" userDrawn="1">
          <p15:clr>
            <a:srgbClr val="A4A3A4"/>
          </p15:clr>
        </p15:guide>
        <p15:guide id="5" pos="7446" userDrawn="1">
          <p15:clr>
            <a:srgbClr val="A4A3A4"/>
          </p15:clr>
        </p15:guide>
        <p15:guide id="18" orient="horz" pos="4088" userDrawn="1">
          <p15:clr>
            <a:srgbClr val="A4A3A4"/>
          </p15:clr>
        </p15:guide>
        <p15:guide id="21" orient="horz" pos="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7566D"/>
    <a:srgbClr val="50627C"/>
    <a:srgbClr val="D5D5D5"/>
    <a:srgbClr val="DEDEDE"/>
    <a:srgbClr val="C9C9C9"/>
    <a:srgbClr val="C0C0C0"/>
    <a:srgbClr val="E0E0E0"/>
    <a:srgbClr val="276399"/>
    <a:srgbClr val="5B9BD5"/>
    <a:srgbClr val="59CFB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autoAdjust="0"/>
  </p:normalViewPr>
  <p:slideViewPr>
    <p:cSldViewPr snapToGrid="0" showGuides="1">
      <p:cViewPr>
        <p:scale>
          <a:sx n="100" d="100"/>
          <a:sy n="100" d="100"/>
        </p:scale>
        <p:origin x="-930" y="-510"/>
      </p:cViewPr>
      <p:guideLst>
        <p:guide orient="horz" pos="4088"/>
        <p:guide orient="horz" pos="232"/>
        <p:guide pos="211"/>
        <p:guide pos="7446"/>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BAFBBC-FB85-4BBB-A6A7-5835BB7D7C19}" type="datetimeFigureOut">
              <a:rPr lang="zh-CN" altLang="en-US" smtClean="0"/>
              <a:pPr/>
              <a:t>2016/9/19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70932-7AB4-4EFF-93A8-02830562BA8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260176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309452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301078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398088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254851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60704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246669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4196008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260670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3373256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E1A254-58E2-4A68-9817-58E3BC8D0705}" type="datetimeFigureOut">
              <a:rPr lang="zh-CN" altLang="en-US" smtClean="0"/>
              <a:pPr/>
              <a:t>2016/9/19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300212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1A254-58E2-4A68-9817-58E3BC8D0705}" type="datetimeFigureOut">
              <a:rPr lang="zh-CN" altLang="en-US" smtClean="0"/>
              <a:pPr/>
              <a:t>2016/9/19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E469F-A6F1-4101-B2D4-6685578B9A92}" type="slidenum">
              <a:rPr lang="zh-CN" altLang="en-US" smtClean="0"/>
              <a:pPr/>
              <a:t>‹#›</a:t>
            </a:fld>
            <a:endParaRPr lang="zh-CN" altLang="en-US"/>
          </a:p>
        </p:txBody>
      </p:sp>
    </p:spTree>
    <p:extLst>
      <p:ext uri="{BB962C8B-B14F-4D97-AF65-F5344CB8AC3E}">
        <p14:creationId xmlns="" xmlns:p14="http://schemas.microsoft.com/office/powerpoint/2010/main" val="249541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b="15625"/>
          <a:stretch/>
        </p:blipFill>
        <p:spPr>
          <a:xfrm>
            <a:off x="3564" y="-11766"/>
            <a:ext cx="12192000" cy="6858000"/>
          </a:xfrm>
          <a:prstGeom prst="rect">
            <a:avLst/>
          </a:prstGeom>
        </p:spPr>
      </p:pic>
      <p:sp>
        <p:nvSpPr>
          <p:cNvPr id="5" name="椭圆 4"/>
          <p:cNvSpPr/>
          <p:nvPr/>
        </p:nvSpPr>
        <p:spPr>
          <a:xfrm>
            <a:off x="1475497" y="-1131799"/>
            <a:ext cx="9164808" cy="9164808"/>
          </a:xfrm>
          <a:prstGeom prst="ellipse">
            <a:avLst/>
          </a:prstGeom>
          <a:solidFill>
            <a:schemeClr val="accent1">
              <a:lumMod val="50000"/>
              <a:alpha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文本框 6"/>
          <p:cNvSpPr txBox="1"/>
          <p:nvPr/>
        </p:nvSpPr>
        <p:spPr>
          <a:xfrm>
            <a:off x="4248150" y="2419350"/>
            <a:ext cx="3478099" cy="1200329"/>
          </a:xfrm>
          <a:prstGeom prst="rect">
            <a:avLst/>
          </a:prstGeom>
          <a:noFill/>
        </p:spPr>
        <p:txBody>
          <a:bodyPr wrap="square" rtlCol="0">
            <a:spAutoFit/>
            <a:scene3d>
              <a:camera prst="orthographicFront">
                <a:rot lat="0" lon="0" rev="0"/>
              </a:camera>
              <a:lightRig rig="threePt" dir="t"/>
            </a:scene3d>
          </a:bodyPr>
          <a:lstStyle/>
          <a:p>
            <a:pPr algn="ctr"/>
            <a:r>
              <a:rPr lang="en-US" altLang="zh-CN" sz="7200" b="1" spc="30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rPr>
              <a:t>Ocean</a:t>
            </a:r>
            <a:endParaRPr lang="zh-CN" altLang="en-US" sz="7200" b="1" spc="300" dirty="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endParaRPr>
          </a:p>
        </p:txBody>
      </p:sp>
      <p:sp>
        <p:nvSpPr>
          <p:cNvPr id="8" name="文本框 7"/>
          <p:cNvSpPr txBox="1"/>
          <p:nvPr/>
        </p:nvSpPr>
        <p:spPr>
          <a:xfrm>
            <a:off x="2047875" y="3590925"/>
            <a:ext cx="7874567" cy="319683"/>
          </a:xfrm>
          <a:prstGeom prst="roundRect">
            <a:avLst>
              <a:gd name="adj" fmla="val 6852"/>
            </a:avLst>
          </a:prstGeom>
          <a:noFill/>
          <a:ln>
            <a:noFill/>
          </a:ln>
        </p:spPr>
        <p:txBody>
          <a:bodyPr wrap="square" rtlCol="0">
            <a:spAutoFit/>
          </a:bodyPr>
          <a:lstStyle/>
          <a:p>
            <a:pPr algn="ctr" eaLnBrk="0" hangingPunct="0"/>
            <a:r>
              <a:rPr lang="en-US" altLang="zh-CN" sz="1400" b="1" dirty="0" smtClean="0">
                <a:solidFill>
                  <a:schemeClr val="bg1"/>
                </a:solidFill>
                <a:latin typeface="苹方 常规" pitchFamily="34" charset="-122"/>
                <a:ea typeface="苹方 常规" pitchFamily="34" charset="-122"/>
              </a:rPr>
              <a:t>OTT System Introduction</a:t>
            </a:r>
            <a:endParaRPr lang="en-US" altLang="zh-CN" sz="1400" b="1" dirty="0">
              <a:solidFill>
                <a:schemeClr val="bg1"/>
              </a:solidFill>
              <a:latin typeface="苹方 常规" pitchFamily="34" charset="-122"/>
              <a:ea typeface="苹方 常规" pitchFamily="34" charset="-122"/>
            </a:endParaRPr>
          </a:p>
        </p:txBody>
      </p:sp>
      <p:sp>
        <p:nvSpPr>
          <p:cNvPr id="9" name="任意多边形 8"/>
          <p:cNvSpPr/>
          <p:nvPr/>
        </p:nvSpPr>
        <p:spPr>
          <a:xfrm rot="10800000">
            <a:off x="1657349" y="4588101"/>
            <a:ext cx="8562974"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800225" y="4715394"/>
            <a:ext cx="8184207"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193771" y="5255453"/>
            <a:ext cx="541713" cy="54171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6479897" y="4544585"/>
            <a:ext cx="141715" cy="141715"/>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9057456" y="5620173"/>
            <a:ext cx="301222" cy="301222"/>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5648942" y="5393692"/>
            <a:ext cx="136676" cy="13667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6329286" y="5367888"/>
            <a:ext cx="395364" cy="395364"/>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descr="跨界  融合  互联.png"/>
          <p:cNvPicPr>
            <a:picLocks noChangeAspect="1"/>
          </p:cNvPicPr>
          <p:nvPr/>
        </p:nvPicPr>
        <p:blipFill>
          <a:blip r:embed="rId4" cstate="print"/>
          <a:stretch>
            <a:fillRect/>
          </a:stretch>
        </p:blipFill>
        <p:spPr>
          <a:xfrm>
            <a:off x="5091279" y="1491656"/>
            <a:ext cx="1800200" cy="500056"/>
          </a:xfrm>
          <a:prstGeom prst="rect">
            <a:avLst/>
          </a:prstGeom>
        </p:spPr>
      </p:pic>
    </p:spTree>
    <p:extLst>
      <p:ext uri="{BB962C8B-B14F-4D97-AF65-F5344CB8AC3E}">
        <p14:creationId xmlns="" xmlns:p14="http://schemas.microsoft.com/office/powerpoint/2010/main" val="332763928"/>
      </p:ext>
    </p:extLst>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75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750"/>
                                        <p:tgtEl>
                                          <p:spTgt spid="9"/>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750"/>
                                        <p:tgtEl>
                                          <p:spTgt spid="10"/>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175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50"/>
                                        <p:tgtEl>
                                          <p:spTgt spid="15"/>
                                        </p:tgtEl>
                                      </p:cBhvr>
                                    </p:animEffect>
                                  </p:childTnLst>
                                </p:cTn>
                              </p:par>
                              <p:par>
                                <p:cTn id="30" presetID="41" presetClass="entr" presetSubtype="0" fill="hold" grpId="0" nodeType="withEffect">
                                  <p:stCondLst>
                                    <p:cond delay="800"/>
                                  </p:stCondLst>
                                  <p:iterate type="lt">
                                    <p:tmPct val="10000"/>
                                  </p:iterate>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750" fill="hold"/>
                                        <p:tgtEl>
                                          <p:spTgt spid="7"/>
                                        </p:tgtEl>
                                        <p:attrNameLst>
                                          <p:attrName>ppt_y</p:attrName>
                                        </p:attrNameLst>
                                      </p:cBhvr>
                                      <p:tavLst>
                                        <p:tav tm="0">
                                          <p:val>
                                            <p:strVal val="#ppt_y"/>
                                          </p:val>
                                        </p:tav>
                                        <p:tav tm="100000">
                                          <p:val>
                                            <p:strVal val="#ppt_y"/>
                                          </p:val>
                                        </p:tav>
                                      </p:tavLst>
                                    </p:anim>
                                    <p:anim calcmode="lin" valueType="num">
                                      <p:cBhvr>
                                        <p:cTn id="34" dur="7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7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750" tmFilter="0,0; .5, 1; 1, 1"/>
                                        <p:tgtEl>
                                          <p:spTgt spid="7"/>
                                        </p:tgtEl>
                                      </p:cBhvr>
                                    </p:animEffect>
                                  </p:childTnLst>
                                </p:cTn>
                              </p:par>
                              <p:par>
                                <p:cTn id="37" presetID="10" presetClass="entr" presetSubtype="0" fill="hold" grpId="1" nodeType="withEffect">
                                  <p:stCondLst>
                                    <p:cond delay="750"/>
                                  </p:stCondLst>
                                  <p:iterate type="lt">
                                    <p:tmPct val="0"/>
                                  </p:iterate>
                                  <p:childTnLst>
                                    <p:set>
                                      <p:cBhvr>
                                        <p:cTn id="38" dur="1" fill="hold">
                                          <p:stCondLst>
                                            <p:cond delay="0"/>
                                          </p:stCondLst>
                                        </p:cTn>
                                        <p:tgtEl>
                                          <p:spTgt spid="8"/>
                                        </p:tgtEl>
                                        <p:attrNameLst>
                                          <p:attrName>style.visibility</p:attrName>
                                        </p:attrNameLst>
                                      </p:cBhvr>
                                      <p:to>
                                        <p:strVal val="visible"/>
                                      </p:to>
                                    </p:set>
                                    <p:animEffect transition="in" filter="fade">
                                      <p:cBhvr>
                                        <p:cTn id="39" dur="250"/>
                                        <p:tgtEl>
                                          <p:spTgt spid="8"/>
                                        </p:tgtEl>
                                      </p:cBhvr>
                                    </p:animEffect>
                                  </p:childTnLst>
                                </p:cTn>
                              </p:par>
                              <p:par>
                                <p:cTn id="40" presetID="34" presetClass="emph" presetSubtype="0" fill="hold" grpId="0" nodeType="withEffect">
                                  <p:stCondLst>
                                    <p:cond delay="1000"/>
                                  </p:stCondLst>
                                  <p:iterate type="lt">
                                    <p:tmPct val="10000"/>
                                  </p:iterate>
                                  <p:childTnLst>
                                    <p:animMotion origin="layout" path="M 0.0 0.0 L 0.0 -0.07213" pathEditMode="relative" ptsTypes="">
                                      <p:cBhvr>
                                        <p:cTn id="41" dur="125" accel="50000" decel="50000" autoRev="1" fill="hold">
                                          <p:stCondLst>
                                            <p:cond delay="0"/>
                                          </p:stCondLst>
                                        </p:cTn>
                                        <p:tgtEl>
                                          <p:spTgt spid="8"/>
                                        </p:tgtEl>
                                        <p:attrNameLst>
                                          <p:attrName>ppt_x</p:attrName>
                                          <p:attrName>ppt_y</p:attrName>
                                        </p:attrNameLst>
                                      </p:cBhvr>
                                    </p:animMotion>
                                    <p:animRot by="1500000">
                                      <p:cBhvr>
                                        <p:cTn id="42" dur="63" fill="hold">
                                          <p:stCondLst>
                                            <p:cond delay="0"/>
                                          </p:stCondLst>
                                        </p:cTn>
                                        <p:tgtEl>
                                          <p:spTgt spid="8"/>
                                        </p:tgtEl>
                                        <p:attrNameLst>
                                          <p:attrName>r</p:attrName>
                                        </p:attrNameLst>
                                      </p:cBhvr>
                                    </p:animRot>
                                    <p:animRot by="-1500000">
                                      <p:cBhvr>
                                        <p:cTn id="43" dur="63" fill="hold">
                                          <p:stCondLst>
                                            <p:cond delay="63"/>
                                          </p:stCondLst>
                                        </p:cTn>
                                        <p:tgtEl>
                                          <p:spTgt spid="8"/>
                                        </p:tgtEl>
                                        <p:attrNameLst>
                                          <p:attrName>r</p:attrName>
                                        </p:attrNameLst>
                                      </p:cBhvr>
                                    </p:animRot>
                                    <p:animRot by="-1500000">
                                      <p:cBhvr>
                                        <p:cTn id="44" dur="63" fill="hold">
                                          <p:stCondLst>
                                            <p:cond delay="125"/>
                                          </p:stCondLst>
                                        </p:cTn>
                                        <p:tgtEl>
                                          <p:spTgt spid="8"/>
                                        </p:tgtEl>
                                        <p:attrNameLst>
                                          <p:attrName>r</p:attrName>
                                        </p:attrNameLst>
                                      </p:cBhvr>
                                    </p:animRot>
                                    <p:animRot by="1500000">
                                      <p:cBhvr>
                                        <p:cTn id="45" dur="63" fill="hold">
                                          <p:stCondLst>
                                            <p:cond delay="188"/>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8" grpId="1"/>
      <p:bldP spid="9" grpId="0" animBg="1"/>
      <p:bldP spid="10"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962025"/>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1"/>
          <p:cNvSpPr txBox="1"/>
          <p:nvPr/>
        </p:nvSpPr>
        <p:spPr>
          <a:xfrm>
            <a:off x="1207770" y="1308100"/>
            <a:ext cx="8542655" cy="1569660"/>
          </a:xfrm>
          <a:prstGeom prst="rect">
            <a:avLst/>
          </a:prstGeom>
          <a:noFill/>
        </p:spPr>
        <p:txBody>
          <a:bodyPr wrap="square" rtlCol="0" anchor="t">
            <a:spAutoFit/>
          </a:bodyPr>
          <a:lstStyle/>
          <a:p>
            <a:r>
              <a:rPr lang="zh-CN" altLang="en-US" sz="2400" b="1" dirty="0">
                <a:solidFill>
                  <a:schemeClr val="tx1">
                    <a:lumMod val="75000"/>
                    <a:lumOff val="25000"/>
                  </a:schemeClr>
                </a:solidFill>
                <a:sym typeface="+mn-ea"/>
              </a:rPr>
              <a:t>Adaptive HTTP streaming</a:t>
            </a:r>
            <a:endParaRPr lang="zh-CN" altLang="en-US" sz="2400" b="1" dirty="0">
              <a:solidFill>
                <a:schemeClr val="tx1">
                  <a:lumMod val="75000"/>
                  <a:lumOff val="25000"/>
                </a:schemeClr>
              </a:solidFill>
            </a:endParaRPr>
          </a:p>
          <a:p>
            <a:endParaRPr lang="zh-CN" altLang="en-US" dirty="0">
              <a:solidFill>
                <a:schemeClr val="tx1">
                  <a:lumMod val="75000"/>
                  <a:lumOff val="25000"/>
                </a:schemeClr>
              </a:solidFill>
            </a:endParaRPr>
          </a:p>
          <a:p>
            <a:r>
              <a:rPr lang="zh-CN" altLang="en-US" dirty="0">
                <a:solidFill>
                  <a:schemeClr val="tx1">
                    <a:lumMod val="75000"/>
                    <a:lumOff val="25000"/>
                  </a:schemeClr>
                </a:solidFill>
                <a:sym typeface="+mn-ea"/>
              </a:rPr>
              <a:t>This technology lets adapt video quality both inside and outside operator's network (i.e. in third party networks where quality of data streaming and network capacity can't be controlled or managed).</a:t>
            </a:r>
            <a:endParaRPr lang="zh-CN" altLang="en-US" dirty="0">
              <a:solidFill>
                <a:schemeClr val="tx1">
                  <a:lumMod val="75000"/>
                  <a:lumOff val="25000"/>
                </a:schemeClr>
              </a:solidFill>
            </a:endParaRPr>
          </a:p>
        </p:txBody>
      </p:sp>
      <p:sp>
        <p:nvSpPr>
          <p:cNvPr id="13" name="文本框 1"/>
          <p:cNvSpPr txBox="1"/>
          <p:nvPr/>
        </p:nvSpPr>
        <p:spPr>
          <a:xfrm>
            <a:off x="1207770" y="5356225"/>
            <a:ext cx="8542655" cy="830997"/>
          </a:xfrm>
          <a:prstGeom prst="rect">
            <a:avLst/>
          </a:prstGeom>
          <a:noFill/>
        </p:spPr>
        <p:txBody>
          <a:bodyPr wrap="square" rtlCol="0" anchor="t">
            <a:spAutoFit/>
          </a:bodyPr>
          <a:lstStyle/>
          <a:p>
            <a:r>
              <a:rPr lang="zh-CN" altLang="en-US" sz="2400" b="1" dirty="0" smtClean="0">
                <a:solidFill>
                  <a:schemeClr val="tx1">
                    <a:lumMod val="75000"/>
                    <a:lumOff val="25000"/>
                  </a:schemeClr>
                </a:solidFill>
              </a:rPr>
              <a:t>Depending on user's location Smart Routing Engine routes the user to the best located server. </a:t>
            </a:r>
            <a:endParaRPr lang="zh-CN" altLang="en-US" sz="2400" b="1" dirty="0">
              <a:solidFill>
                <a:schemeClr val="tx1">
                  <a:lumMod val="75000"/>
                  <a:lumOff val="25000"/>
                </a:schemeClr>
              </a:solidFill>
            </a:endParaRPr>
          </a:p>
        </p:txBody>
      </p:sp>
      <p:sp>
        <p:nvSpPr>
          <p:cNvPr id="14" name="文本框 1"/>
          <p:cNvSpPr txBox="1"/>
          <p:nvPr/>
        </p:nvSpPr>
        <p:spPr>
          <a:xfrm>
            <a:off x="750570" y="3346450"/>
            <a:ext cx="8542655" cy="1292662"/>
          </a:xfrm>
          <a:prstGeom prst="rect">
            <a:avLst/>
          </a:prstGeom>
          <a:noFill/>
        </p:spPr>
        <p:txBody>
          <a:bodyPr wrap="square" rtlCol="0" anchor="t">
            <a:spAutoFit/>
          </a:bodyPr>
          <a:lstStyle/>
          <a:p>
            <a:pPr lvl="1"/>
            <a:r>
              <a:rPr lang="zh-CN" altLang="en-US" sz="2400" b="1" dirty="0" smtClean="0">
                <a:solidFill>
                  <a:schemeClr val="tx1">
                    <a:lumMod val="75000"/>
                    <a:lumOff val="25000"/>
                  </a:schemeClr>
                </a:solidFill>
              </a:rPr>
              <a:t>CDN</a:t>
            </a:r>
          </a:p>
          <a:p>
            <a:pPr lvl="1"/>
            <a:endParaRPr lang="zh-CN" altLang="en-US" dirty="0" smtClean="0">
              <a:solidFill>
                <a:schemeClr val="tx1">
                  <a:lumMod val="75000"/>
                  <a:lumOff val="25000"/>
                </a:schemeClr>
              </a:solidFill>
            </a:endParaRPr>
          </a:p>
          <a:p>
            <a:pPr lvl="1"/>
            <a:r>
              <a:rPr lang="zh-CN" altLang="en-US" dirty="0" smtClean="0">
                <a:solidFill>
                  <a:schemeClr val="tx1">
                    <a:lumMod val="75000"/>
                    <a:lumOff val="25000"/>
                  </a:schemeClr>
                </a:solidFill>
              </a:rPr>
              <a:t>CDN is a link that connects data transmission system and client devices and applications.</a:t>
            </a:r>
            <a:endParaRPr lang="zh-CN" altLang="en-US" dirty="0">
              <a:solidFill>
                <a:schemeClr val="tx1">
                  <a:lumMod val="75000"/>
                  <a:lumOff val="25000"/>
                </a:schemeClr>
              </a:solidFill>
            </a:endParaRPr>
          </a:p>
        </p:txBody>
      </p:sp>
      <p:sp>
        <p:nvSpPr>
          <p:cNvPr id="19" name="文本框 18"/>
          <p:cNvSpPr txBox="1"/>
          <p:nvPr/>
        </p:nvSpPr>
        <p:spPr>
          <a:xfrm rot="10800000">
            <a:off x="11343024" y="-5715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20" name="文本框 41"/>
          <p:cNvSpPr txBox="1"/>
          <p:nvPr/>
        </p:nvSpPr>
        <p:spPr>
          <a:xfrm>
            <a:off x="197942" y="155308"/>
            <a:ext cx="3545383" cy="646331"/>
          </a:xfrm>
          <a:prstGeom prst="rect">
            <a:avLst/>
          </a:prstGeom>
          <a:noFill/>
        </p:spPr>
        <p:txBody>
          <a:bodyPr wrap="square" rtlCol="0">
            <a:spAutoFit/>
          </a:bodyPr>
          <a:lstStyle/>
          <a:p>
            <a:r>
              <a:rPr lang="en-US" altLang="zh-CN" sz="3600" b="1" dirty="0" smtClean="0">
                <a:solidFill>
                  <a:schemeClr val="bg1"/>
                </a:solidFill>
                <a:latin typeface="Aharoni" pitchFamily="2" charset="-79"/>
                <a:ea typeface="Microsoft YaHei UI" panose="020B0503020204020204" pitchFamily="34" charset="-122"/>
                <a:cs typeface="Aharoni" pitchFamily="2" charset="-79"/>
              </a:rPr>
              <a:t>Our advantage</a:t>
            </a:r>
            <a:endParaRPr lang="zh-CN" altLang="en-US" sz="3600" b="1" dirty="0">
              <a:solidFill>
                <a:schemeClr val="bg1"/>
              </a:solidFill>
              <a:latin typeface="Aharoni" pitchFamily="2" charset="-79"/>
              <a:ea typeface="Microsoft YaHei UI" panose="020B0503020204020204" pitchFamily="34" charset="-122"/>
              <a:cs typeface="Aharoni" pitchFamily="2" charset="-79"/>
            </a:endParaRPr>
          </a:p>
        </p:txBody>
      </p:sp>
      <p:cxnSp>
        <p:nvCxnSpPr>
          <p:cNvPr id="21" name="直接连接符 20"/>
          <p:cNvCxnSpPr/>
          <p:nvPr/>
        </p:nvCxnSpPr>
        <p:spPr>
          <a:xfrm>
            <a:off x="3904247" y="304800"/>
            <a:ext cx="0" cy="4000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962025"/>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 name="直接连接符 6"/>
          <p:cNvCxnSpPr/>
          <p:nvPr/>
        </p:nvCxnSpPr>
        <p:spPr>
          <a:xfrm>
            <a:off x="3904247" y="304800"/>
            <a:ext cx="0" cy="4000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94"/>
          <p:cNvGrpSpPr>
            <a:grpSpLocks/>
          </p:cNvGrpSpPr>
          <p:nvPr/>
        </p:nvGrpSpPr>
        <p:grpSpPr bwMode="auto">
          <a:xfrm>
            <a:off x="404813" y="2139950"/>
            <a:ext cx="3446462" cy="3446463"/>
            <a:chOff x="0" y="0"/>
            <a:chExt cx="3447125" cy="3447125"/>
          </a:xfrm>
          <a:solidFill>
            <a:schemeClr val="tx1">
              <a:lumMod val="65000"/>
              <a:lumOff val="35000"/>
            </a:schemeClr>
          </a:solidFill>
        </p:grpSpPr>
        <p:sp>
          <p:nvSpPr>
            <p:cNvPr id="15" name="椭圆 1"/>
            <p:cNvSpPr>
              <a:spLocks noChangeArrowheads="1"/>
            </p:cNvSpPr>
            <p:nvPr/>
          </p:nvSpPr>
          <p:spPr bwMode="auto">
            <a:xfrm>
              <a:off x="0" y="0"/>
              <a:ext cx="3447125" cy="3447125"/>
            </a:xfrm>
            <a:prstGeom prst="ellipse">
              <a:avLst/>
            </a:prstGeom>
            <a:grpFill/>
            <a:ln w="9525">
              <a:noFill/>
              <a:round/>
              <a:headEnd/>
              <a:tailEnd/>
            </a:ln>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sp>
          <p:nvSpPr>
            <p:cNvPr id="16" name="Freeform 258"/>
            <p:cNvSpPr>
              <a:spLocks noChangeArrowheads="1"/>
            </p:cNvSpPr>
            <p:nvPr/>
          </p:nvSpPr>
          <p:spPr bwMode="auto">
            <a:xfrm>
              <a:off x="1204671" y="1228784"/>
              <a:ext cx="953156" cy="1066351"/>
            </a:xfrm>
            <a:custGeom>
              <a:avLst/>
              <a:gdLst>
                <a:gd name="T0" fmla="*/ 2147483646 w 86"/>
                <a:gd name="T1" fmla="*/ 0 h 77"/>
                <a:gd name="T2" fmla="*/ 2147483646 w 86"/>
                <a:gd name="T3" fmla="*/ 2147483646 h 77"/>
                <a:gd name="T4" fmla="*/ 2147483646 w 86"/>
                <a:gd name="T5" fmla="*/ 2147483646 h 77"/>
                <a:gd name="T6" fmla="*/ 2147483646 w 86"/>
                <a:gd name="T7" fmla="*/ 2147483646 h 77"/>
                <a:gd name="T8" fmla="*/ 0 w 86"/>
                <a:gd name="T9" fmla="*/ 2147483646 h 77"/>
                <a:gd name="T10" fmla="*/ 0 w 86"/>
                <a:gd name="T11" fmla="*/ 2147483646 h 77"/>
                <a:gd name="T12" fmla="*/ 2147483646 w 86"/>
                <a:gd name="T13" fmla="*/ 2147483646 h 77"/>
                <a:gd name="T14" fmla="*/ 2147483646 w 86"/>
                <a:gd name="T15" fmla="*/ 2147483646 h 77"/>
                <a:gd name="T16" fmla="*/ 2147483646 w 86"/>
                <a:gd name="T17" fmla="*/ 2147483646 h 77"/>
                <a:gd name="T18" fmla="*/ 2147483646 w 86"/>
                <a:gd name="T19" fmla="*/ 2147483646 h 77"/>
                <a:gd name="T20" fmla="*/ 2147483646 w 86"/>
                <a:gd name="T21" fmla="*/ 2147483646 h 77"/>
                <a:gd name="T22" fmla="*/ 2147483646 w 86"/>
                <a:gd name="T23" fmla="*/ 2147483646 h 77"/>
                <a:gd name="T24" fmla="*/ 2147483646 w 86"/>
                <a:gd name="T25" fmla="*/ 2147483646 h 77"/>
                <a:gd name="T26" fmla="*/ 2147483646 w 86"/>
                <a:gd name="T27" fmla="*/ 2147483646 h 77"/>
                <a:gd name="T28" fmla="*/ 2147483646 w 86"/>
                <a:gd name="T29" fmla="*/ 2147483646 h 77"/>
                <a:gd name="T30" fmla="*/ 2147483646 w 86"/>
                <a:gd name="T31" fmla="*/ 2147483646 h 77"/>
                <a:gd name="T32" fmla="*/ 2147483646 w 86"/>
                <a:gd name="T33" fmla="*/ 2147483646 h 77"/>
                <a:gd name="T34" fmla="*/ 2147483646 w 86"/>
                <a:gd name="T35" fmla="*/ 2147483646 h 77"/>
                <a:gd name="T36" fmla="*/ 2147483646 w 86"/>
                <a:gd name="T37" fmla="*/ 2147483646 h 77"/>
                <a:gd name="T38" fmla="*/ 2147483646 w 86"/>
                <a:gd name="T39" fmla="*/ 2147483646 h 77"/>
                <a:gd name="T40" fmla="*/ 2147483646 w 86"/>
                <a:gd name="T41" fmla="*/ 2147483646 h 77"/>
                <a:gd name="T42" fmla="*/ 2147483646 w 86"/>
                <a:gd name="T43" fmla="*/ 2147483646 h 77"/>
                <a:gd name="T44" fmla="*/ 2147483646 w 86"/>
                <a:gd name="T45" fmla="*/ 2147483646 h 77"/>
                <a:gd name="T46" fmla="*/ 2147483646 w 86"/>
                <a:gd name="T47" fmla="*/ 2147483646 h 77"/>
                <a:gd name="T48" fmla="*/ 2147483646 w 86"/>
                <a:gd name="T49" fmla="*/ 2147483646 h 77"/>
                <a:gd name="T50" fmla="*/ 2147483646 w 86"/>
                <a:gd name="T51" fmla="*/ 2147483646 h 77"/>
                <a:gd name="T52" fmla="*/ 2147483646 w 86"/>
                <a:gd name="T53" fmla="*/ 2147483646 h 77"/>
                <a:gd name="T54" fmla="*/ 2147483646 w 86"/>
                <a:gd name="T55" fmla="*/ 2147483646 h 77"/>
                <a:gd name="T56" fmla="*/ 2147483646 w 86"/>
                <a:gd name="T57" fmla="*/ 0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6"/>
                <a:gd name="T88" fmla="*/ 0 h 77"/>
                <a:gd name="T89" fmla="*/ 86 w 86"/>
                <a:gd name="T90" fmla="*/ 77 h 7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chemeClr val="bg1"/>
            </a:solidFill>
            <a:ln w="9525">
              <a:noFill/>
              <a:miter lim="800000"/>
              <a:headEnd/>
              <a:tailEnd/>
            </a:ln>
          </p:spPr>
          <p:txBody>
            <a:bodyPr/>
            <a:lstStyle/>
            <a:p>
              <a:endParaRPr lang="zh-CN" altLang="en-US"/>
            </a:p>
          </p:txBody>
        </p:sp>
      </p:grpSp>
      <p:sp>
        <p:nvSpPr>
          <p:cNvPr id="18" name="矩形 122"/>
          <p:cNvSpPr>
            <a:spLocks noChangeArrowheads="1"/>
          </p:cNvSpPr>
          <p:nvPr/>
        </p:nvSpPr>
        <p:spPr bwMode="auto">
          <a:xfrm>
            <a:off x="4325938" y="1330325"/>
            <a:ext cx="590550" cy="590550"/>
          </a:xfrm>
          <a:prstGeom prst="rect">
            <a:avLst/>
          </a:prstGeom>
          <a:noFill/>
          <a:ln w="19050">
            <a:solidFill>
              <a:srgbClr val="00B2B2"/>
            </a:solidFill>
            <a:miter lim="800000"/>
            <a:headEnd/>
            <a:tailEnd/>
          </a:ln>
        </p:spPr>
        <p:txBody>
          <a:bodyPr anchor="ctr"/>
          <a:lstStyle/>
          <a:p>
            <a:pPr algn="ctr" eaLnBrk="1" hangingPunct="1">
              <a:buFont typeface="Arial" pitchFamily="34" charset="0"/>
              <a:buNone/>
            </a:pPr>
            <a:r>
              <a:rPr lang="zh-CN" altLang="en-US" sz="2000" dirty="0">
                <a:solidFill>
                  <a:srgbClr val="00B2B2"/>
                </a:solidFill>
                <a:latin typeface="宋体" pitchFamily="2" charset="-122"/>
                <a:sym typeface="宋体" pitchFamily="2" charset="-122"/>
              </a:rPr>
              <a:t>√</a:t>
            </a:r>
          </a:p>
        </p:txBody>
      </p:sp>
      <p:sp>
        <p:nvSpPr>
          <p:cNvPr id="19" name="矩形 128"/>
          <p:cNvSpPr>
            <a:spLocks noChangeArrowheads="1"/>
          </p:cNvSpPr>
          <p:nvPr/>
        </p:nvSpPr>
        <p:spPr bwMode="auto">
          <a:xfrm>
            <a:off x="4325938" y="2293938"/>
            <a:ext cx="590550" cy="590550"/>
          </a:xfrm>
          <a:prstGeom prst="rect">
            <a:avLst/>
          </a:prstGeom>
          <a:noFill/>
          <a:ln w="19050">
            <a:solidFill>
              <a:srgbClr val="00B2B2"/>
            </a:solidFill>
            <a:miter lim="800000"/>
            <a:headEnd/>
            <a:tailEnd/>
          </a:ln>
        </p:spPr>
        <p:txBody>
          <a:bodyPr anchor="ctr"/>
          <a:lstStyle/>
          <a:p>
            <a:pPr algn="ctr" eaLnBrk="1" hangingPunct="1">
              <a:buFont typeface="Arial" pitchFamily="34" charset="0"/>
              <a:buNone/>
            </a:pPr>
            <a:r>
              <a:rPr lang="zh-CN" altLang="en-US" sz="2000">
                <a:solidFill>
                  <a:srgbClr val="00B2B2"/>
                </a:solidFill>
                <a:latin typeface="宋体" pitchFamily="2" charset="-122"/>
                <a:sym typeface="宋体" pitchFamily="2" charset="-122"/>
              </a:rPr>
              <a:t>√</a:t>
            </a:r>
          </a:p>
        </p:txBody>
      </p:sp>
      <p:sp>
        <p:nvSpPr>
          <p:cNvPr id="20" name="矩形 148"/>
          <p:cNvSpPr>
            <a:spLocks noChangeArrowheads="1"/>
          </p:cNvSpPr>
          <p:nvPr/>
        </p:nvSpPr>
        <p:spPr bwMode="auto">
          <a:xfrm>
            <a:off x="4313238" y="3360738"/>
            <a:ext cx="590550" cy="590550"/>
          </a:xfrm>
          <a:prstGeom prst="rect">
            <a:avLst/>
          </a:prstGeom>
          <a:noFill/>
          <a:ln w="19050">
            <a:solidFill>
              <a:srgbClr val="00B2B2"/>
            </a:solidFill>
            <a:miter lim="800000"/>
            <a:headEnd/>
            <a:tailEnd/>
          </a:ln>
        </p:spPr>
        <p:txBody>
          <a:bodyPr anchor="ctr"/>
          <a:lstStyle/>
          <a:p>
            <a:pPr algn="ctr" eaLnBrk="1" hangingPunct="1">
              <a:buFont typeface="Arial" pitchFamily="34" charset="0"/>
              <a:buNone/>
            </a:pPr>
            <a:r>
              <a:rPr lang="zh-CN" altLang="en-US" sz="2000">
                <a:solidFill>
                  <a:srgbClr val="00B2B2"/>
                </a:solidFill>
                <a:latin typeface="宋体" pitchFamily="2" charset="-122"/>
                <a:sym typeface="宋体" pitchFamily="2" charset="-122"/>
              </a:rPr>
              <a:t>√</a:t>
            </a:r>
          </a:p>
        </p:txBody>
      </p:sp>
      <p:sp>
        <p:nvSpPr>
          <p:cNvPr id="22" name="TextBox 21"/>
          <p:cNvSpPr txBox="1"/>
          <p:nvPr/>
        </p:nvSpPr>
        <p:spPr>
          <a:xfrm>
            <a:off x="5172074" y="1447800"/>
            <a:ext cx="4924425" cy="338554"/>
          </a:xfrm>
          <a:prstGeom prst="rect">
            <a:avLst/>
          </a:prstGeom>
          <a:noFill/>
        </p:spPr>
        <p:txBody>
          <a:bodyPr wrap="square" rtlCol="0">
            <a:spAutoFit/>
          </a:bodyPr>
          <a:lstStyle/>
          <a:p>
            <a:r>
              <a:rPr lang="zh-CN" altLang="en-US" sz="1600" dirty="0" smtClean="0">
                <a:solidFill>
                  <a:schemeClr val="tx1">
                    <a:lumMod val="75000"/>
                    <a:lumOff val="25000"/>
                  </a:schemeClr>
                </a:solidFill>
              </a:rPr>
              <a:t>Video ultra-compressiontechnology</a:t>
            </a:r>
            <a:r>
              <a:rPr lang="en-US" altLang="zh-CN" sz="1600" dirty="0" smtClean="0">
                <a:solidFill>
                  <a:schemeClr val="tx1">
                    <a:lumMod val="75000"/>
                    <a:lumOff val="25000"/>
                  </a:schemeClr>
                </a:solidFill>
              </a:rPr>
              <a:t>(H.265)</a:t>
            </a:r>
            <a:endParaRPr lang="en-US" altLang="zh-CN" sz="1600" dirty="0">
              <a:solidFill>
                <a:schemeClr val="tx1">
                  <a:lumMod val="75000"/>
                  <a:lumOff val="25000"/>
                </a:schemeClr>
              </a:solidFill>
            </a:endParaRPr>
          </a:p>
        </p:txBody>
      </p:sp>
      <p:sp>
        <p:nvSpPr>
          <p:cNvPr id="23" name="TextBox 22"/>
          <p:cNvSpPr txBox="1"/>
          <p:nvPr/>
        </p:nvSpPr>
        <p:spPr>
          <a:xfrm>
            <a:off x="5172074" y="2295525"/>
            <a:ext cx="5743576" cy="584775"/>
          </a:xfrm>
          <a:prstGeom prst="rect">
            <a:avLst/>
          </a:prstGeom>
          <a:noFill/>
        </p:spPr>
        <p:txBody>
          <a:bodyPr wrap="square" rtlCol="0">
            <a:spAutoFit/>
          </a:bodyPr>
          <a:lstStyle/>
          <a:p>
            <a:r>
              <a:rPr lang="zh-CN" altLang="en-US" sz="1600" dirty="0" smtClean="0">
                <a:solidFill>
                  <a:schemeClr val="tx1">
                    <a:lumMod val="75000"/>
                    <a:lumOff val="25000"/>
                  </a:schemeClr>
                </a:solidFill>
              </a:rPr>
              <a:t>Our compression technology stands out for its unique efficiency.</a:t>
            </a:r>
          </a:p>
        </p:txBody>
      </p:sp>
      <p:sp>
        <p:nvSpPr>
          <p:cNvPr id="24" name="TextBox 23"/>
          <p:cNvSpPr txBox="1"/>
          <p:nvPr/>
        </p:nvSpPr>
        <p:spPr>
          <a:xfrm>
            <a:off x="5172074" y="3324225"/>
            <a:ext cx="5743576" cy="584775"/>
          </a:xfrm>
          <a:prstGeom prst="rect">
            <a:avLst/>
          </a:prstGeom>
          <a:noFill/>
        </p:spPr>
        <p:txBody>
          <a:bodyPr wrap="square" rtlCol="0">
            <a:spAutoFit/>
          </a:bodyPr>
          <a:lstStyle/>
          <a:p>
            <a:r>
              <a:rPr lang="zh-CN" altLang="en-US" sz="1600" dirty="0" smtClean="0">
                <a:solidFill>
                  <a:schemeClr val="tx1">
                    <a:lumMod val="75000"/>
                    <a:lumOff val="25000"/>
                  </a:schemeClr>
                </a:solidFill>
              </a:rPr>
              <a:t>Our OTT solution uses different encoding profiles and therefore is available on various devices.</a:t>
            </a:r>
            <a:endParaRPr lang="zh-CN" altLang="en-US" sz="1600" dirty="0">
              <a:solidFill>
                <a:schemeClr val="tx1">
                  <a:lumMod val="75000"/>
                  <a:lumOff val="25000"/>
                </a:schemeClr>
              </a:solidFill>
            </a:endParaRPr>
          </a:p>
        </p:txBody>
      </p:sp>
      <p:sp>
        <p:nvSpPr>
          <p:cNvPr id="25" name="矩形 148"/>
          <p:cNvSpPr>
            <a:spLocks noChangeArrowheads="1"/>
          </p:cNvSpPr>
          <p:nvPr/>
        </p:nvSpPr>
        <p:spPr bwMode="auto">
          <a:xfrm>
            <a:off x="4313238" y="4360863"/>
            <a:ext cx="590550" cy="590550"/>
          </a:xfrm>
          <a:prstGeom prst="rect">
            <a:avLst/>
          </a:prstGeom>
          <a:noFill/>
          <a:ln w="19050">
            <a:solidFill>
              <a:srgbClr val="00B2B2"/>
            </a:solidFill>
            <a:miter lim="800000"/>
            <a:headEnd/>
            <a:tailEnd/>
          </a:ln>
        </p:spPr>
        <p:txBody>
          <a:bodyPr anchor="ctr"/>
          <a:lstStyle/>
          <a:p>
            <a:pPr algn="ctr" eaLnBrk="1" hangingPunct="1">
              <a:buFont typeface="Arial" pitchFamily="34" charset="0"/>
              <a:buNone/>
            </a:pPr>
            <a:r>
              <a:rPr lang="zh-CN" altLang="en-US" sz="2000">
                <a:solidFill>
                  <a:srgbClr val="00B2B2"/>
                </a:solidFill>
                <a:latin typeface="宋体" pitchFamily="2" charset="-122"/>
                <a:sym typeface="宋体" pitchFamily="2" charset="-122"/>
              </a:rPr>
              <a:t>√</a:t>
            </a:r>
          </a:p>
        </p:txBody>
      </p:sp>
      <p:sp>
        <p:nvSpPr>
          <p:cNvPr id="26" name="TextBox 25"/>
          <p:cNvSpPr txBox="1"/>
          <p:nvPr/>
        </p:nvSpPr>
        <p:spPr>
          <a:xfrm>
            <a:off x="5172074" y="4267200"/>
            <a:ext cx="5743576" cy="830997"/>
          </a:xfrm>
          <a:prstGeom prst="rect">
            <a:avLst/>
          </a:prstGeom>
          <a:noFill/>
        </p:spPr>
        <p:txBody>
          <a:bodyPr wrap="square" rtlCol="0">
            <a:spAutoFit/>
          </a:bodyPr>
          <a:lstStyle/>
          <a:p>
            <a:r>
              <a:rPr lang="zh-CN" altLang="en-US" sz="1600" dirty="0" smtClean="0">
                <a:solidFill>
                  <a:schemeClr val="tx1">
                    <a:lumMod val="75000"/>
                    <a:lumOff val="25000"/>
                  </a:schemeClr>
                </a:solidFill>
              </a:rPr>
              <a:t>Network capacity requirements depend on the type of client's device and are within the following range: 0.3 — 0.7 Mbps for SD and 1.5 — 3 Mbps for HD.</a:t>
            </a:r>
            <a:endParaRPr lang="zh-CN" altLang="en-US" sz="1600" dirty="0">
              <a:solidFill>
                <a:schemeClr val="tx1">
                  <a:lumMod val="75000"/>
                  <a:lumOff val="25000"/>
                </a:schemeClr>
              </a:solidFill>
            </a:endParaRPr>
          </a:p>
        </p:txBody>
      </p:sp>
      <p:sp>
        <p:nvSpPr>
          <p:cNvPr id="27" name="矩形 148"/>
          <p:cNvSpPr>
            <a:spLocks noChangeArrowheads="1"/>
          </p:cNvSpPr>
          <p:nvPr/>
        </p:nvSpPr>
        <p:spPr bwMode="auto">
          <a:xfrm>
            <a:off x="4313238" y="5446713"/>
            <a:ext cx="590550" cy="590550"/>
          </a:xfrm>
          <a:prstGeom prst="rect">
            <a:avLst/>
          </a:prstGeom>
          <a:noFill/>
          <a:ln w="19050">
            <a:solidFill>
              <a:srgbClr val="00B2B2"/>
            </a:solidFill>
            <a:miter lim="800000"/>
            <a:headEnd/>
            <a:tailEnd/>
          </a:ln>
        </p:spPr>
        <p:txBody>
          <a:bodyPr anchor="ctr"/>
          <a:lstStyle/>
          <a:p>
            <a:pPr algn="ctr" eaLnBrk="1" hangingPunct="1">
              <a:buFont typeface="Arial" pitchFamily="34" charset="0"/>
              <a:buNone/>
            </a:pPr>
            <a:r>
              <a:rPr lang="zh-CN" altLang="en-US" sz="2000">
                <a:solidFill>
                  <a:srgbClr val="00B2B2"/>
                </a:solidFill>
                <a:latin typeface="宋体" pitchFamily="2" charset="-122"/>
                <a:sym typeface="宋体" pitchFamily="2" charset="-122"/>
              </a:rPr>
              <a:t>√</a:t>
            </a:r>
          </a:p>
        </p:txBody>
      </p:sp>
      <p:sp>
        <p:nvSpPr>
          <p:cNvPr id="28" name="TextBox 27"/>
          <p:cNvSpPr txBox="1"/>
          <p:nvPr/>
        </p:nvSpPr>
        <p:spPr>
          <a:xfrm>
            <a:off x="5172074" y="5038725"/>
            <a:ext cx="5743576" cy="1323439"/>
          </a:xfrm>
          <a:prstGeom prst="rect">
            <a:avLst/>
          </a:prstGeom>
          <a:noFill/>
        </p:spPr>
        <p:txBody>
          <a:bodyPr wrap="square" rtlCol="0">
            <a:spAutoFit/>
          </a:bodyPr>
          <a:lstStyle/>
          <a:p>
            <a:endParaRPr lang="zh-CN" altLang="en-US" sz="1600" dirty="0" smtClean="0">
              <a:solidFill>
                <a:schemeClr val="tx1">
                  <a:lumMod val="75000"/>
                  <a:lumOff val="25000"/>
                </a:schemeClr>
              </a:solidFill>
            </a:endParaRPr>
          </a:p>
          <a:p>
            <a:r>
              <a:rPr lang="zh-CN" altLang="en-US" sz="1600" dirty="0" smtClean="0">
                <a:solidFill>
                  <a:schemeClr val="tx1">
                    <a:lumMod val="75000"/>
                    <a:lumOff val="25000"/>
                  </a:schemeClr>
                </a:solidFill>
              </a:rPr>
              <a:t>Technology developed by LifeStream has an immense potential and may be deployed extensively: TV streaming on mobile devices, OTT, nPVR and user generated content.</a:t>
            </a:r>
            <a:endParaRPr lang="zh-CN" altLang="en-US" sz="1600" dirty="0">
              <a:solidFill>
                <a:schemeClr val="tx1">
                  <a:lumMod val="75000"/>
                  <a:lumOff val="25000"/>
                </a:schemeClr>
              </a:solidFill>
            </a:endParaRPr>
          </a:p>
        </p:txBody>
      </p:sp>
      <p:sp>
        <p:nvSpPr>
          <p:cNvPr id="31" name="文本框 18"/>
          <p:cNvSpPr txBox="1"/>
          <p:nvPr/>
        </p:nvSpPr>
        <p:spPr>
          <a:xfrm rot="10800000">
            <a:off x="11343024" y="-7620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32" name="文本框 41"/>
          <p:cNvSpPr txBox="1"/>
          <p:nvPr/>
        </p:nvSpPr>
        <p:spPr>
          <a:xfrm>
            <a:off x="197942" y="155308"/>
            <a:ext cx="3545383" cy="646331"/>
          </a:xfrm>
          <a:prstGeom prst="rect">
            <a:avLst/>
          </a:prstGeom>
          <a:noFill/>
        </p:spPr>
        <p:txBody>
          <a:bodyPr wrap="square" rtlCol="0">
            <a:spAutoFit/>
          </a:bodyPr>
          <a:lstStyle/>
          <a:p>
            <a:r>
              <a:rPr lang="en-US" altLang="zh-CN" sz="3600" dirty="0" smtClean="0">
                <a:solidFill>
                  <a:schemeClr val="bg1"/>
                </a:solidFill>
                <a:latin typeface="Aharoni" pitchFamily="2" charset="-79"/>
                <a:ea typeface="Microsoft YaHei UI" panose="020B0503020204020204" pitchFamily="34" charset="-122"/>
                <a:cs typeface="Aharoni" pitchFamily="2" charset="-79"/>
              </a:rPr>
              <a:t>Our advantage</a:t>
            </a:r>
            <a:endParaRPr lang="zh-CN" altLang="en-US" sz="3600" dirty="0">
              <a:solidFill>
                <a:schemeClr val="bg1"/>
              </a:solidFill>
              <a:latin typeface="Aharoni" pitchFamily="2" charset="-79"/>
              <a:ea typeface="Microsoft YaHei UI" panose="020B0503020204020204" pitchFamily="34" charset="-122"/>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p:cBhvr>
                                        <p:cTn id="16" dur="500"/>
                                        <p:tgtEl>
                                          <p:spTgt spid="1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p:cBhvr>
                                        <p:cTn id="22" dur="500"/>
                                        <p:tgtEl>
                                          <p:spTgt spid="19"/>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p:cBhvr>
                                        <p:cTn id="34" dur="500"/>
                                        <p:tgtEl>
                                          <p:spTgt spid="25"/>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autoUpdateAnimBg="0"/>
      <p:bldP spid="19" grpId="0" bldLvl="0" animBg="1" autoUpdateAnimBg="0"/>
      <p:bldP spid="20" grpId="0" bldLvl="0" animBg="1" autoUpdateAnimBg="0"/>
      <p:bldP spid="25" grpId="0" bldLvl="0" animBg="1" autoUpdateAnimBg="0"/>
      <p:bldP spid="2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962025"/>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1"/>
          <p:cNvSpPr txBox="1"/>
          <p:nvPr/>
        </p:nvSpPr>
        <p:spPr>
          <a:xfrm>
            <a:off x="197942" y="155308"/>
            <a:ext cx="3545383" cy="646331"/>
          </a:xfrm>
          <a:prstGeom prst="rect">
            <a:avLst/>
          </a:prstGeom>
          <a:noFill/>
        </p:spPr>
        <p:txBody>
          <a:bodyPr wrap="square" rtlCol="0">
            <a:spAutoFit/>
          </a:bodyPr>
          <a:lstStyle/>
          <a:p>
            <a:r>
              <a:rPr lang="en-US" altLang="zh-CN" sz="3600" b="1" dirty="0" smtClean="0">
                <a:solidFill>
                  <a:schemeClr val="bg1"/>
                </a:solidFill>
                <a:latin typeface="Aharoni" pitchFamily="2" charset="-79"/>
                <a:ea typeface="Microsoft YaHei UI" panose="020B0503020204020204" pitchFamily="34" charset="-122"/>
                <a:cs typeface="Aharoni" pitchFamily="2" charset="-79"/>
              </a:rPr>
              <a:t>Our advantage</a:t>
            </a:r>
            <a:endParaRPr lang="zh-CN" altLang="en-US" sz="3600" b="1" dirty="0">
              <a:solidFill>
                <a:schemeClr val="bg1"/>
              </a:solidFill>
              <a:latin typeface="Aharoni" pitchFamily="2" charset="-79"/>
              <a:ea typeface="Microsoft YaHei UI" panose="020B0503020204020204" pitchFamily="34" charset="-122"/>
              <a:cs typeface="Aharoni" pitchFamily="2" charset="-79"/>
            </a:endParaRPr>
          </a:p>
        </p:txBody>
      </p:sp>
      <p:sp>
        <p:nvSpPr>
          <p:cNvPr id="8" name="文本框 2"/>
          <p:cNvSpPr txBox="1"/>
          <p:nvPr/>
        </p:nvSpPr>
        <p:spPr>
          <a:xfrm>
            <a:off x="1825625" y="1457325"/>
            <a:ext cx="7743825" cy="3416320"/>
          </a:xfrm>
          <a:prstGeom prst="rect">
            <a:avLst/>
          </a:prstGeom>
          <a:noFill/>
        </p:spPr>
        <p:txBody>
          <a:bodyPr wrap="square" rtlCol="0" anchor="t">
            <a:spAutoFit/>
          </a:bodyPr>
          <a:lstStyle/>
          <a:p>
            <a:r>
              <a:rPr lang="zh-CN" altLang="en-US" dirty="0">
                <a:solidFill>
                  <a:schemeClr val="tx1">
                    <a:lumMod val="75000"/>
                    <a:lumOff val="25000"/>
                  </a:schemeClr>
                </a:solidFill>
              </a:rPr>
              <a:t>Dynamic and flexible approach</a:t>
            </a:r>
          </a:p>
          <a:p>
            <a:endParaRPr lang="zh-CN" altLang="en-US" dirty="0">
              <a:solidFill>
                <a:schemeClr val="tx1">
                  <a:lumMod val="75000"/>
                  <a:lumOff val="25000"/>
                </a:schemeClr>
              </a:solidFill>
            </a:endParaRPr>
          </a:p>
          <a:p>
            <a:r>
              <a:rPr lang="zh-CN" altLang="en-US" dirty="0">
                <a:solidFill>
                  <a:schemeClr val="tx1">
                    <a:lumMod val="75000"/>
                    <a:lumOff val="25000"/>
                  </a:schemeClr>
                </a:solidFill>
              </a:rPr>
              <a:t>Our solution represents a unique balance between quality standard (meeting all the requirements of the largest telecom operators) and individual approach to every project.</a:t>
            </a:r>
          </a:p>
          <a:p>
            <a:endParaRPr lang="zh-CN" altLang="en-US" dirty="0">
              <a:solidFill>
                <a:schemeClr val="tx1">
                  <a:lumMod val="75000"/>
                  <a:lumOff val="25000"/>
                </a:schemeClr>
              </a:solidFill>
            </a:endParaRPr>
          </a:p>
          <a:p>
            <a:r>
              <a:rPr lang="zh-CN" altLang="en-US" dirty="0">
                <a:solidFill>
                  <a:schemeClr val="tx1">
                    <a:lumMod val="75000"/>
                    <a:lumOff val="25000"/>
                  </a:schemeClr>
                </a:solidFill>
              </a:rPr>
              <a:t>We are happy to provide recommendations from companies we are currently working with to demonstrate again efficiency of our approach.</a:t>
            </a:r>
          </a:p>
          <a:p>
            <a:endParaRPr lang="zh-CN" altLang="en-US" dirty="0">
              <a:solidFill>
                <a:schemeClr val="tx1">
                  <a:lumMod val="75000"/>
                  <a:lumOff val="25000"/>
                </a:schemeClr>
              </a:solidFill>
            </a:endParaRPr>
          </a:p>
          <a:p>
            <a:r>
              <a:rPr lang="zh-CN" altLang="en-US" dirty="0">
                <a:solidFill>
                  <a:schemeClr val="tx1">
                    <a:lumMod val="75000"/>
                    <a:lumOff val="25000"/>
                  </a:schemeClr>
                </a:solidFill>
              </a:rPr>
              <a:t>We can also provide recommendations with detailed track record and project description.</a:t>
            </a:r>
          </a:p>
        </p:txBody>
      </p:sp>
      <p:sp>
        <p:nvSpPr>
          <p:cNvPr id="9" name="文本框 1"/>
          <p:cNvSpPr txBox="1"/>
          <p:nvPr/>
        </p:nvSpPr>
        <p:spPr>
          <a:xfrm>
            <a:off x="1826259" y="4880610"/>
            <a:ext cx="8908415" cy="1463040"/>
          </a:xfrm>
          <a:prstGeom prst="rect">
            <a:avLst/>
          </a:prstGeom>
          <a:noFill/>
        </p:spPr>
        <p:txBody>
          <a:bodyPr wrap="square" rtlCol="0" anchor="t">
            <a:spAutoFit/>
          </a:bodyPr>
          <a:lstStyle/>
          <a:p>
            <a:r>
              <a:rPr lang="zh-CN" altLang="en-US" dirty="0">
                <a:solidFill>
                  <a:schemeClr val="tx1">
                    <a:lumMod val="75000"/>
                    <a:lumOff val="25000"/>
                  </a:schemeClr>
                </a:solidFill>
                <a:sym typeface="+mn-ea"/>
              </a:rPr>
              <a:t>Scalable solutions with reliability margin</a:t>
            </a:r>
            <a:endParaRPr lang="zh-CN" altLang="en-US" dirty="0">
              <a:solidFill>
                <a:schemeClr val="tx1">
                  <a:lumMod val="75000"/>
                  <a:lumOff val="25000"/>
                </a:schemeClr>
              </a:solidFill>
            </a:endParaRPr>
          </a:p>
          <a:p>
            <a:endParaRPr lang="zh-CN" altLang="en-US" dirty="0">
              <a:solidFill>
                <a:schemeClr val="tx1">
                  <a:lumMod val="75000"/>
                  <a:lumOff val="25000"/>
                </a:schemeClr>
              </a:solidFill>
            </a:endParaRPr>
          </a:p>
          <a:p>
            <a:r>
              <a:rPr lang="zh-CN" altLang="en-US" dirty="0">
                <a:solidFill>
                  <a:schemeClr val="tx1">
                    <a:lumMod val="75000"/>
                    <a:lumOff val="25000"/>
                  </a:schemeClr>
                </a:solidFill>
                <a:sym typeface="+mn-ea"/>
              </a:rPr>
              <a:t>Our company and solutions we design stand out thanks to their scalable nature and reliability margin, which is proven by project we implemented for clients servicing large audiences in 11 time zones. </a:t>
            </a:r>
            <a:endParaRPr lang="zh-CN" altLang="en-US" dirty="0">
              <a:solidFill>
                <a:schemeClr val="tx1">
                  <a:lumMod val="75000"/>
                  <a:lumOff val="25000"/>
                </a:schemeClr>
              </a:solidFill>
            </a:endParaRPr>
          </a:p>
        </p:txBody>
      </p:sp>
      <p:sp>
        <p:nvSpPr>
          <p:cNvPr id="10" name="燕尾形 9"/>
          <p:cNvSpPr/>
          <p:nvPr/>
        </p:nvSpPr>
        <p:spPr>
          <a:xfrm>
            <a:off x="1371600" y="1524000"/>
            <a:ext cx="257175" cy="304800"/>
          </a:xfrm>
          <a:prstGeom prst="chevron">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smtClean="0">
                <a:solidFill>
                  <a:schemeClr val="tx1"/>
                </a:solidFill>
              </a:rPr>
              <a:t>     </a:t>
            </a:r>
            <a:endParaRPr lang="zh-CN" altLang="en-US" dirty="0">
              <a:solidFill>
                <a:schemeClr val="tx1"/>
              </a:solidFill>
            </a:endParaRPr>
          </a:p>
        </p:txBody>
      </p:sp>
      <p:sp>
        <p:nvSpPr>
          <p:cNvPr id="12" name="燕尾形 11"/>
          <p:cNvSpPr/>
          <p:nvPr/>
        </p:nvSpPr>
        <p:spPr>
          <a:xfrm>
            <a:off x="1371600" y="2305050"/>
            <a:ext cx="257175" cy="304800"/>
          </a:xfrm>
          <a:prstGeom prst="chevron">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smtClean="0">
                <a:solidFill>
                  <a:schemeClr val="tx1"/>
                </a:solidFill>
              </a:rPr>
              <a:t>     </a:t>
            </a:r>
            <a:endParaRPr lang="zh-CN" altLang="en-US" dirty="0">
              <a:solidFill>
                <a:schemeClr val="tx1"/>
              </a:solidFill>
            </a:endParaRPr>
          </a:p>
        </p:txBody>
      </p:sp>
      <p:sp>
        <p:nvSpPr>
          <p:cNvPr id="15" name="燕尾形 14"/>
          <p:cNvSpPr/>
          <p:nvPr/>
        </p:nvSpPr>
        <p:spPr>
          <a:xfrm>
            <a:off x="1371600" y="3390900"/>
            <a:ext cx="257175" cy="304800"/>
          </a:xfrm>
          <a:prstGeom prst="chevron">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smtClean="0">
                <a:solidFill>
                  <a:schemeClr val="tx1"/>
                </a:solidFill>
              </a:rPr>
              <a:t>     </a:t>
            </a:r>
            <a:endParaRPr lang="zh-CN" altLang="en-US" dirty="0">
              <a:solidFill>
                <a:schemeClr val="tx1"/>
              </a:solidFill>
            </a:endParaRPr>
          </a:p>
        </p:txBody>
      </p:sp>
      <p:sp>
        <p:nvSpPr>
          <p:cNvPr id="16" name="燕尾形 15"/>
          <p:cNvSpPr/>
          <p:nvPr/>
        </p:nvSpPr>
        <p:spPr>
          <a:xfrm>
            <a:off x="1371600" y="4552950"/>
            <a:ext cx="257175" cy="304800"/>
          </a:xfrm>
          <a:prstGeom prst="chevron">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smtClean="0">
                <a:solidFill>
                  <a:schemeClr val="tx1"/>
                </a:solidFill>
              </a:rPr>
              <a:t>     </a:t>
            </a:r>
            <a:endParaRPr lang="zh-CN" altLang="en-US" dirty="0">
              <a:solidFill>
                <a:schemeClr val="tx1"/>
              </a:solidFill>
            </a:endParaRPr>
          </a:p>
        </p:txBody>
      </p:sp>
      <p:sp>
        <p:nvSpPr>
          <p:cNvPr id="17" name="燕尾形 16"/>
          <p:cNvSpPr/>
          <p:nvPr/>
        </p:nvSpPr>
        <p:spPr>
          <a:xfrm>
            <a:off x="1371600" y="5781675"/>
            <a:ext cx="257175" cy="304800"/>
          </a:xfrm>
          <a:prstGeom prst="chevron">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dirty="0" smtClean="0">
                <a:solidFill>
                  <a:schemeClr val="tx1"/>
                </a:solidFill>
              </a:rPr>
              <a:t>     </a:t>
            </a:r>
            <a:endParaRPr lang="zh-CN" altLang="en-US" dirty="0">
              <a:solidFill>
                <a:schemeClr val="tx1"/>
              </a:solidFill>
            </a:endParaRPr>
          </a:p>
        </p:txBody>
      </p:sp>
      <p:sp>
        <p:nvSpPr>
          <p:cNvPr id="18" name="文本框 18"/>
          <p:cNvSpPr txBox="1"/>
          <p:nvPr/>
        </p:nvSpPr>
        <p:spPr>
          <a:xfrm rot="10800000">
            <a:off x="11343024" y="-4762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cxnSp>
        <p:nvCxnSpPr>
          <p:cNvPr id="19" name="直接连接符 18"/>
          <p:cNvCxnSpPr/>
          <p:nvPr/>
        </p:nvCxnSpPr>
        <p:spPr>
          <a:xfrm>
            <a:off x="3904247" y="304800"/>
            <a:ext cx="0" cy="4000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12192000" cy="1295401"/>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2" name="图片 1"/>
          <p:cNvPicPr>
            <a:picLocks noChangeAspect="1"/>
          </p:cNvPicPr>
          <p:nvPr/>
        </p:nvPicPr>
        <p:blipFill>
          <a:blip r:embed="rId2" cstate="print"/>
          <a:stretch>
            <a:fillRect/>
          </a:stretch>
        </p:blipFill>
        <p:spPr>
          <a:xfrm>
            <a:off x="1235710" y="1773555"/>
            <a:ext cx="10032606" cy="4217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1"/>
          <p:cNvSpPr txBox="1"/>
          <p:nvPr/>
        </p:nvSpPr>
        <p:spPr>
          <a:xfrm>
            <a:off x="293192" y="98158"/>
            <a:ext cx="3545383" cy="646331"/>
          </a:xfrm>
          <a:prstGeom prst="rect">
            <a:avLst/>
          </a:prstGeom>
          <a:noFill/>
        </p:spPr>
        <p:txBody>
          <a:bodyPr wrap="square" rtlCol="0">
            <a:spAutoFit/>
          </a:bodyPr>
          <a:lstStyle/>
          <a:p>
            <a:r>
              <a:rPr lang="en-US" altLang="zh-CN" sz="3600" b="1" dirty="0" smtClean="0">
                <a:solidFill>
                  <a:schemeClr val="bg1"/>
                </a:solidFill>
                <a:latin typeface="Aharoni" pitchFamily="2" charset="-79"/>
                <a:cs typeface="Aharoni" pitchFamily="2" charset="-79"/>
                <a:sym typeface="+mn-ea"/>
              </a:rPr>
              <a:t>Monitoring</a:t>
            </a:r>
            <a:endParaRPr lang="zh-CN" altLang="en-US" sz="3600" b="1" dirty="0">
              <a:solidFill>
                <a:schemeClr val="bg1"/>
              </a:solidFill>
              <a:latin typeface="Aharoni" pitchFamily="2" charset="-79"/>
              <a:ea typeface="Microsoft YaHei UI" panose="020B0503020204020204" pitchFamily="34" charset="-122"/>
              <a:cs typeface="Aharoni" pitchFamily="2" charset="-79"/>
            </a:endParaRPr>
          </a:p>
        </p:txBody>
      </p:sp>
      <p:sp>
        <p:nvSpPr>
          <p:cNvPr id="7" name="文本框 18"/>
          <p:cNvSpPr txBox="1"/>
          <p:nvPr/>
        </p:nvSpPr>
        <p:spPr>
          <a:xfrm rot="10800000">
            <a:off x="11343024" y="666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9" name="TextBox 8"/>
          <p:cNvSpPr txBox="1"/>
          <p:nvPr/>
        </p:nvSpPr>
        <p:spPr>
          <a:xfrm>
            <a:off x="304800" y="819150"/>
            <a:ext cx="3162300" cy="338554"/>
          </a:xfrm>
          <a:prstGeom prst="rect">
            <a:avLst/>
          </a:prstGeom>
          <a:noFill/>
        </p:spPr>
        <p:txBody>
          <a:bodyPr wrap="square" rtlCol="0">
            <a:spAutoFit/>
          </a:bodyPr>
          <a:lstStyle/>
          <a:p>
            <a:r>
              <a:rPr lang="en-US" altLang="zh-CN" sz="1600" dirty="0" smtClean="0">
                <a:solidFill>
                  <a:schemeClr val="bg1"/>
                </a:solidFill>
              </a:rPr>
              <a:t>CDN Client Number Trend</a:t>
            </a:r>
            <a:endParaRPr lang="zh-CN" altLang="en-US" sz="1600" dirty="0">
              <a:solidFill>
                <a:schemeClr val="bg1"/>
              </a:solidFill>
            </a:endParaRPr>
          </a:p>
        </p:txBody>
      </p:sp>
      <p:cxnSp>
        <p:nvCxnSpPr>
          <p:cNvPr id="10" name="直接连接符 9"/>
          <p:cNvCxnSpPr/>
          <p:nvPr/>
        </p:nvCxnSpPr>
        <p:spPr>
          <a:xfrm>
            <a:off x="399047" y="752475"/>
            <a:ext cx="867778" cy="0"/>
          </a:xfrm>
          <a:prstGeom prst="line">
            <a:avLst/>
          </a:prstGeom>
          <a:ln w="6350"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57300" y="2886075"/>
            <a:ext cx="9317539" cy="3352800"/>
            <a:chOff x="1447800" y="2905125"/>
            <a:chExt cx="9317539" cy="3352800"/>
          </a:xfrm>
        </p:grpSpPr>
        <p:pic>
          <p:nvPicPr>
            <p:cNvPr id="3" name="图片 2"/>
            <p:cNvPicPr>
              <a:picLocks noChangeAspect="1"/>
            </p:cNvPicPr>
            <p:nvPr/>
          </p:nvPicPr>
          <p:blipFill>
            <a:blip r:embed="rId2" cstate="print"/>
            <a:stretch>
              <a:fillRect/>
            </a:stretch>
          </p:blipFill>
          <p:spPr>
            <a:xfrm>
              <a:off x="1629594" y="3007990"/>
              <a:ext cx="9135745" cy="2951480"/>
            </a:xfrm>
            <a:prstGeom prst="rect">
              <a:avLst/>
            </a:prstGeom>
          </p:spPr>
        </p:pic>
        <p:sp>
          <p:nvSpPr>
            <p:cNvPr id="4" name="矩形 3"/>
            <p:cNvSpPr/>
            <p:nvPr/>
          </p:nvSpPr>
          <p:spPr>
            <a:xfrm>
              <a:off x="1447800" y="2905125"/>
              <a:ext cx="276225" cy="33528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6" name="图片 5"/>
          <p:cNvPicPr>
            <a:picLocks noChangeAspect="1"/>
          </p:cNvPicPr>
          <p:nvPr/>
        </p:nvPicPr>
        <p:blipFill rotWithShape="1">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t="57363"/>
          <a:stretch/>
        </p:blipFill>
        <p:spPr>
          <a:xfrm>
            <a:off x="0" y="0"/>
            <a:ext cx="12192000" cy="2476500"/>
          </a:xfrm>
          <a:prstGeom prst="rect">
            <a:avLst/>
          </a:prstGeom>
        </p:spPr>
      </p:pic>
      <p:sp>
        <p:nvSpPr>
          <p:cNvPr id="7" name="矩形 6"/>
          <p:cNvSpPr>
            <a:spLocks/>
          </p:cNvSpPr>
          <p:nvPr/>
        </p:nvSpPr>
        <p:spPr>
          <a:xfrm>
            <a:off x="0" y="0"/>
            <a:ext cx="12192000" cy="2476500"/>
          </a:xfrm>
          <a:prstGeom prst="rect">
            <a:avLst/>
          </a:prstGeom>
          <a:solidFill>
            <a:srgbClr val="252525">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545777" y="1193030"/>
            <a:ext cx="353633" cy="35363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768960" y="1119955"/>
            <a:ext cx="554636" cy="55463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1489480" y="1882198"/>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980689" y="934323"/>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5153465" y="1546663"/>
            <a:ext cx="184060" cy="184060"/>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90"/>
          <p:cNvSpPr txBox="1"/>
          <p:nvPr/>
        </p:nvSpPr>
        <p:spPr>
          <a:xfrm>
            <a:off x="7534275" y="346623"/>
            <a:ext cx="4040047" cy="830997"/>
          </a:xfrm>
          <a:prstGeom prst="rect">
            <a:avLst/>
          </a:prstGeom>
          <a:noFill/>
        </p:spPr>
        <p:txBody>
          <a:bodyPr wrap="square" rtlCol="0">
            <a:spAutoFit/>
          </a:bodyPr>
          <a:lstStyle/>
          <a:p>
            <a:pPr algn="r"/>
            <a:r>
              <a:rPr lang="en-US" altLang="zh-CN" sz="4800" b="1" dirty="0" smtClean="0">
                <a:solidFill>
                  <a:schemeClr val="bg1"/>
                </a:solidFill>
                <a:latin typeface="Aharoni" pitchFamily="2" charset="-79"/>
                <a:cs typeface="Aharoni" pitchFamily="2" charset="-79"/>
                <a:sym typeface="+mn-ea"/>
              </a:rPr>
              <a:t>Monitoring</a:t>
            </a:r>
            <a:endParaRPr lang="zh-CN" altLang="en-US" sz="4800" b="1" dirty="0">
              <a:solidFill>
                <a:schemeClr val="bg1"/>
              </a:solidFill>
              <a:latin typeface="Aharoni" pitchFamily="2" charset="-79"/>
              <a:ea typeface="Microsoft YaHei UI" panose="020B0503020204020204" pitchFamily="34" charset="-122"/>
              <a:cs typeface="Aharoni" pitchFamily="2" charset="-79"/>
            </a:endParaRPr>
          </a:p>
        </p:txBody>
      </p:sp>
      <p:cxnSp>
        <p:nvCxnSpPr>
          <p:cNvPr id="14" name="直接连接符 13"/>
          <p:cNvCxnSpPr/>
          <p:nvPr/>
        </p:nvCxnSpPr>
        <p:spPr>
          <a:xfrm>
            <a:off x="11756877" y="493317"/>
            <a:ext cx="0" cy="15831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91"/>
          <p:cNvSpPr txBox="1"/>
          <p:nvPr/>
        </p:nvSpPr>
        <p:spPr>
          <a:xfrm>
            <a:off x="7929835" y="1235485"/>
            <a:ext cx="3594534" cy="565839"/>
          </a:xfrm>
          <a:prstGeom prst="roundRect">
            <a:avLst>
              <a:gd name="adj" fmla="val 6852"/>
            </a:avLst>
          </a:prstGeom>
          <a:noFill/>
          <a:ln>
            <a:noFill/>
          </a:ln>
        </p:spPr>
        <p:txBody>
          <a:bodyPr wrap="square" rtlCol="0">
            <a:spAutoFit/>
          </a:bodyPr>
          <a:lstStyle/>
          <a:p>
            <a:pPr algn="r">
              <a:lnSpc>
                <a:spcPct val="130000"/>
              </a:lnSpc>
            </a:pPr>
            <a:r>
              <a:rPr lang="zh-CN" altLang="en-US" sz="2400" dirty="0" smtClean="0">
                <a:solidFill>
                  <a:schemeClr val="bg1"/>
                </a:solidFill>
              </a:rPr>
              <a:t>Program View</a:t>
            </a:r>
            <a:endParaRPr lang="zh-CN" altLang="en-US" sz="2400" dirty="0">
              <a:solidFill>
                <a:schemeClr val="bg1"/>
              </a:solidFill>
              <a:latin typeface="Leelawadee UI Semilight" panose="020B0402040204020203" pitchFamily="34" charset="-34"/>
              <a:cs typeface="Leelawadee UI Semilight" panose="020B0402040204020203" pitchFamily="34" charset="-3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t="57363"/>
          <a:stretch/>
        </p:blipFill>
        <p:spPr>
          <a:xfrm>
            <a:off x="0" y="0"/>
            <a:ext cx="12192000" cy="2257425"/>
          </a:xfrm>
          <a:prstGeom prst="rect">
            <a:avLst/>
          </a:prstGeom>
        </p:spPr>
      </p:pic>
      <p:sp>
        <p:nvSpPr>
          <p:cNvPr id="7" name="矩形 6"/>
          <p:cNvSpPr>
            <a:spLocks/>
          </p:cNvSpPr>
          <p:nvPr/>
        </p:nvSpPr>
        <p:spPr>
          <a:xfrm>
            <a:off x="0" y="1"/>
            <a:ext cx="12192000" cy="2247900"/>
          </a:xfrm>
          <a:prstGeom prst="rect">
            <a:avLst/>
          </a:prstGeom>
          <a:solidFill>
            <a:srgbClr val="252525">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545777" y="983480"/>
            <a:ext cx="353633" cy="35363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768960" y="910405"/>
            <a:ext cx="554636" cy="55463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1489480" y="1672648"/>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980689" y="724773"/>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5153465" y="1337113"/>
            <a:ext cx="184060" cy="184060"/>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90"/>
          <p:cNvSpPr txBox="1"/>
          <p:nvPr/>
        </p:nvSpPr>
        <p:spPr>
          <a:xfrm>
            <a:off x="7534275" y="346623"/>
            <a:ext cx="4040047" cy="830997"/>
          </a:xfrm>
          <a:prstGeom prst="rect">
            <a:avLst/>
          </a:prstGeom>
          <a:noFill/>
        </p:spPr>
        <p:txBody>
          <a:bodyPr wrap="square" rtlCol="0">
            <a:spAutoFit/>
          </a:bodyPr>
          <a:lstStyle/>
          <a:p>
            <a:pPr algn="r"/>
            <a:r>
              <a:rPr lang="en-US" altLang="zh-CN" sz="4800" b="1" dirty="0" smtClean="0">
                <a:solidFill>
                  <a:schemeClr val="bg1"/>
                </a:solidFill>
                <a:latin typeface="Aharoni" pitchFamily="2" charset="-79"/>
                <a:cs typeface="Aharoni" pitchFamily="2" charset="-79"/>
                <a:sym typeface="+mn-ea"/>
              </a:rPr>
              <a:t>Monitoring</a:t>
            </a:r>
            <a:endParaRPr lang="zh-CN" altLang="en-US" sz="4800" b="1" dirty="0">
              <a:solidFill>
                <a:schemeClr val="bg1"/>
              </a:solidFill>
              <a:latin typeface="Aharoni" pitchFamily="2" charset="-79"/>
              <a:ea typeface="Microsoft YaHei UI" panose="020B0503020204020204" pitchFamily="34" charset="-122"/>
              <a:cs typeface="Aharoni" pitchFamily="2" charset="-79"/>
            </a:endParaRPr>
          </a:p>
        </p:txBody>
      </p:sp>
      <p:cxnSp>
        <p:nvCxnSpPr>
          <p:cNvPr id="14" name="直接连接符 13"/>
          <p:cNvCxnSpPr/>
          <p:nvPr/>
        </p:nvCxnSpPr>
        <p:spPr>
          <a:xfrm>
            <a:off x="11756877" y="493317"/>
            <a:ext cx="0" cy="15831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91"/>
          <p:cNvSpPr txBox="1"/>
          <p:nvPr/>
        </p:nvSpPr>
        <p:spPr>
          <a:xfrm>
            <a:off x="7929835" y="1235485"/>
            <a:ext cx="3594534" cy="565839"/>
          </a:xfrm>
          <a:prstGeom prst="roundRect">
            <a:avLst>
              <a:gd name="adj" fmla="val 6852"/>
            </a:avLst>
          </a:prstGeom>
          <a:noFill/>
          <a:ln>
            <a:noFill/>
          </a:ln>
        </p:spPr>
        <p:txBody>
          <a:bodyPr wrap="square" rtlCol="0">
            <a:spAutoFit/>
          </a:bodyPr>
          <a:lstStyle/>
          <a:p>
            <a:pPr algn="r">
              <a:lnSpc>
                <a:spcPct val="130000"/>
              </a:lnSpc>
            </a:pPr>
            <a:r>
              <a:rPr lang="zh-CN" altLang="en-US" sz="2400" dirty="0" smtClean="0">
                <a:solidFill>
                  <a:schemeClr val="bg1"/>
                </a:solidFill>
              </a:rPr>
              <a:t>Program View</a:t>
            </a:r>
            <a:endParaRPr lang="zh-CN" altLang="en-US" sz="2400" dirty="0">
              <a:solidFill>
                <a:schemeClr val="bg1"/>
              </a:solidFill>
              <a:latin typeface="Leelawadee UI Semilight" panose="020B0402040204020203" pitchFamily="34" charset="-34"/>
              <a:cs typeface="Leelawadee UI Semilight" panose="020B0402040204020203" pitchFamily="34" charset="-34"/>
            </a:endParaRPr>
          </a:p>
        </p:txBody>
      </p:sp>
      <p:pic>
        <p:nvPicPr>
          <p:cNvPr id="1026" name="Picture 2" descr="C:\Users\Administrator\Desktop\QQ图片20160817101544.png"/>
          <p:cNvPicPr>
            <a:picLocks noChangeAspect="1" noChangeArrowheads="1"/>
          </p:cNvPicPr>
          <p:nvPr/>
        </p:nvPicPr>
        <p:blipFill>
          <a:blip r:embed="rId4" cstate="print"/>
          <a:srcRect/>
          <a:stretch>
            <a:fillRect/>
          </a:stretch>
        </p:blipFill>
        <p:spPr bwMode="auto">
          <a:xfrm>
            <a:off x="723900" y="1881188"/>
            <a:ext cx="10687050" cy="4486275"/>
          </a:xfrm>
          <a:prstGeom prst="rect">
            <a:avLst/>
          </a:prstGeom>
          <a:noFill/>
          <a:effectLst>
            <a:outerShdw blurRad="762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t="57363"/>
          <a:stretch/>
        </p:blipFill>
        <p:spPr>
          <a:xfrm>
            <a:off x="0" y="0"/>
            <a:ext cx="12192000" cy="2752726"/>
          </a:xfrm>
          <a:prstGeom prst="rect">
            <a:avLst/>
          </a:prstGeom>
        </p:spPr>
      </p:pic>
      <p:sp>
        <p:nvSpPr>
          <p:cNvPr id="7" name="矩形 6"/>
          <p:cNvSpPr>
            <a:spLocks/>
          </p:cNvSpPr>
          <p:nvPr/>
        </p:nvSpPr>
        <p:spPr>
          <a:xfrm>
            <a:off x="0" y="0"/>
            <a:ext cx="12192000" cy="2752725"/>
          </a:xfrm>
          <a:prstGeom prst="rect">
            <a:avLst/>
          </a:prstGeom>
          <a:solidFill>
            <a:srgbClr val="252525">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545777" y="1583555"/>
            <a:ext cx="353633" cy="35363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768960" y="1510480"/>
            <a:ext cx="554636" cy="55463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1489480" y="2272723"/>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980689" y="1324848"/>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5153465" y="1937188"/>
            <a:ext cx="184060" cy="184060"/>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90"/>
          <p:cNvSpPr txBox="1"/>
          <p:nvPr/>
        </p:nvSpPr>
        <p:spPr>
          <a:xfrm>
            <a:off x="7534275" y="346623"/>
            <a:ext cx="4040047" cy="830997"/>
          </a:xfrm>
          <a:prstGeom prst="rect">
            <a:avLst/>
          </a:prstGeom>
          <a:noFill/>
        </p:spPr>
        <p:txBody>
          <a:bodyPr wrap="square" rtlCol="0">
            <a:spAutoFit/>
          </a:bodyPr>
          <a:lstStyle/>
          <a:p>
            <a:pPr algn="r"/>
            <a:r>
              <a:rPr lang="en-US" altLang="zh-CN" sz="4800" b="1" dirty="0" smtClean="0">
                <a:solidFill>
                  <a:schemeClr val="bg1"/>
                </a:solidFill>
                <a:latin typeface="Aharoni" pitchFamily="2" charset="-79"/>
                <a:cs typeface="Aharoni" pitchFamily="2" charset="-79"/>
                <a:sym typeface="+mn-ea"/>
              </a:rPr>
              <a:t>Monitoring</a:t>
            </a:r>
            <a:endParaRPr lang="zh-CN" altLang="en-US" sz="4800" b="1" dirty="0">
              <a:solidFill>
                <a:schemeClr val="bg1"/>
              </a:solidFill>
              <a:latin typeface="Aharoni" pitchFamily="2" charset="-79"/>
              <a:ea typeface="Microsoft YaHei UI" panose="020B0503020204020204" pitchFamily="34" charset="-122"/>
              <a:cs typeface="Aharoni" pitchFamily="2" charset="-79"/>
            </a:endParaRPr>
          </a:p>
        </p:txBody>
      </p:sp>
      <p:cxnSp>
        <p:nvCxnSpPr>
          <p:cNvPr id="14" name="直接连接符 13"/>
          <p:cNvCxnSpPr/>
          <p:nvPr/>
        </p:nvCxnSpPr>
        <p:spPr>
          <a:xfrm>
            <a:off x="11756877" y="493317"/>
            <a:ext cx="0" cy="15831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91"/>
          <p:cNvSpPr txBox="1"/>
          <p:nvPr/>
        </p:nvSpPr>
        <p:spPr>
          <a:xfrm>
            <a:off x="7929835" y="1235485"/>
            <a:ext cx="3594534" cy="565839"/>
          </a:xfrm>
          <a:prstGeom prst="roundRect">
            <a:avLst>
              <a:gd name="adj" fmla="val 6852"/>
            </a:avLst>
          </a:prstGeom>
          <a:noFill/>
          <a:ln>
            <a:noFill/>
          </a:ln>
        </p:spPr>
        <p:txBody>
          <a:bodyPr wrap="square" rtlCol="0">
            <a:spAutoFit/>
          </a:bodyPr>
          <a:lstStyle/>
          <a:p>
            <a:pPr algn="r">
              <a:lnSpc>
                <a:spcPct val="130000"/>
              </a:lnSpc>
            </a:pPr>
            <a:r>
              <a:rPr lang="zh-CN" altLang="en-US" sz="2400" dirty="0" smtClean="0">
                <a:solidFill>
                  <a:schemeClr val="bg1"/>
                </a:solidFill>
              </a:rPr>
              <a:t>Program View</a:t>
            </a:r>
            <a:endParaRPr lang="zh-CN" altLang="en-US" sz="2400" dirty="0">
              <a:solidFill>
                <a:schemeClr val="bg1"/>
              </a:solidFill>
              <a:latin typeface="Leelawadee UI Semilight" panose="020B0402040204020203" pitchFamily="34" charset="-34"/>
              <a:cs typeface="Leelawadee UI Semilight" panose="020B0402040204020203" pitchFamily="34" charset="-34"/>
            </a:endParaRPr>
          </a:p>
        </p:txBody>
      </p:sp>
      <p:pic>
        <p:nvPicPr>
          <p:cNvPr id="17" name="图片 16"/>
          <p:cNvPicPr>
            <a:picLocks noChangeAspect="1"/>
          </p:cNvPicPr>
          <p:nvPr/>
        </p:nvPicPr>
        <p:blipFill>
          <a:blip r:embed="rId4" cstate="print"/>
          <a:stretch>
            <a:fillRect/>
          </a:stretch>
        </p:blipFill>
        <p:spPr>
          <a:xfrm>
            <a:off x="1974215" y="1962150"/>
            <a:ext cx="8625205" cy="447294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098165" y="1503045"/>
            <a:ext cx="8912860" cy="3086735"/>
            <a:chOff x="1126490" y="1341120"/>
            <a:chExt cx="8912860" cy="3086735"/>
          </a:xfrm>
        </p:grpSpPr>
        <p:sp>
          <p:nvSpPr>
            <p:cNvPr id="16" name="任意多边形 15"/>
            <p:cNvSpPr/>
            <p:nvPr/>
          </p:nvSpPr>
          <p:spPr>
            <a:xfrm>
              <a:off x="1126490" y="1570990"/>
              <a:ext cx="3175000" cy="1612900"/>
            </a:xfrm>
            <a:custGeom>
              <a:avLst/>
              <a:gdLst>
                <a:gd name="connisteX0" fmla="*/ 0 w 3720465"/>
                <a:gd name="connsiteY0" fmla="*/ 0 h 1512570"/>
                <a:gd name="connisteX1" fmla="*/ 1136650 w 3720465"/>
                <a:gd name="connsiteY1" fmla="*/ 1202690 h 1512570"/>
                <a:gd name="connisteX2" fmla="*/ 3720465 w 3720465"/>
                <a:gd name="connsiteY2" fmla="*/ 1512570 h 1512570"/>
                <a:gd name="connisteX3" fmla="*/ 3748405 w 3720465"/>
                <a:gd name="connsiteY3" fmla="*/ 1503045 h 1512570"/>
              </a:gdLst>
              <a:ahLst/>
              <a:cxnLst>
                <a:cxn ang="0">
                  <a:pos x="connisteX0" y="connsiteY0"/>
                </a:cxn>
                <a:cxn ang="0">
                  <a:pos x="connisteX1" y="connsiteY1"/>
                </a:cxn>
                <a:cxn ang="0">
                  <a:pos x="connisteX2" y="connsiteY2"/>
                </a:cxn>
                <a:cxn ang="0">
                  <a:pos x="connisteX3" y="connsiteY3"/>
                </a:cxn>
              </a:cxnLst>
              <a:rect l="l" t="t" r="r" b="b"/>
              <a:pathLst>
                <a:path w="3720465" h="1512570">
                  <a:moveTo>
                    <a:pt x="0" y="0"/>
                  </a:moveTo>
                  <a:cubicBezTo>
                    <a:pt x="175895" y="234315"/>
                    <a:pt x="392430" y="900430"/>
                    <a:pt x="1136650" y="1202690"/>
                  </a:cubicBezTo>
                  <a:cubicBezTo>
                    <a:pt x="1880870" y="1504950"/>
                    <a:pt x="3197860" y="1452245"/>
                    <a:pt x="3720465" y="1512570"/>
                  </a:cubicBezTo>
                </a:path>
              </a:pathLst>
            </a:custGeom>
            <a:ln>
              <a:prstDash val="lgDas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17" name="卫星接收器"/>
            <p:cNvSpPr/>
            <p:nvPr/>
          </p:nvSpPr>
          <p:spPr>
            <a:xfrm>
              <a:off x="2148840" y="2231390"/>
              <a:ext cx="1130300" cy="1264920"/>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8" name="直接连接符 17"/>
            <p:cNvCxnSpPr/>
            <p:nvPr/>
          </p:nvCxnSpPr>
          <p:spPr>
            <a:xfrm flipV="1">
              <a:off x="4972685" y="3121660"/>
              <a:ext cx="720725" cy="4572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9" name="工具"/>
            <p:cNvSpPr/>
            <p:nvPr/>
          </p:nvSpPr>
          <p:spPr bwMode="auto">
            <a:xfrm>
              <a:off x="4170045" y="2706370"/>
              <a:ext cx="880110" cy="789940"/>
            </a:xfrm>
            <a:custGeom>
              <a:avLst/>
              <a:gdLst>
                <a:gd name="T0" fmla="*/ 900101 w 3896"/>
                <a:gd name="T1" fmla="*/ 1800397 h 3896"/>
                <a:gd name="T2" fmla="*/ 0 w 3896"/>
                <a:gd name="T3" fmla="*/ 900199 h 3896"/>
                <a:gd name="T4" fmla="*/ 900101 w 3896"/>
                <a:gd name="T5" fmla="*/ 0 h 3896"/>
                <a:gd name="T6" fmla="*/ 1800201 w 3896"/>
                <a:gd name="T7" fmla="*/ 900199 h 3896"/>
                <a:gd name="T8" fmla="*/ 900101 w 3896"/>
                <a:gd name="T9" fmla="*/ 1800397 h 3896"/>
                <a:gd name="T10" fmla="*/ 414009 w 3896"/>
                <a:gd name="T11" fmla="*/ 1361851 h 3896"/>
                <a:gd name="T12" fmla="*/ 481009 w 3896"/>
                <a:gd name="T13" fmla="*/ 1428857 h 3896"/>
                <a:gd name="T14" fmla="*/ 648276 w 3896"/>
                <a:gd name="T15" fmla="*/ 1428857 h 3896"/>
                <a:gd name="T16" fmla="*/ 913038 w 3896"/>
                <a:gd name="T17" fmla="*/ 1158520 h 3896"/>
                <a:gd name="T18" fmla="*/ 670455 w 3896"/>
                <a:gd name="T19" fmla="*/ 947796 h 3896"/>
                <a:gd name="T20" fmla="*/ 414009 w 3896"/>
                <a:gd name="T21" fmla="*/ 1194103 h 3896"/>
                <a:gd name="T22" fmla="*/ 414009 w 3896"/>
                <a:gd name="T23" fmla="*/ 1361851 h 3896"/>
                <a:gd name="T24" fmla="*/ 620090 w 3896"/>
                <a:gd name="T25" fmla="*/ 333646 h 3896"/>
                <a:gd name="T26" fmla="*/ 578504 w 3896"/>
                <a:gd name="T27" fmla="*/ 336881 h 3896"/>
                <a:gd name="T28" fmla="*/ 806302 w 3896"/>
                <a:gd name="T29" fmla="*/ 580878 h 3896"/>
                <a:gd name="T30" fmla="*/ 737916 w 3896"/>
                <a:gd name="T31" fmla="*/ 772193 h 3896"/>
                <a:gd name="T32" fmla="*/ 537842 w 3896"/>
                <a:gd name="T33" fmla="*/ 808700 h 3896"/>
                <a:gd name="T34" fmla="*/ 326217 w 3896"/>
                <a:gd name="T35" fmla="*/ 581802 h 3896"/>
                <a:gd name="T36" fmla="*/ 321596 w 3896"/>
                <a:gd name="T37" fmla="*/ 632172 h 3896"/>
                <a:gd name="T38" fmla="*/ 620090 w 3896"/>
                <a:gd name="T39" fmla="*/ 930698 h 3896"/>
                <a:gd name="T40" fmla="*/ 733295 w 3896"/>
                <a:gd name="T41" fmla="*/ 908517 h 3896"/>
                <a:gd name="T42" fmla="*/ 1060899 w 3896"/>
                <a:gd name="T43" fmla="*/ 1206118 h 3896"/>
                <a:gd name="T44" fmla="*/ 1047037 w 3896"/>
                <a:gd name="T45" fmla="*/ 1275897 h 3896"/>
                <a:gd name="T46" fmla="*/ 1231862 w 3896"/>
                <a:gd name="T47" fmla="*/ 1459819 h 3896"/>
                <a:gd name="T48" fmla="*/ 1415764 w 3896"/>
                <a:gd name="T49" fmla="*/ 1275897 h 3896"/>
                <a:gd name="T50" fmla="*/ 1231862 w 3896"/>
                <a:gd name="T51" fmla="*/ 1091514 h 3896"/>
                <a:gd name="T52" fmla="*/ 1178263 w 3896"/>
                <a:gd name="T53" fmla="*/ 1099370 h 3896"/>
                <a:gd name="T54" fmla="*/ 894094 w 3896"/>
                <a:gd name="T55" fmla="*/ 751398 h 3896"/>
                <a:gd name="T56" fmla="*/ 918583 w 3896"/>
                <a:gd name="T57" fmla="*/ 632172 h 3896"/>
                <a:gd name="T58" fmla="*/ 620090 w 3896"/>
                <a:gd name="T59" fmla="*/ 333646 h 3896"/>
                <a:gd name="T60" fmla="*/ 1322889 w 3896"/>
                <a:gd name="T61" fmla="*/ 317010 h 3896"/>
                <a:gd name="T62" fmla="*/ 1088161 w 3896"/>
                <a:gd name="T63" fmla="*/ 551302 h 3896"/>
                <a:gd name="T64" fmla="*/ 1130208 w 3896"/>
                <a:gd name="T65" fmla="*/ 593355 h 3896"/>
                <a:gd name="T66" fmla="*/ 955548 w 3896"/>
                <a:gd name="T67" fmla="*/ 772193 h 3896"/>
                <a:gd name="T68" fmla="*/ 1039182 w 3896"/>
                <a:gd name="T69" fmla="*/ 856298 h 3896"/>
                <a:gd name="T70" fmla="*/ 1213842 w 3896"/>
                <a:gd name="T71" fmla="*/ 676997 h 3896"/>
                <a:gd name="T72" fmla="*/ 1255890 w 3896"/>
                <a:gd name="T73" fmla="*/ 719050 h 3896"/>
                <a:gd name="T74" fmla="*/ 1490156 w 3896"/>
                <a:gd name="T75" fmla="*/ 484296 h 3896"/>
                <a:gd name="T76" fmla="*/ 1322889 w 3896"/>
                <a:gd name="T77" fmla="*/ 317010 h 3896"/>
                <a:gd name="T78" fmla="*/ 1231400 w 3896"/>
                <a:gd name="T79" fmla="*/ 1177929 h 3896"/>
                <a:gd name="T80" fmla="*/ 1329358 w 3896"/>
                <a:gd name="T81" fmla="*/ 1275897 h 3896"/>
                <a:gd name="T82" fmla="*/ 1231400 w 3896"/>
                <a:gd name="T83" fmla="*/ 1373866 h 3896"/>
                <a:gd name="T84" fmla="*/ 1133443 w 3896"/>
                <a:gd name="T85" fmla="*/ 1275897 h 3896"/>
                <a:gd name="T86" fmla="*/ 1231400 w 3896"/>
                <a:gd name="T87" fmla="*/ 1177929 h 3896"/>
                <a:gd name="T88" fmla="*/ 675537 w 3896"/>
                <a:gd name="T89" fmla="*/ 1030515 h 3896"/>
                <a:gd name="T90" fmla="*/ 717585 w 3896"/>
                <a:gd name="T91" fmla="*/ 1030515 h 3896"/>
                <a:gd name="T92" fmla="*/ 717585 w 3896"/>
                <a:gd name="T93" fmla="*/ 1072567 h 3896"/>
                <a:gd name="T94" fmla="*/ 502263 w 3896"/>
                <a:gd name="T95" fmla="*/ 1287912 h 3896"/>
                <a:gd name="T96" fmla="*/ 460216 w 3896"/>
                <a:gd name="T97" fmla="*/ 1287912 h 3896"/>
                <a:gd name="T98" fmla="*/ 460216 w 3896"/>
                <a:gd name="T99" fmla="*/ 1245860 h 3896"/>
                <a:gd name="T100" fmla="*/ 675537 w 3896"/>
                <a:gd name="T101" fmla="*/ 1030515 h 3896"/>
                <a:gd name="T102" fmla="*/ 770261 w 3896"/>
                <a:gd name="T103" fmla="*/ 1125248 h 3896"/>
                <a:gd name="T104" fmla="*/ 812308 w 3896"/>
                <a:gd name="T105" fmla="*/ 1125248 h 3896"/>
                <a:gd name="T106" fmla="*/ 812308 w 3896"/>
                <a:gd name="T107" fmla="*/ 1167301 h 3896"/>
                <a:gd name="T108" fmla="*/ 596987 w 3896"/>
                <a:gd name="T109" fmla="*/ 1382646 h 3896"/>
                <a:gd name="T110" fmla="*/ 554939 w 3896"/>
                <a:gd name="T111" fmla="*/ 1382646 h 3896"/>
                <a:gd name="T112" fmla="*/ 554939 w 3896"/>
                <a:gd name="T113" fmla="*/ 1340593 h 3896"/>
                <a:gd name="T114" fmla="*/ 770261 w 3896"/>
                <a:gd name="T115" fmla="*/ 1125248 h 38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896" h="3896">
                  <a:moveTo>
                    <a:pt x="1948" y="3896"/>
                  </a:moveTo>
                  <a:cubicBezTo>
                    <a:pt x="872" y="3896"/>
                    <a:pt x="0" y="3024"/>
                    <a:pt x="0" y="1948"/>
                  </a:cubicBezTo>
                  <a:cubicBezTo>
                    <a:pt x="0" y="872"/>
                    <a:pt x="872" y="0"/>
                    <a:pt x="1948" y="0"/>
                  </a:cubicBezTo>
                  <a:cubicBezTo>
                    <a:pt x="3024" y="0"/>
                    <a:pt x="3896" y="872"/>
                    <a:pt x="3896" y="1948"/>
                  </a:cubicBezTo>
                  <a:cubicBezTo>
                    <a:pt x="3896" y="3024"/>
                    <a:pt x="3024" y="3896"/>
                    <a:pt x="1948" y="3896"/>
                  </a:cubicBezTo>
                  <a:close/>
                  <a:moveTo>
                    <a:pt x="896" y="2947"/>
                  </a:moveTo>
                  <a:cubicBezTo>
                    <a:pt x="1041" y="3092"/>
                    <a:pt x="1041" y="3092"/>
                    <a:pt x="1041" y="3092"/>
                  </a:cubicBezTo>
                  <a:cubicBezTo>
                    <a:pt x="1141" y="3192"/>
                    <a:pt x="1303" y="3192"/>
                    <a:pt x="1403" y="3092"/>
                  </a:cubicBezTo>
                  <a:cubicBezTo>
                    <a:pt x="1403" y="3092"/>
                    <a:pt x="1984" y="2485"/>
                    <a:pt x="1976" y="2507"/>
                  </a:cubicBezTo>
                  <a:cubicBezTo>
                    <a:pt x="1762" y="2135"/>
                    <a:pt x="1451" y="2051"/>
                    <a:pt x="1451" y="2051"/>
                  </a:cubicBezTo>
                  <a:cubicBezTo>
                    <a:pt x="896" y="2584"/>
                    <a:pt x="896" y="2584"/>
                    <a:pt x="896" y="2584"/>
                  </a:cubicBezTo>
                  <a:cubicBezTo>
                    <a:pt x="796" y="2684"/>
                    <a:pt x="796" y="2847"/>
                    <a:pt x="896" y="2947"/>
                  </a:cubicBezTo>
                  <a:close/>
                  <a:moveTo>
                    <a:pt x="1342" y="722"/>
                  </a:moveTo>
                  <a:cubicBezTo>
                    <a:pt x="1311" y="722"/>
                    <a:pt x="1281" y="725"/>
                    <a:pt x="1252" y="729"/>
                  </a:cubicBezTo>
                  <a:cubicBezTo>
                    <a:pt x="1745" y="1257"/>
                    <a:pt x="1745" y="1257"/>
                    <a:pt x="1745" y="1257"/>
                  </a:cubicBezTo>
                  <a:cubicBezTo>
                    <a:pt x="1597" y="1671"/>
                    <a:pt x="1597" y="1671"/>
                    <a:pt x="1597" y="1671"/>
                  </a:cubicBezTo>
                  <a:cubicBezTo>
                    <a:pt x="1164" y="1750"/>
                    <a:pt x="1164" y="1750"/>
                    <a:pt x="1164" y="1750"/>
                  </a:cubicBezTo>
                  <a:cubicBezTo>
                    <a:pt x="706" y="1259"/>
                    <a:pt x="706" y="1259"/>
                    <a:pt x="706" y="1259"/>
                  </a:cubicBezTo>
                  <a:cubicBezTo>
                    <a:pt x="700" y="1294"/>
                    <a:pt x="696" y="1331"/>
                    <a:pt x="696" y="1368"/>
                  </a:cubicBezTo>
                  <a:cubicBezTo>
                    <a:pt x="696" y="1725"/>
                    <a:pt x="986" y="2014"/>
                    <a:pt x="1342" y="2014"/>
                  </a:cubicBezTo>
                  <a:cubicBezTo>
                    <a:pt x="1429" y="2014"/>
                    <a:pt x="1511" y="1997"/>
                    <a:pt x="1587" y="1966"/>
                  </a:cubicBezTo>
                  <a:cubicBezTo>
                    <a:pt x="1967" y="2204"/>
                    <a:pt x="2207" y="2493"/>
                    <a:pt x="2296" y="2610"/>
                  </a:cubicBezTo>
                  <a:cubicBezTo>
                    <a:pt x="2277" y="2657"/>
                    <a:pt x="2266" y="2708"/>
                    <a:pt x="2266" y="2761"/>
                  </a:cubicBezTo>
                  <a:cubicBezTo>
                    <a:pt x="2266" y="2981"/>
                    <a:pt x="2445" y="3159"/>
                    <a:pt x="2666" y="3159"/>
                  </a:cubicBezTo>
                  <a:cubicBezTo>
                    <a:pt x="2886" y="3159"/>
                    <a:pt x="3064" y="2981"/>
                    <a:pt x="3064" y="2761"/>
                  </a:cubicBezTo>
                  <a:cubicBezTo>
                    <a:pt x="3064" y="2540"/>
                    <a:pt x="2886" y="2362"/>
                    <a:pt x="2666" y="2362"/>
                  </a:cubicBezTo>
                  <a:cubicBezTo>
                    <a:pt x="2625" y="2362"/>
                    <a:pt x="2587" y="2368"/>
                    <a:pt x="2550" y="2379"/>
                  </a:cubicBezTo>
                  <a:cubicBezTo>
                    <a:pt x="2433" y="2270"/>
                    <a:pt x="2134" y="1977"/>
                    <a:pt x="1935" y="1626"/>
                  </a:cubicBezTo>
                  <a:cubicBezTo>
                    <a:pt x="1969" y="1547"/>
                    <a:pt x="1988" y="1460"/>
                    <a:pt x="1988" y="1368"/>
                  </a:cubicBezTo>
                  <a:cubicBezTo>
                    <a:pt x="1988" y="1011"/>
                    <a:pt x="1699" y="722"/>
                    <a:pt x="1342" y="722"/>
                  </a:cubicBezTo>
                  <a:close/>
                  <a:moveTo>
                    <a:pt x="2863" y="686"/>
                  </a:moveTo>
                  <a:cubicBezTo>
                    <a:pt x="2355" y="1193"/>
                    <a:pt x="2355" y="1193"/>
                    <a:pt x="2355" y="1193"/>
                  </a:cubicBezTo>
                  <a:cubicBezTo>
                    <a:pt x="2446" y="1284"/>
                    <a:pt x="2446" y="1284"/>
                    <a:pt x="2446" y="1284"/>
                  </a:cubicBezTo>
                  <a:cubicBezTo>
                    <a:pt x="2068" y="1671"/>
                    <a:pt x="2068" y="1671"/>
                    <a:pt x="2068" y="1671"/>
                  </a:cubicBezTo>
                  <a:cubicBezTo>
                    <a:pt x="2249" y="1853"/>
                    <a:pt x="2249" y="1853"/>
                    <a:pt x="2249" y="1853"/>
                  </a:cubicBezTo>
                  <a:cubicBezTo>
                    <a:pt x="2627" y="1465"/>
                    <a:pt x="2627" y="1465"/>
                    <a:pt x="2627" y="1465"/>
                  </a:cubicBezTo>
                  <a:cubicBezTo>
                    <a:pt x="2718" y="1556"/>
                    <a:pt x="2718" y="1556"/>
                    <a:pt x="2718" y="1556"/>
                  </a:cubicBezTo>
                  <a:cubicBezTo>
                    <a:pt x="3225" y="1048"/>
                    <a:pt x="3225" y="1048"/>
                    <a:pt x="3225" y="1048"/>
                  </a:cubicBezTo>
                  <a:lnTo>
                    <a:pt x="2863" y="686"/>
                  </a:lnTo>
                  <a:close/>
                  <a:moveTo>
                    <a:pt x="2665" y="2549"/>
                  </a:moveTo>
                  <a:cubicBezTo>
                    <a:pt x="2783" y="2549"/>
                    <a:pt x="2877" y="2644"/>
                    <a:pt x="2877" y="2761"/>
                  </a:cubicBezTo>
                  <a:cubicBezTo>
                    <a:pt x="2877" y="2878"/>
                    <a:pt x="2783" y="2973"/>
                    <a:pt x="2665" y="2973"/>
                  </a:cubicBezTo>
                  <a:cubicBezTo>
                    <a:pt x="2548" y="2973"/>
                    <a:pt x="2453" y="2878"/>
                    <a:pt x="2453" y="2761"/>
                  </a:cubicBezTo>
                  <a:cubicBezTo>
                    <a:pt x="2453" y="2644"/>
                    <a:pt x="2548" y="2549"/>
                    <a:pt x="2665" y="2549"/>
                  </a:cubicBezTo>
                  <a:close/>
                  <a:moveTo>
                    <a:pt x="1462" y="2230"/>
                  </a:moveTo>
                  <a:cubicBezTo>
                    <a:pt x="1487" y="2205"/>
                    <a:pt x="1528" y="2205"/>
                    <a:pt x="1553" y="2230"/>
                  </a:cubicBezTo>
                  <a:cubicBezTo>
                    <a:pt x="1578" y="2255"/>
                    <a:pt x="1578" y="2296"/>
                    <a:pt x="1553" y="2321"/>
                  </a:cubicBezTo>
                  <a:cubicBezTo>
                    <a:pt x="1087" y="2787"/>
                    <a:pt x="1087" y="2787"/>
                    <a:pt x="1087" y="2787"/>
                  </a:cubicBezTo>
                  <a:cubicBezTo>
                    <a:pt x="1062" y="2812"/>
                    <a:pt x="1021" y="2812"/>
                    <a:pt x="996" y="2787"/>
                  </a:cubicBezTo>
                  <a:cubicBezTo>
                    <a:pt x="971" y="2762"/>
                    <a:pt x="971" y="2721"/>
                    <a:pt x="996" y="2696"/>
                  </a:cubicBezTo>
                  <a:lnTo>
                    <a:pt x="1462" y="2230"/>
                  </a:lnTo>
                  <a:close/>
                  <a:moveTo>
                    <a:pt x="1667" y="2435"/>
                  </a:moveTo>
                  <a:cubicBezTo>
                    <a:pt x="1692" y="2410"/>
                    <a:pt x="1732" y="2410"/>
                    <a:pt x="1758" y="2435"/>
                  </a:cubicBezTo>
                  <a:cubicBezTo>
                    <a:pt x="1783" y="2460"/>
                    <a:pt x="1783" y="2501"/>
                    <a:pt x="1758" y="2526"/>
                  </a:cubicBezTo>
                  <a:cubicBezTo>
                    <a:pt x="1292" y="2992"/>
                    <a:pt x="1292" y="2992"/>
                    <a:pt x="1292" y="2992"/>
                  </a:cubicBezTo>
                  <a:cubicBezTo>
                    <a:pt x="1267" y="3017"/>
                    <a:pt x="1226" y="3017"/>
                    <a:pt x="1201" y="2992"/>
                  </a:cubicBezTo>
                  <a:cubicBezTo>
                    <a:pt x="1176" y="2967"/>
                    <a:pt x="1176" y="2926"/>
                    <a:pt x="1201" y="2901"/>
                  </a:cubicBezTo>
                  <a:lnTo>
                    <a:pt x="1667" y="2435"/>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20" name="锁"/>
            <p:cNvSpPr/>
            <p:nvPr/>
          </p:nvSpPr>
          <p:spPr bwMode="auto">
            <a:xfrm>
              <a:off x="5648325" y="2688590"/>
              <a:ext cx="962660" cy="825500"/>
            </a:xfrm>
            <a:custGeom>
              <a:avLst/>
              <a:gdLst>
                <a:gd name="T0" fmla="*/ 900088 w 3432"/>
                <a:gd name="T1" fmla="*/ 1800397 h 3432"/>
                <a:gd name="T2" fmla="*/ 0 w 3432"/>
                <a:gd name="T3" fmla="*/ 900199 h 3432"/>
                <a:gd name="T4" fmla="*/ 900088 w 3432"/>
                <a:gd name="T5" fmla="*/ 0 h 3432"/>
                <a:gd name="T6" fmla="*/ 1800175 w 3432"/>
                <a:gd name="T7" fmla="*/ 900199 h 3432"/>
                <a:gd name="T8" fmla="*/ 900088 w 3432"/>
                <a:gd name="T9" fmla="*/ 1800397 h 3432"/>
                <a:gd name="T10" fmla="*/ 1404157 w 3432"/>
                <a:gd name="T11" fmla="*/ 720264 h 3432"/>
                <a:gd name="T12" fmla="*/ 1278271 w 3432"/>
                <a:gd name="T13" fmla="*/ 720264 h 3432"/>
                <a:gd name="T14" fmla="*/ 1278271 w 3432"/>
                <a:gd name="T15" fmla="*/ 558165 h 3432"/>
                <a:gd name="T16" fmla="*/ 900088 w 3432"/>
                <a:gd name="T17" fmla="*/ 179935 h 3432"/>
                <a:gd name="T18" fmla="*/ 521904 w 3432"/>
                <a:gd name="T19" fmla="*/ 558165 h 3432"/>
                <a:gd name="T20" fmla="*/ 521904 w 3432"/>
                <a:gd name="T21" fmla="*/ 720264 h 3432"/>
                <a:gd name="T22" fmla="*/ 396018 w 3432"/>
                <a:gd name="T23" fmla="*/ 720264 h 3432"/>
                <a:gd name="T24" fmla="*/ 396018 w 3432"/>
                <a:gd name="T25" fmla="*/ 1440527 h 3432"/>
                <a:gd name="T26" fmla="*/ 1404157 w 3432"/>
                <a:gd name="T27" fmla="*/ 1440527 h 3432"/>
                <a:gd name="T28" fmla="*/ 1404157 w 3432"/>
                <a:gd name="T29" fmla="*/ 720264 h 3432"/>
                <a:gd name="T30" fmla="*/ 900088 w 3432"/>
                <a:gd name="T31" fmla="*/ 288001 h 3432"/>
                <a:gd name="T32" fmla="*/ 1170219 w 3432"/>
                <a:gd name="T33" fmla="*/ 558165 h 3432"/>
                <a:gd name="T34" fmla="*/ 1170219 w 3432"/>
                <a:gd name="T35" fmla="*/ 720264 h 3432"/>
                <a:gd name="T36" fmla="*/ 629956 w 3432"/>
                <a:gd name="T37" fmla="*/ 720264 h 3432"/>
                <a:gd name="T38" fmla="*/ 629956 w 3432"/>
                <a:gd name="T39" fmla="*/ 558690 h 3432"/>
                <a:gd name="T40" fmla="*/ 900088 w 3432"/>
                <a:gd name="T41" fmla="*/ 288001 h 3432"/>
                <a:gd name="T42" fmla="*/ 900088 w 3432"/>
                <a:gd name="T43" fmla="*/ 936395 h 3432"/>
                <a:gd name="T44" fmla="*/ 1008140 w 3432"/>
                <a:gd name="T45" fmla="*/ 1044461 h 3432"/>
                <a:gd name="T46" fmla="*/ 954114 w 3432"/>
                <a:gd name="T47" fmla="*/ 1137314 h 3432"/>
                <a:gd name="T48" fmla="*/ 954114 w 3432"/>
                <a:gd name="T49" fmla="*/ 1329839 h 3432"/>
                <a:gd name="T50" fmla="*/ 846061 w 3432"/>
                <a:gd name="T51" fmla="*/ 1329839 h 3432"/>
                <a:gd name="T52" fmla="*/ 846061 w 3432"/>
                <a:gd name="T53" fmla="*/ 1137314 h 3432"/>
                <a:gd name="T54" fmla="*/ 792035 w 3432"/>
                <a:gd name="T55" fmla="*/ 1044461 h 3432"/>
                <a:gd name="T56" fmla="*/ 900088 w 3432"/>
                <a:gd name="T57" fmla="*/ 936395 h 343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32" h="3432">
                  <a:moveTo>
                    <a:pt x="1716" y="3432"/>
                  </a:moveTo>
                  <a:cubicBezTo>
                    <a:pt x="768" y="3432"/>
                    <a:pt x="0" y="2664"/>
                    <a:pt x="0" y="1716"/>
                  </a:cubicBezTo>
                  <a:cubicBezTo>
                    <a:pt x="0" y="768"/>
                    <a:pt x="768" y="0"/>
                    <a:pt x="1716" y="0"/>
                  </a:cubicBezTo>
                  <a:cubicBezTo>
                    <a:pt x="2663" y="0"/>
                    <a:pt x="3432" y="768"/>
                    <a:pt x="3432" y="1716"/>
                  </a:cubicBezTo>
                  <a:cubicBezTo>
                    <a:pt x="3432" y="2664"/>
                    <a:pt x="2663" y="3432"/>
                    <a:pt x="1716" y="3432"/>
                  </a:cubicBezTo>
                  <a:close/>
                  <a:moveTo>
                    <a:pt x="2677" y="1373"/>
                  </a:moveTo>
                  <a:cubicBezTo>
                    <a:pt x="2437" y="1373"/>
                    <a:pt x="2437" y="1373"/>
                    <a:pt x="2437" y="1373"/>
                  </a:cubicBezTo>
                  <a:cubicBezTo>
                    <a:pt x="2437" y="1064"/>
                    <a:pt x="2437" y="1064"/>
                    <a:pt x="2437" y="1064"/>
                  </a:cubicBezTo>
                  <a:cubicBezTo>
                    <a:pt x="2437" y="1064"/>
                    <a:pt x="2436" y="343"/>
                    <a:pt x="1716" y="343"/>
                  </a:cubicBezTo>
                  <a:cubicBezTo>
                    <a:pt x="995" y="343"/>
                    <a:pt x="995" y="1064"/>
                    <a:pt x="995" y="1064"/>
                  </a:cubicBezTo>
                  <a:cubicBezTo>
                    <a:pt x="995" y="1373"/>
                    <a:pt x="995" y="1373"/>
                    <a:pt x="995" y="1373"/>
                  </a:cubicBezTo>
                  <a:cubicBezTo>
                    <a:pt x="755" y="1373"/>
                    <a:pt x="755" y="1373"/>
                    <a:pt x="755" y="1373"/>
                  </a:cubicBezTo>
                  <a:cubicBezTo>
                    <a:pt x="755" y="2746"/>
                    <a:pt x="755" y="2746"/>
                    <a:pt x="755" y="2746"/>
                  </a:cubicBezTo>
                  <a:cubicBezTo>
                    <a:pt x="2677" y="2746"/>
                    <a:pt x="2677" y="2746"/>
                    <a:pt x="2677" y="2746"/>
                  </a:cubicBezTo>
                  <a:lnTo>
                    <a:pt x="2677" y="1373"/>
                  </a:lnTo>
                  <a:close/>
                  <a:moveTo>
                    <a:pt x="1716" y="549"/>
                  </a:moveTo>
                  <a:cubicBezTo>
                    <a:pt x="2199" y="549"/>
                    <a:pt x="2230" y="979"/>
                    <a:pt x="2231" y="1064"/>
                  </a:cubicBezTo>
                  <a:cubicBezTo>
                    <a:pt x="2231" y="1373"/>
                    <a:pt x="2231" y="1373"/>
                    <a:pt x="2231" y="1373"/>
                  </a:cubicBezTo>
                  <a:cubicBezTo>
                    <a:pt x="1201" y="1373"/>
                    <a:pt x="1201" y="1373"/>
                    <a:pt x="1201" y="1373"/>
                  </a:cubicBezTo>
                  <a:cubicBezTo>
                    <a:pt x="1201" y="1065"/>
                    <a:pt x="1201" y="1065"/>
                    <a:pt x="1201" y="1065"/>
                  </a:cubicBezTo>
                  <a:cubicBezTo>
                    <a:pt x="1202" y="979"/>
                    <a:pt x="1233" y="549"/>
                    <a:pt x="1716" y="549"/>
                  </a:cubicBezTo>
                  <a:close/>
                  <a:moveTo>
                    <a:pt x="1716" y="1785"/>
                  </a:moveTo>
                  <a:cubicBezTo>
                    <a:pt x="1830" y="1785"/>
                    <a:pt x="1922" y="1877"/>
                    <a:pt x="1922" y="1991"/>
                  </a:cubicBezTo>
                  <a:cubicBezTo>
                    <a:pt x="1922" y="2067"/>
                    <a:pt x="1880" y="2132"/>
                    <a:pt x="1819" y="2168"/>
                  </a:cubicBezTo>
                  <a:cubicBezTo>
                    <a:pt x="1819" y="2535"/>
                    <a:pt x="1819" y="2535"/>
                    <a:pt x="1819" y="2535"/>
                  </a:cubicBezTo>
                  <a:cubicBezTo>
                    <a:pt x="1613" y="2535"/>
                    <a:pt x="1613" y="2535"/>
                    <a:pt x="1613" y="2535"/>
                  </a:cubicBezTo>
                  <a:cubicBezTo>
                    <a:pt x="1613" y="2168"/>
                    <a:pt x="1613" y="2168"/>
                    <a:pt x="1613" y="2168"/>
                  </a:cubicBezTo>
                  <a:cubicBezTo>
                    <a:pt x="1552" y="2132"/>
                    <a:pt x="1510" y="2067"/>
                    <a:pt x="1510" y="1991"/>
                  </a:cubicBezTo>
                  <a:cubicBezTo>
                    <a:pt x="1510" y="1877"/>
                    <a:pt x="1602" y="1785"/>
                    <a:pt x="1716" y="178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21" name="导航"/>
            <p:cNvSpPr/>
            <p:nvPr/>
          </p:nvSpPr>
          <p:spPr bwMode="auto">
            <a:xfrm>
              <a:off x="1126490" y="1341120"/>
              <a:ext cx="427355" cy="417830"/>
            </a:xfrm>
            <a:custGeom>
              <a:avLst/>
              <a:gdLst>
                <a:gd name="T0" fmla="*/ 1344308 w 2725"/>
                <a:gd name="T1" fmla="*/ 1185498 h 2723"/>
                <a:gd name="T2" fmla="*/ 876607 w 2725"/>
                <a:gd name="T3" fmla="*/ 462166 h 2723"/>
                <a:gd name="T4" fmla="*/ 1800117 w 2725"/>
                <a:gd name="T5" fmla="*/ 462166 h 2723"/>
                <a:gd name="T6" fmla="*/ 1338362 w 2725"/>
                <a:gd name="T7" fmla="*/ 97194 h 2723"/>
                <a:gd name="T8" fmla="*/ 1338362 w 2725"/>
                <a:gd name="T9" fmla="*/ 755730 h 2723"/>
                <a:gd name="T10" fmla="*/ 1338362 w 2725"/>
                <a:gd name="T11" fmla="*/ 97194 h 2723"/>
                <a:gd name="T12" fmla="*/ 1467178 w 2725"/>
                <a:gd name="T13" fmla="*/ 556715 h 2723"/>
                <a:gd name="T14" fmla="*/ 1362804 w 2725"/>
                <a:gd name="T15" fmla="*/ 587790 h 2723"/>
                <a:gd name="T16" fmla="*/ 1344308 w 2725"/>
                <a:gd name="T17" fmla="*/ 470761 h 2723"/>
                <a:gd name="T18" fmla="*/ 1283533 w 2725"/>
                <a:gd name="T19" fmla="*/ 495225 h 2723"/>
                <a:gd name="T20" fmla="*/ 1210868 w 2725"/>
                <a:gd name="T21" fmla="*/ 587790 h 2723"/>
                <a:gd name="T22" fmla="*/ 1180480 w 2725"/>
                <a:gd name="T23" fmla="*/ 401337 h 2723"/>
                <a:gd name="T24" fmla="*/ 1324490 w 2725"/>
                <a:gd name="T25" fmla="*/ 202322 h 2723"/>
                <a:gd name="T26" fmla="*/ 1429524 w 2725"/>
                <a:gd name="T27" fmla="*/ 261167 h 2723"/>
                <a:gd name="T28" fmla="*/ 1468499 w 2725"/>
                <a:gd name="T29" fmla="*/ 347120 h 2723"/>
                <a:gd name="T30" fmla="*/ 1521347 w 2725"/>
                <a:gd name="T31" fmla="*/ 401337 h 2723"/>
                <a:gd name="T32" fmla="*/ 800639 w 2725"/>
                <a:gd name="T33" fmla="*/ 989127 h 2723"/>
                <a:gd name="T34" fmla="*/ 1014011 w 2725"/>
                <a:gd name="T35" fmla="*/ 1061857 h 2723"/>
                <a:gd name="T36" fmla="*/ 800639 w 2725"/>
                <a:gd name="T37" fmla="*/ 1319057 h 2723"/>
                <a:gd name="T38" fmla="*/ 1115742 w 2725"/>
                <a:gd name="T39" fmla="*/ 1168308 h 2723"/>
                <a:gd name="T40" fmla="*/ 1119045 w 2725"/>
                <a:gd name="T41" fmla="*/ 1405011 h 2723"/>
                <a:gd name="T42" fmla="*/ 1420936 w 2725"/>
                <a:gd name="T43" fmla="*/ 1299221 h 2723"/>
                <a:gd name="T44" fmla="*/ 771573 w 2725"/>
                <a:gd name="T45" fmla="*/ 1800397 h 2723"/>
                <a:gd name="T46" fmla="*/ 771573 w 2725"/>
                <a:gd name="T47" fmla="*/ 255877 h 2723"/>
                <a:gd name="T48" fmla="*/ 747792 w 2725"/>
                <a:gd name="T49" fmla="*/ 425801 h 2723"/>
                <a:gd name="T50" fmla="*/ 814512 w 2725"/>
                <a:gd name="T51" fmla="*/ 735895 h 2723"/>
                <a:gd name="T52" fmla="*/ 800639 w 2725"/>
                <a:gd name="T53" fmla="*/ 989127 h 2723"/>
                <a:gd name="T54" fmla="*/ 1093943 w 2725"/>
                <a:gd name="T55" fmla="*/ 1461872 h 2723"/>
                <a:gd name="T56" fmla="*/ 1248522 w 2725"/>
                <a:gd name="T57" fmla="*/ 1548487 h 2723"/>
                <a:gd name="T58" fmla="*/ 875947 w 2725"/>
                <a:gd name="T59" fmla="*/ 1723039 h 2723"/>
                <a:gd name="T60" fmla="*/ 800639 w 2725"/>
                <a:gd name="T61" fmla="*/ 1389142 h 2723"/>
                <a:gd name="T62" fmla="*/ 576698 w 2725"/>
                <a:gd name="T63" fmla="*/ 1700559 h 2723"/>
                <a:gd name="T64" fmla="*/ 294625 w 2725"/>
                <a:gd name="T65" fmla="*/ 1548487 h 2723"/>
                <a:gd name="T66" fmla="*/ 247062 w 2725"/>
                <a:gd name="T67" fmla="*/ 1500882 h 2723"/>
                <a:gd name="T68" fmla="*/ 347472 w 2725"/>
                <a:gd name="T69" fmla="*/ 1061857 h 2723"/>
                <a:gd name="T70" fmla="*/ 247062 w 2725"/>
                <a:gd name="T71" fmla="*/ 1500882 h 2723"/>
                <a:gd name="T72" fmla="*/ 347472 w 2725"/>
                <a:gd name="T73" fmla="*/ 989127 h 2723"/>
                <a:gd name="T74" fmla="*/ 247062 w 2725"/>
                <a:gd name="T75" fmla="*/ 555392 h 2723"/>
                <a:gd name="T76" fmla="*/ 294625 w 2725"/>
                <a:gd name="T77" fmla="*/ 507787 h 2723"/>
                <a:gd name="T78" fmla="*/ 576698 w 2725"/>
                <a:gd name="T79" fmla="*/ 353071 h 2723"/>
                <a:gd name="T80" fmla="*/ 727313 w 2725"/>
                <a:gd name="T81" fmla="*/ 325962 h 2723"/>
                <a:gd name="T82" fmla="*/ 506015 w 2725"/>
                <a:gd name="T83" fmla="*/ 616882 h 2723"/>
                <a:gd name="T84" fmla="*/ 727313 w 2725"/>
                <a:gd name="T85" fmla="*/ 325962 h 2723"/>
                <a:gd name="T86" fmla="*/ 485536 w 2725"/>
                <a:gd name="T87" fmla="*/ 673744 h 2723"/>
                <a:gd name="T88" fmla="*/ 727313 w 2725"/>
                <a:gd name="T89" fmla="*/ 989127 h 2723"/>
                <a:gd name="T90" fmla="*/ 727313 w 2725"/>
                <a:gd name="T91" fmla="*/ 1061857 h 2723"/>
                <a:gd name="T92" fmla="*/ 485536 w 2725"/>
                <a:gd name="T93" fmla="*/ 1382530 h 2723"/>
                <a:gd name="T94" fmla="*/ 727313 w 2725"/>
                <a:gd name="T95" fmla="*/ 1061857 h 2723"/>
                <a:gd name="T96" fmla="*/ 508657 w 2725"/>
                <a:gd name="T97" fmla="*/ 1436747 h 2723"/>
                <a:gd name="T98" fmla="*/ 727313 w 2725"/>
                <a:gd name="T99" fmla="*/ 1729651 h 27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25" h="2723">
                  <a:moveTo>
                    <a:pt x="2720" y="774"/>
                  </a:moveTo>
                  <a:cubicBezTo>
                    <a:pt x="2696" y="1390"/>
                    <a:pt x="2035" y="1793"/>
                    <a:pt x="2035" y="1793"/>
                  </a:cubicBezTo>
                  <a:cubicBezTo>
                    <a:pt x="2035" y="1793"/>
                    <a:pt x="1471" y="1451"/>
                    <a:pt x="1362" y="917"/>
                  </a:cubicBezTo>
                  <a:cubicBezTo>
                    <a:pt x="1339" y="848"/>
                    <a:pt x="1327" y="775"/>
                    <a:pt x="1327" y="699"/>
                  </a:cubicBezTo>
                  <a:cubicBezTo>
                    <a:pt x="1327" y="314"/>
                    <a:pt x="1640" y="0"/>
                    <a:pt x="2026" y="0"/>
                  </a:cubicBezTo>
                  <a:cubicBezTo>
                    <a:pt x="2412" y="0"/>
                    <a:pt x="2725" y="314"/>
                    <a:pt x="2725" y="699"/>
                  </a:cubicBezTo>
                  <a:cubicBezTo>
                    <a:pt x="2725" y="725"/>
                    <a:pt x="2723" y="750"/>
                    <a:pt x="2720" y="774"/>
                  </a:cubicBezTo>
                  <a:close/>
                  <a:moveTo>
                    <a:pt x="2026" y="147"/>
                  </a:moveTo>
                  <a:cubicBezTo>
                    <a:pt x="1751" y="147"/>
                    <a:pt x="1528" y="370"/>
                    <a:pt x="1528" y="645"/>
                  </a:cubicBezTo>
                  <a:cubicBezTo>
                    <a:pt x="1528" y="920"/>
                    <a:pt x="1751" y="1143"/>
                    <a:pt x="2026" y="1143"/>
                  </a:cubicBezTo>
                  <a:cubicBezTo>
                    <a:pt x="2301" y="1143"/>
                    <a:pt x="2524" y="920"/>
                    <a:pt x="2524" y="645"/>
                  </a:cubicBezTo>
                  <a:cubicBezTo>
                    <a:pt x="2524" y="370"/>
                    <a:pt x="2301" y="147"/>
                    <a:pt x="2026" y="147"/>
                  </a:cubicBezTo>
                  <a:close/>
                  <a:moveTo>
                    <a:pt x="2221" y="607"/>
                  </a:moveTo>
                  <a:cubicBezTo>
                    <a:pt x="2221" y="842"/>
                    <a:pt x="2221" y="842"/>
                    <a:pt x="2221" y="842"/>
                  </a:cubicBezTo>
                  <a:cubicBezTo>
                    <a:pt x="2221" y="868"/>
                    <a:pt x="2200" y="889"/>
                    <a:pt x="2174" y="889"/>
                  </a:cubicBezTo>
                  <a:cubicBezTo>
                    <a:pt x="2174" y="889"/>
                    <a:pt x="2126" y="889"/>
                    <a:pt x="2063" y="889"/>
                  </a:cubicBezTo>
                  <a:cubicBezTo>
                    <a:pt x="2063" y="841"/>
                    <a:pt x="2063" y="755"/>
                    <a:pt x="2063" y="749"/>
                  </a:cubicBezTo>
                  <a:cubicBezTo>
                    <a:pt x="2063" y="738"/>
                    <a:pt x="2052" y="717"/>
                    <a:pt x="2035" y="712"/>
                  </a:cubicBezTo>
                  <a:cubicBezTo>
                    <a:pt x="2005" y="712"/>
                    <a:pt x="2001" y="712"/>
                    <a:pt x="1970" y="712"/>
                  </a:cubicBezTo>
                  <a:cubicBezTo>
                    <a:pt x="1954" y="717"/>
                    <a:pt x="1943" y="738"/>
                    <a:pt x="1943" y="749"/>
                  </a:cubicBezTo>
                  <a:cubicBezTo>
                    <a:pt x="1943" y="786"/>
                    <a:pt x="1943" y="826"/>
                    <a:pt x="1943" y="889"/>
                  </a:cubicBezTo>
                  <a:cubicBezTo>
                    <a:pt x="1886" y="889"/>
                    <a:pt x="1833" y="889"/>
                    <a:pt x="1833" y="889"/>
                  </a:cubicBezTo>
                  <a:cubicBezTo>
                    <a:pt x="1808" y="889"/>
                    <a:pt x="1787" y="868"/>
                    <a:pt x="1787" y="842"/>
                  </a:cubicBezTo>
                  <a:cubicBezTo>
                    <a:pt x="1787" y="607"/>
                    <a:pt x="1787" y="607"/>
                    <a:pt x="1787" y="607"/>
                  </a:cubicBezTo>
                  <a:cubicBezTo>
                    <a:pt x="1707" y="607"/>
                    <a:pt x="1707" y="607"/>
                    <a:pt x="1707" y="607"/>
                  </a:cubicBezTo>
                  <a:cubicBezTo>
                    <a:pt x="2005" y="306"/>
                    <a:pt x="2005" y="306"/>
                    <a:pt x="2005" y="306"/>
                  </a:cubicBezTo>
                  <a:cubicBezTo>
                    <a:pt x="2164" y="465"/>
                    <a:pt x="2164" y="465"/>
                    <a:pt x="2164" y="465"/>
                  </a:cubicBezTo>
                  <a:cubicBezTo>
                    <a:pt x="2164" y="395"/>
                    <a:pt x="2164" y="395"/>
                    <a:pt x="2164" y="395"/>
                  </a:cubicBezTo>
                  <a:cubicBezTo>
                    <a:pt x="2223" y="395"/>
                    <a:pt x="2223" y="395"/>
                    <a:pt x="2223" y="395"/>
                  </a:cubicBezTo>
                  <a:cubicBezTo>
                    <a:pt x="2223" y="525"/>
                    <a:pt x="2223" y="525"/>
                    <a:pt x="2223" y="525"/>
                  </a:cubicBezTo>
                  <a:cubicBezTo>
                    <a:pt x="2223" y="525"/>
                    <a:pt x="2223" y="525"/>
                    <a:pt x="2223" y="525"/>
                  </a:cubicBezTo>
                  <a:cubicBezTo>
                    <a:pt x="2303" y="607"/>
                    <a:pt x="2303" y="607"/>
                    <a:pt x="2303" y="607"/>
                  </a:cubicBezTo>
                  <a:lnTo>
                    <a:pt x="2221" y="607"/>
                  </a:lnTo>
                  <a:close/>
                  <a:moveTo>
                    <a:pt x="1212" y="1496"/>
                  </a:moveTo>
                  <a:cubicBezTo>
                    <a:pt x="1445" y="1496"/>
                    <a:pt x="1445" y="1496"/>
                    <a:pt x="1445" y="1496"/>
                  </a:cubicBezTo>
                  <a:cubicBezTo>
                    <a:pt x="1475" y="1534"/>
                    <a:pt x="1505" y="1571"/>
                    <a:pt x="1535" y="1606"/>
                  </a:cubicBezTo>
                  <a:cubicBezTo>
                    <a:pt x="1212" y="1606"/>
                    <a:pt x="1212" y="1606"/>
                    <a:pt x="1212" y="1606"/>
                  </a:cubicBezTo>
                  <a:cubicBezTo>
                    <a:pt x="1212" y="1995"/>
                    <a:pt x="1212" y="1995"/>
                    <a:pt x="1212" y="1995"/>
                  </a:cubicBezTo>
                  <a:cubicBezTo>
                    <a:pt x="1328" y="2002"/>
                    <a:pt x="1470" y="2036"/>
                    <a:pt x="1601" y="2091"/>
                  </a:cubicBezTo>
                  <a:cubicBezTo>
                    <a:pt x="1642" y="1982"/>
                    <a:pt x="1671" y="1873"/>
                    <a:pt x="1689" y="1767"/>
                  </a:cubicBezTo>
                  <a:cubicBezTo>
                    <a:pt x="1720" y="1797"/>
                    <a:pt x="1749" y="1824"/>
                    <a:pt x="1778" y="1848"/>
                  </a:cubicBezTo>
                  <a:cubicBezTo>
                    <a:pt x="1758" y="1938"/>
                    <a:pt x="1730" y="2032"/>
                    <a:pt x="1694" y="2125"/>
                  </a:cubicBezTo>
                  <a:cubicBezTo>
                    <a:pt x="1797" y="2170"/>
                    <a:pt x="1890" y="2218"/>
                    <a:pt x="1962" y="2270"/>
                  </a:cubicBezTo>
                  <a:cubicBezTo>
                    <a:pt x="2042" y="2181"/>
                    <a:pt x="2106" y="2078"/>
                    <a:pt x="2151" y="1965"/>
                  </a:cubicBezTo>
                  <a:cubicBezTo>
                    <a:pt x="2193" y="1933"/>
                    <a:pt x="2244" y="1893"/>
                    <a:pt x="2300" y="1845"/>
                  </a:cubicBezTo>
                  <a:cubicBezTo>
                    <a:pt x="2173" y="2354"/>
                    <a:pt x="1720" y="2723"/>
                    <a:pt x="1168" y="2723"/>
                  </a:cubicBezTo>
                  <a:cubicBezTo>
                    <a:pt x="515" y="2723"/>
                    <a:pt x="0" y="2208"/>
                    <a:pt x="0" y="1555"/>
                  </a:cubicBezTo>
                  <a:cubicBezTo>
                    <a:pt x="0" y="902"/>
                    <a:pt x="515" y="387"/>
                    <a:pt x="1168" y="387"/>
                  </a:cubicBezTo>
                  <a:cubicBezTo>
                    <a:pt x="1169" y="387"/>
                    <a:pt x="1169" y="387"/>
                    <a:pt x="1170" y="387"/>
                  </a:cubicBezTo>
                  <a:cubicBezTo>
                    <a:pt x="1145" y="468"/>
                    <a:pt x="1132" y="555"/>
                    <a:pt x="1132" y="644"/>
                  </a:cubicBezTo>
                  <a:cubicBezTo>
                    <a:pt x="1132" y="742"/>
                    <a:pt x="1148" y="835"/>
                    <a:pt x="1176" y="923"/>
                  </a:cubicBezTo>
                  <a:cubicBezTo>
                    <a:pt x="1190" y="989"/>
                    <a:pt x="1210" y="1052"/>
                    <a:pt x="1233" y="1113"/>
                  </a:cubicBezTo>
                  <a:cubicBezTo>
                    <a:pt x="1226" y="1113"/>
                    <a:pt x="1218" y="1115"/>
                    <a:pt x="1212" y="1115"/>
                  </a:cubicBezTo>
                  <a:lnTo>
                    <a:pt x="1212" y="1496"/>
                  </a:lnTo>
                  <a:close/>
                  <a:moveTo>
                    <a:pt x="1890" y="2342"/>
                  </a:moveTo>
                  <a:cubicBezTo>
                    <a:pt x="1824" y="2294"/>
                    <a:pt x="1745" y="2249"/>
                    <a:pt x="1656" y="2211"/>
                  </a:cubicBezTo>
                  <a:cubicBezTo>
                    <a:pt x="1608" y="2342"/>
                    <a:pt x="1542" y="2465"/>
                    <a:pt x="1463" y="2572"/>
                  </a:cubicBezTo>
                  <a:cubicBezTo>
                    <a:pt x="1625" y="2534"/>
                    <a:pt x="1769" y="2452"/>
                    <a:pt x="1890" y="2342"/>
                  </a:cubicBezTo>
                  <a:close/>
                  <a:moveTo>
                    <a:pt x="1212" y="2616"/>
                  </a:moveTo>
                  <a:cubicBezTo>
                    <a:pt x="1246" y="2616"/>
                    <a:pt x="1288" y="2613"/>
                    <a:pt x="1326" y="2606"/>
                  </a:cubicBezTo>
                  <a:cubicBezTo>
                    <a:pt x="1422" y="2479"/>
                    <a:pt x="1505" y="2328"/>
                    <a:pt x="1567" y="2173"/>
                  </a:cubicBezTo>
                  <a:cubicBezTo>
                    <a:pt x="1450" y="2132"/>
                    <a:pt x="1322" y="2108"/>
                    <a:pt x="1212" y="2101"/>
                  </a:cubicBezTo>
                  <a:lnTo>
                    <a:pt x="1212" y="2616"/>
                  </a:lnTo>
                  <a:close/>
                  <a:moveTo>
                    <a:pt x="873" y="2572"/>
                  </a:moveTo>
                  <a:cubicBezTo>
                    <a:pt x="793" y="2465"/>
                    <a:pt x="728" y="2342"/>
                    <a:pt x="680" y="2211"/>
                  </a:cubicBezTo>
                  <a:cubicBezTo>
                    <a:pt x="591" y="2249"/>
                    <a:pt x="512" y="2294"/>
                    <a:pt x="446" y="2342"/>
                  </a:cubicBezTo>
                  <a:cubicBezTo>
                    <a:pt x="567" y="2452"/>
                    <a:pt x="711" y="2534"/>
                    <a:pt x="873" y="2572"/>
                  </a:cubicBezTo>
                  <a:close/>
                  <a:moveTo>
                    <a:pt x="374" y="2270"/>
                  </a:moveTo>
                  <a:cubicBezTo>
                    <a:pt x="446" y="2218"/>
                    <a:pt x="539" y="2170"/>
                    <a:pt x="642" y="2125"/>
                  </a:cubicBezTo>
                  <a:cubicBezTo>
                    <a:pt x="570" y="1940"/>
                    <a:pt x="529" y="1751"/>
                    <a:pt x="526" y="1606"/>
                  </a:cubicBezTo>
                  <a:cubicBezTo>
                    <a:pt x="110" y="1606"/>
                    <a:pt x="110" y="1606"/>
                    <a:pt x="110" y="1606"/>
                  </a:cubicBezTo>
                  <a:cubicBezTo>
                    <a:pt x="120" y="1864"/>
                    <a:pt x="216" y="2094"/>
                    <a:pt x="374" y="2270"/>
                  </a:cubicBezTo>
                  <a:close/>
                  <a:moveTo>
                    <a:pt x="110" y="1496"/>
                  </a:moveTo>
                  <a:cubicBezTo>
                    <a:pt x="526" y="1496"/>
                    <a:pt x="526" y="1496"/>
                    <a:pt x="526" y="1496"/>
                  </a:cubicBezTo>
                  <a:cubicBezTo>
                    <a:pt x="532" y="1348"/>
                    <a:pt x="574" y="1170"/>
                    <a:pt x="642" y="985"/>
                  </a:cubicBezTo>
                  <a:cubicBezTo>
                    <a:pt x="539" y="940"/>
                    <a:pt x="446" y="892"/>
                    <a:pt x="374" y="840"/>
                  </a:cubicBezTo>
                  <a:cubicBezTo>
                    <a:pt x="216" y="1015"/>
                    <a:pt x="120" y="1238"/>
                    <a:pt x="110" y="1496"/>
                  </a:cubicBezTo>
                  <a:close/>
                  <a:moveTo>
                    <a:pt x="446" y="768"/>
                  </a:moveTo>
                  <a:cubicBezTo>
                    <a:pt x="508" y="813"/>
                    <a:pt x="587" y="857"/>
                    <a:pt x="677" y="895"/>
                  </a:cubicBezTo>
                  <a:cubicBezTo>
                    <a:pt x="728" y="765"/>
                    <a:pt x="797" y="638"/>
                    <a:pt x="873" y="534"/>
                  </a:cubicBezTo>
                  <a:cubicBezTo>
                    <a:pt x="711" y="576"/>
                    <a:pt x="567" y="658"/>
                    <a:pt x="446" y="768"/>
                  </a:cubicBezTo>
                  <a:close/>
                  <a:moveTo>
                    <a:pt x="1101" y="493"/>
                  </a:moveTo>
                  <a:cubicBezTo>
                    <a:pt x="1066" y="493"/>
                    <a:pt x="1048" y="497"/>
                    <a:pt x="1010" y="504"/>
                  </a:cubicBezTo>
                  <a:cubicBezTo>
                    <a:pt x="917" y="631"/>
                    <a:pt x="831" y="775"/>
                    <a:pt x="766" y="933"/>
                  </a:cubicBezTo>
                  <a:cubicBezTo>
                    <a:pt x="879" y="974"/>
                    <a:pt x="987" y="1002"/>
                    <a:pt x="1101" y="1009"/>
                  </a:cubicBezTo>
                  <a:lnTo>
                    <a:pt x="1101" y="493"/>
                  </a:lnTo>
                  <a:close/>
                  <a:moveTo>
                    <a:pt x="1101" y="1115"/>
                  </a:moveTo>
                  <a:cubicBezTo>
                    <a:pt x="984" y="1108"/>
                    <a:pt x="866" y="1074"/>
                    <a:pt x="735" y="1019"/>
                  </a:cubicBezTo>
                  <a:cubicBezTo>
                    <a:pt x="673" y="1180"/>
                    <a:pt x="635" y="1334"/>
                    <a:pt x="629" y="1496"/>
                  </a:cubicBezTo>
                  <a:cubicBezTo>
                    <a:pt x="1101" y="1496"/>
                    <a:pt x="1101" y="1496"/>
                    <a:pt x="1101" y="1496"/>
                  </a:cubicBezTo>
                  <a:lnTo>
                    <a:pt x="1101" y="1115"/>
                  </a:lnTo>
                  <a:close/>
                  <a:moveTo>
                    <a:pt x="1101" y="1606"/>
                  </a:moveTo>
                  <a:cubicBezTo>
                    <a:pt x="629" y="1606"/>
                    <a:pt x="629" y="1606"/>
                    <a:pt x="629" y="1606"/>
                  </a:cubicBezTo>
                  <a:cubicBezTo>
                    <a:pt x="635" y="1761"/>
                    <a:pt x="673" y="1926"/>
                    <a:pt x="735" y="2091"/>
                  </a:cubicBezTo>
                  <a:cubicBezTo>
                    <a:pt x="866" y="2036"/>
                    <a:pt x="984" y="2002"/>
                    <a:pt x="1101" y="1995"/>
                  </a:cubicBezTo>
                  <a:lnTo>
                    <a:pt x="1101" y="1606"/>
                  </a:lnTo>
                  <a:close/>
                  <a:moveTo>
                    <a:pt x="1101" y="2101"/>
                  </a:moveTo>
                  <a:cubicBezTo>
                    <a:pt x="991" y="2108"/>
                    <a:pt x="886" y="2132"/>
                    <a:pt x="770" y="2173"/>
                  </a:cubicBezTo>
                  <a:cubicBezTo>
                    <a:pt x="831" y="2328"/>
                    <a:pt x="914" y="2479"/>
                    <a:pt x="1010" y="2606"/>
                  </a:cubicBezTo>
                  <a:cubicBezTo>
                    <a:pt x="1048" y="2613"/>
                    <a:pt x="1066" y="2616"/>
                    <a:pt x="1101" y="2616"/>
                  </a:cubicBezTo>
                  <a:lnTo>
                    <a:pt x="1101" y="2101"/>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22" name="向下箭头"/>
            <p:cNvSpPr/>
            <p:nvPr/>
          </p:nvSpPr>
          <p:spPr bwMode="auto">
            <a:xfrm>
              <a:off x="7352030" y="1861185"/>
              <a:ext cx="1505585" cy="1306195"/>
            </a:xfrm>
            <a:custGeom>
              <a:avLst/>
              <a:gdLst>
                <a:gd name="T0" fmla="*/ 1594573 w 2388"/>
                <a:gd name="T1" fmla="*/ 674161 h 2152"/>
                <a:gd name="T2" fmla="*/ 1605128 w 2388"/>
                <a:gd name="T3" fmla="*/ 564817 h 2152"/>
                <a:gd name="T4" fmla="*/ 1076619 w 2388"/>
                <a:gd name="T5" fmla="*/ 0 h 2152"/>
                <a:gd name="T6" fmla="*/ 592593 w 2388"/>
                <a:gd name="T7" fmla="*/ 279769 h 2152"/>
                <a:gd name="T8" fmla="*/ 542079 w 2388"/>
                <a:gd name="T9" fmla="*/ 275999 h 2152"/>
                <a:gd name="T10" fmla="*/ 189238 w 2388"/>
                <a:gd name="T11" fmla="*/ 628161 h 2152"/>
                <a:gd name="T12" fmla="*/ 193761 w 2388"/>
                <a:gd name="T13" fmla="*/ 680194 h 2152"/>
                <a:gd name="T14" fmla="*/ 0 w 2388"/>
                <a:gd name="T15" fmla="*/ 1073831 h 2152"/>
                <a:gd name="T16" fmla="*/ 477241 w 2388"/>
                <a:gd name="T17" fmla="*/ 1596419 h 2152"/>
                <a:gd name="T18" fmla="*/ 1317879 w 2388"/>
                <a:gd name="T19" fmla="*/ 1596419 h 2152"/>
                <a:gd name="T20" fmla="*/ 1800397 w 2388"/>
                <a:gd name="T21" fmla="*/ 1073831 h 2152"/>
                <a:gd name="T22" fmla="*/ 1594573 w 2388"/>
                <a:gd name="T23" fmla="*/ 674161 h 2152"/>
                <a:gd name="T24" fmla="*/ 937141 w 2388"/>
                <a:gd name="T25" fmla="*/ 1368682 h 2152"/>
                <a:gd name="T26" fmla="*/ 900199 w 2388"/>
                <a:gd name="T27" fmla="*/ 1381502 h 2152"/>
                <a:gd name="T28" fmla="*/ 862502 w 2388"/>
                <a:gd name="T29" fmla="*/ 1368682 h 2152"/>
                <a:gd name="T30" fmla="*/ 441052 w 2388"/>
                <a:gd name="T31" fmla="*/ 921504 h 2152"/>
                <a:gd name="T32" fmla="*/ 438036 w 2388"/>
                <a:gd name="T33" fmla="*/ 860422 h 2152"/>
                <a:gd name="T34" fmla="*/ 491566 w 2388"/>
                <a:gd name="T35" fmla="*/ 827996 h 2152"/>
                <a:gd name="T36" fmla="*/ 701160 w 2388"/>
                <a:gd name="T37" fmla="*/ 827996 h 2152"/>
                <a:gd name="T38" fmla="*/ 779569 w 2388"/>
                <a:gd name="T39" fmla="*/ 522588 h 2152"/>
                <a:gd name="T40" fmla="*/ 899445 w 2388"/>
                <a:gd name="T41" fmla="*/ 469801 h 2152"/>
                <a:gd name="T42" fmla="*/ 1020074 w 2388"/>
                <a:gd name="T43" fmla="*/ 522588 h 2152"/>
                <a:gd name="T44" fmla="*/ 1098483 w 2388"/>
                <a:gd name="T45" fmla="*/ 827996 h 2152"/>
                <a:gd name="T46" fmla="*/ 1308831 w 2388"/>
                <a:gd name="T47" fmla="*/ 827996 h 2152"/>
                <a:gd name="T48" fmla="*/ 1361607 w 2388"/>
                <a:gd name="T49" fmla="*/ 860422 h 2152"/>
                <a:gd name="T50" fmla="*/ 1358591 w 2388"/>
                <a:gd name="T51" fmla="*/ 921504 h 2152"/>
                <a:gd name="T52" fmla="*/ 937141 w 2388"/>
                <a:gd name="T53" fmla="*/ 1368682 h 2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88" h="2152">
                  <a:moveTo>
                    <a:pt x="2115" y="894"/>
                  </a:moveTo>
                  <a:cubicBezTo>
                    <a:pt x="2124" y="847"/>
                    <a:pt x="2129" y="799"/>
                    <a:pt x="2129" y="749"/>
                  </a:cubicBezTo>
                  <a:cubicBezTo>
                    <a:pt x="2129" y="349"/>
                    <a:pt x="1828" y="0"/>
                    <a:pt x="1428" y="0"/>
                  </a:cubicBezTo>
                  <a:cubicBezTo>
                    <a:pt x="1166" y="0"/>
                    <a:pt x="913" y="163"/>
                    <a:pt x="786" y="371"/>
                  </a:cubicBezTo>
                  <a:cubicBezTo>
                    <a:pt x="764" y="367"/>
                    <a:pt x="742" y="366"/>
                    <a:pt x="719" y="366"/>
                  </a:cubicBezTo>
                  <a:cubicBezTo>
                    <a:pt x="461" y="366"/>
                    <a:pt x="251" y="575"/>
                    <a:pt x="251" y="833"/>
                  </a:cubicBezTo>
                  <a:cubicBezTo>
                    <a:pt x="251" y="857"/>
                    <a:pt x="253" y="880"/>
                    <a:pt x="257" y="902"/>
                  </a:cubicBezTo>
                  <a:cubicBezTo>
                    <a:pt x="98" y="1038"/>
                    <a:pt x="0" y="1234"/>
                    <a:pt x="0" y="1424"/>
                  </a:cubicBezTo>
                  <a:cubicBezTo>
                    <a:pt x="0" y="1739"/>
                    <a:pt x="278" y="2073"/>
                    <a:pt x="633" y="2117"/>
                  </a:cubicBezTo>
                  <a:cubicBezTo>
                    <a:pt x="1004" y="2152"/>
                    <a:pt x="1377" y="2152"/>
                    <a:pt x="1748" y="2117"/>
                  </a:cubicBezTo>
                  <a:cubicBezTo>
                    <a:pt x="2103" y="2073"/>
                    <a:pt x="2388" y="1739"/>
                    <a:pt x="2388" y="1424"/>
                  </a:cubicBezTo>
                  <a:cubicBezTo>
                    <a:pt x="2388" y="1230"/>
                    <a:pt x="2280" y="1030"/>
                    <a:pt x="2115" y="894"/>
                  </a:cubicBezTo>
                  <a:close/>
                  <a:moveTo>
                    <a:pt x="1243" y="1815"/>
                  </a:moveTo>
                  <a:cubicBezTo>
                    <a:pt x="1229" y="1827"/>
                    <a:pt x="1211" y="1832"/>
                    <a:pt x="1194" y="1832"/>
                  </a:cubicBezTo>
                  <a:cubicBezTo>
                    <a:pt x="1176" y="1832"/>
                    <a:pt x="1159" y="1827"/>
                    <a:pt x="1144" y="1815"/>
                  </a:cubicBezTo>
                  <a:cubicBezTo>
                    <a:pt x="1130" y="1804"/>
                    <a:pt x="798" y="1539"/>
                    <a:pt x="585" y="1222"/>
                  </a:cubicBezTo>
                  <a:cubicBezTo>
                    <a:pt x="569" y="1198"/>
                    <a:pt x="567" y="1167"/>
                    <a:pt x="581" y="1141"/>
                  </a:cubicBezTo>
                  <a:cubicBezTo>
                    <a:pt x="595" y="1115"/>
                    <a:pt x="622" y="1098"/>
                    <a:pt x="652" y="1098"/>
                  </a:cubicBezTo>
                  <a:cubicBezTo>
                    <a:pt x="930" y="1098"/>
                    <a:pt x="930" y="1098"/>
                    <a:pt x="930" y="1098"/>
                  </a:cubicBezTo>
                  <a:cubicBezTo>
                    <a:pt x="959" y="925"/>
                    <a:pt x="1014" y="722"/>
                    <a:pt x="1034" y="693"/>
                  </a:cubicBezTo>
                  <a:cubicBezTo>
                    <a:pt x="1064" y="651"/>
                    <a:pt x="1113" y="623"/>
                    <a:pt x="1193" y="623"/>
                  </a:cubicBezTo>
                  <a:cubicBezTo>
                    <a:pt x="1273" y="623"/>
                    <a:pt x="1323" y="651"/>
                    <a:pt x="1353" y="693"/>
                  </a:cubicBezTo>
                  <a:cubicBezTo>
                    <a:pt x="1373" y="722"/>
                    <a:pt x="1428" y="925"/>
                    <a:pt x="1457" y="1098"/>
                  </a:cubicBezTo>
                  <a:cubicBezTo>
                    <a:pt x="1736" y="1098"/>
                    <a:pt x="1736" y="1098"/>
                    <a:pt x="1736" y="1098"/>
                  </a:cubicBezTo>
                  <a:cubicBezTo>
                    <a:pt x="1765" y="1098"/>
                    <a:pt x="1792" y="1115"/>
                    <a:pt x="1806" y="1141"/>
                  </a:cubicBezTo>
                  <a:cubicBezTo>
                    <a:pt x="1820" y="1167"/>
                    <a:pt x="1818" y="1198"/>
                    <a:pt x="1802" y="1222"/>
                  </a:cubicBezTo>
                  <a:cubicBezTo>
                    <a:pt x="1589" y="1539"/>
                    <a:pt x="1257" y="1804"/>
                    <a:pt x="1243" y="181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cxnSp>
          <p:nvCxnSpPr>
            <p:cNvPr id="23" name="直接连接符 22"/>
            <p:cNvCxnSpPr/>
            <p:nvPr/>
          </p:nvCxnSpPr>
          <p:spPr>
            <a:xfrm flipV="1">
              <a:off x="6557010" y="2905760"/>
              <a:ext cx="1008380" cy="144145"/>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24" name="任意多边形 23"/>
            <p:cNvSpPr/>
            <p:nvPr/>
          </p:nvSpPr>
          <p:spPr>
            <a:xfrm>
              <a:off x="8501380" y="2432685"/>
              <a:ext cx="1350645" cy="1558925"/>
            </a:xfrm>
            <a:custGeom>
              <a:avLst/>
              <a:gdLst>
                <a:gd name="connisteX0" fmla="*/ 0 w 1082540"/>
                <a:gd name="connsiteY0" fmla="*/ 157920 h 1172650"/>
                <a:gd name="connisteX1" fmla="*/ 319405 w 1082540"/>
                <a:gd name="connsiteY1" fmla="*/ 16950 h 1172650"/>
                <a:gd name="connisteX2" fmla="*/ 713740 w 1082540"/>
                <a:gd name="connsiteY2" fmla="*/ 73465 h 1172650"/>
                <a:gd name="connisteX3" fmla="*/ 977265 w 1082540"/>
                <a:gd name="connsiteY3" fmla="*/ 524315 h 1172650"/>
                <a:gd name="connisteX4" fmla="*/ 1080135 w 1082540"/>
                <a:gd name="connsiteY4" fmla="*/ 1172650 h 1172650"/>
                <a:gd name="connisteX5" fmla="*/ 911225 w 1082540"/>
                <a:gd name="connsiteY5" fmla="*/ 806255 h 11726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82541" h="1172651">
                  <a:moveTo>
                    <a:pt x="0" y="157921"/>
                  </a:moveTo>
                  <a:cubicBezTo>
                    <a:pt x="55880" y="128711"/>
                    <a:pt x="176530" y="34096"/>
                    <a:pt x="319405" y="16951"/>
                  </a:cubicBezTo>
                  <a:cubicBezTo>
                    <a:pt x="462280" y="-194"/>
                    <a:pt x="582295" y="-28134"/>
                    <a:pt x="713740" y="73466"/>
                  </a:cubicBezTo>
                  <a:cubicBezTo>
                    <a:pt x="845185" y="175066"/>
                    <a:pt x="904240" y="304606"/>
                    <a:pt x="977265" y="524316"/>
                  </a:cubicBezTo>
                  <a:cubicBezTo>
                    <a:pt x="1050290" y="744026"/>
                    <a:pt x="1093470" y="1116136"/>
                    <a:pt x="1080135" y="1172651"/>
                  </a:cubicBezTo>
                </a:path>
              </a:pathLst>
            </a:cu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手机"/>
            <p:cNvSpPr/>
            <p:nvPr/>
          </p:nvSpPr>
          <p:spPr bwMode="auto">
            <a:xfrm>
              <a:off x="9721215" y="3955415"/>
              <a:ext cx="318135" cy="472440"/>
            </a:xfrm>
            <a:custGeom>
              <a:avLst/>
              <a:gdLst>
                <a:gd name="T0" fmla="*/ 661142 w 6575606"/>
                <a:gd name="T1" fmla="*/ 1429577 h 8969841"/>
                <a:gd name="T2" fmla="*/ 528462 w 6575606"/>
                <a:gd name="T3" fmla="*/ 1562228 h 8969841"/>
                <a:gd name="T4" fmla="*/ 661142 w 6575606"/>
                <a:gd name="T5" fmla="*/ 1694879 h 8969841"/>
                <a:gd name="T6" fmla="*/ 793822 w 6575606"/>
                <a:gd name="T7" fmla="*/ 1562228 h 8969841"/>
                <a:gd name="T8" fmla="*/ 661142 w 6575606"/>
                <a:gd name="T9" fmla="*/ 1429577 h 8969841"/>
                <a:gd name="T10" fmla="*/ 495620 w 6575606"/>
                <a:gd name="T11" fmla="*/ 539954 h 8969841"/>
                <a:gd name="T12" fmla="*/ 582723 w 6575606"/>
                <a:gd name="T13" fmla="*/ 564426 h 8969841"/>
                <a:gd name="T14" fmla="*/ 659634 w 6575606"/>
                <a:gd name="T15" fmla="*/ 669190 h 8969841"/>
                <a:gd name="T16" fmla="*/ 737300 w 6575606"/>
                <a:gd name="T17" fmla="*/ 564426 h 8969841"/>
                <a:gd name="T18" fmla="*/ 923546 w 6575606"/>
                <a:gd name="T19" fmla="*/ 809379 h 8969841"/>
                <a:gd name="T20" fmla="*/ 659634 w 6575606"/>
                <a:gd name="T21" fmla="*/ 1079957 h 8969841"/>
                <a:gd name="T22" fmla="*/ 396477 w 6575606"/>
                <a:gd name="T23" fmla="*/ 809379 h 8969841"/>
                <a:gd name="T24" fmla="*/ 495620 w 6575606"/>
                <a:gd name="T25" fmla="*/ 539954 h 8969841"/>
                <a:gd name="T26" fmla="*/ 659352 w 6575606"/>
                <a:gd name="T27" fmla="*/ 230443 h 8969841"/>
                <a:gd name="T28" fmla="*/ 276672 w 6575606"/>
                <a:gd name="T29" fmla="*/ 253054 h 8969841"/>
                <a:gd name="T30" fmla="*/ 250287 w 6575606"/>
                <a:gd name="T31" fmla="*/ 280941 h 8969841"/>
                <a:gd name="T32" fmla="*/ 248025 w 6575606"/>
                <a:gd name="T33" fmla="*/ 1293912 h 8969841"/>
                <a:gd name="T34" fmla="*/ 274410 w 6575606"/>
                <a:gd name="T35" fmla="*/ 1321799 h 8969841"/>
                <a:gd name="T36" fmla="*/ 1044105 w 6575606"/>
                <a:gd name="T37" fmla="*/ 1321799 h 8969841"/>
                <a:gd name="T38" fmla="*/ 1070490 w 6575606"/>
                <a:gd name="T39" fmla="*/ 1293912 h 8969841"/>
                <a:gd name="T40" fmla="*/ 1068982 w 6575606"/>
                <a:gd name="T41" fmla="*/ 280941 h 8969841"/>
                <a:gd name="T42" fmla="*/ 1042597 w 6575606"/>
                <a:gd name="T43" fmla="*/ 253054 h 8969841"/>
                <a:gd name="T44" fmla="*/ 659352 w 6575606"/>
                <a:gd name="T45" fmla="*/ 230443 h 8969841"/>
                <a:gd name="T46" fmla="*/ 659257 w 6575606"/>
                <a:gd name="T47" fmla="*/ 0 h 8969841"/>
                <a:gd name="T48" fmla="*/ 1143615 w 6575606"/>
                <a:gd name="T49" fmla="*/ 32221 h 8969841"/>
                <a:gd name="T50" fmla="*/ 1298911 w 6575606"/>
                <a:gd name="T51" fmla="*/ 200295 h 8969841"/>
                <a:gd name="T52" fmla="*/ 1298911 w 6575606"/>
                <a:gd name="T53" fmla="*/ 1605189 h 8969841"/>
                <a:gd name="T54" fmla="*/ 1143615 w 6575606"/>
                <a:gd name="T55" fmla="*/ 1773264 h 8969841"/>
                <a:gd name="T56" fmla="*/ 659634 w 6575606"/>
                <a:gd name="T57" fmla="*/ 1800397 h 8969841"/>
                <a:gd name="T58" fmla="*/ 174900 w 6575606"/>
                <a:gd name="T59" fmla="*/ 1773264 h 8969841"/>
                <a:gd name="T60" fmla="*/ 20358 w 6575606"/>
                <a:gd name="T61" fmla="*/ 1605189 h 8969841"/>
                <a:gd name="T62" fmla="*/ 20358 w 6575606"/>
                <a:gd name="T63" fmla="*/ 200295 h 8969841"/>
                <a:gd name="T64" fmla="*/ 174900 w 6575606"/>
                <a:gd name="T65" fmla="*/ 32221 h 8969841"/>
                <a:gd name="T66" fmla="*/ 659257 w 6575606"/>
                <a:gd name="T67" fmla="*/ 0 h 896984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575606" h="8969841">
                  <a:moveTo>
                    <a:pt x="3293906" y="7122364"/>
                  </a:moveTo>
                  <a:cubicBezTo>
                    <a:pt x="2929588" y="7122364"/>
                    <a:pt x="2632875" y="7419012"/>
                    <a:pt x="2632875" y="7783250"/>
                  </a:cubicBezTo>
                  <a:cubicBezTo>
                    <a:pt x="2632875" y="8147489"/>
                    <a:pt x="2929588" y="8444136"/>
                    <a:pt x="3293906" y="8444136"/>
                  </a:cubicBezTo>
                  <a:cubicBezTo>
                    <a:pt x="3658225" y="8444136"/>
                    <a:pt x="3954937" y="8147489"/>
                    <a:pt x="3954937" y="7783250"/>
                  </a:cubicBezTo>
                  <a:cubicBezTo>
                    <a:pt x="3954937" y="7419012"/>
                    <a:pt x="3658225" y="7122364"/>
                    <a:pt x="3293906" y="7122364"/>
                  </a:cubicBezTo>
                  <a:close/>
                  <a:moveTo>
                    <a:pt x="2469252" y="2690129"/>
                  </a:moveTo>
                  <a:cubicBezTo>
                    <a:pt x="2620988" y="2681798"/>
                    <a:pt x="2775482" y="2721930"/>
                    <a:pt x="2903210" y="2812051"/>
                  </a:cubicBezTo>
                  <a:cubicBezTo>
                    <a:pt x="3211260" y="3033599"/>
                    <a:pt x="3286394" y="3334003"/>
                    <a:pt x="3286394" y="3334003"/>
                  </a:cubicBezTo>
                  <a:cubicBezTo>
                    <a:pt x="3286394" y="3334003"/>
                    <a:pt x="3361528" y="3033599"/>
                    <a:pt x="3673334" y="2812051"/>
                  </a:cubicBezTo>
                  <a:cubicBezTo>
                    <a:pt x="4180489" y="2451566"/>
                    <a:pt x="5123422" y="2890907"/>
                    <a:pt x="4601240" y="4032442"/>
                  </a:cubicBezTo>
                  <a:cubicBezTo>
                    <a:pt x="4210543" y="4877328"/>
                    <a:pt x="3485499" y="5380504"/>
                    <a:pt x="3286394" y="5380504"/>
                  </a:cubicBezTo>
                  <a:cubicBezTo>
                    <a:pt x="3087289" y="5380504"/>
                    <a:pt x="2362245" y="4877328"/>
                    <a:pt x="1975304" y="4032442"/>
                  </a:cubicBezTo>
                  <a:cubicBezTo>
                    <a:pt x="1583668" y="3176291"/>
                    <a:pt x="2014045" y="2715124"/>
                    <a:pt x="2469252" y="2690129"/>
                  </a:cubicBezTo>
                  <a:close/>
                  <a:moveTo>
                    <a:pt x="3284986" y="1148102"/>
                  </a:moveTo>
                  <a:cubicBezTo>
                    <a:pt x="2655411" y="1148102"/>
                    <a:pt x="2026304" y="1185653"/>
                    <a:pt x="1378419" y="1260753"/>
                  </a:cubicBezTo>
                  <a:cubicBezTo>
                    <a:pt x="1307057" y="1272019"/>
                    <a:pt x="1250719" y="1328344"/>
                    <a:pt x="1246964" y="1399690"/>
                  </a:cubicBezTo>
                  <a:cubicBezTo>
                    <a:pt x="1115509" y="3119496"/>
                    <a:pt x="1126776" y="4647796"/>
                    <a:pt x="1235696" y="6446457"/>
                  </a:cubicBezTo>
                  <a:cubicBezTo>
                    <a:pt x="1243208" y="6517803"/>
                    <a:pt x="1295790" y="6585394"/>
                    <a:pt x="1367151" y="6585394"/>
                  </a:cubicBezTo>
                  <a:cubicBezTo>
                    <a:pt x="1983112" y="6585394"/>
                    <a:pt x="4537096" y="6585394"/>
                    <a:pt x="5201883" y="6585394"/>
                  </a:cubicBezTo>
                  <a:cubicBezTo>
                    <a:pt x="5273244" y="6585394"/>
                    <a:pt x="5329582" y="6517803"/>
                    <a:pt x="5333338" y="6446457"/>
                  </a:cubicBezTo>
                  <a:cubicBezTo>
                    <a:pt x="5449769" y="4542655"/>
                    <a:pt x="5472304" y="3326023"/>
                    <a:pt x="5325826" y="1399690"/>
                  </a:cubicBezTo>
                  <a:cubicBezTo>
                    <a:pt x="5322070" y="1328344"/>
                    <a:pt x="5265732" y="1272019"/>
                    <a:pt x="5194371" y="1260753"/>
                  </a:cubicBezTo>
                  <a:cubicBezTo>
                    <a:pt x="4544607" y="1185653"/>
                    <a:pt x="3914562" y="1148102"/>
                    <a:pt x="3284986" y="1148102"/>
                  </a:cubicBezTo>
                  <a:close/>
                  <a:moveTo>
                    <a:pt x="3284517" y="0"/>
                  </a:moveTo>
                  <a:cubicBezTo>
                    <a:pt x="4090148" y="0"/>
                    <a:pt x="4895780" y="53509"/>
                    <a:pt x="5697656" y="160528"/>
                  </a:cubicBezTo>
                  <a:cubicBezTo>
                    <a:pt x="6122068" y="220609"/>
                    <a:pt x="6445072" y="569827"/>
                    <a:pt x="6471363" y="997901"/>
                  </a:cubicBezTo>
                  <a:cubicBezTo>
                    <a:pt x="6614085" y="3356063"/>
                    <a:pt x="6606574" y="5751776"/>
                    <a:pt x="6471363" y="7997287"/>
                  </a:cubicBezTo>
                  <a:cubicBezTo>
                    <a:pt x="6445072" y="8429116"/>
                    <a:pt x="6122068" y="8778334"/>
                    <a:pt x="5697656" y="8834660"/>
                  </a:cubicBezTo>
                  <a:cubicBezTo>
                    <a:pt x="4897658" y="8943556"/>
                    <a:pt x="4086393" y="8969841"/>
                    <a:pt x="3286395" y="8969841"/>
                  </a:cubicBezTo>
                  <a:cubicBezTo>
                    <a:pt x="2486397" y="8969841"/>
                    <a:pt x="1675132" y="8943556"/>
                    <a:pt x="871378" y="8834660"/>
                  </a:cubicBezTo>
                  <a:cubicBezTo>
                    <a:pt x="450722" y="8778334"/>
                    <a:pt x="123962" y="8429116"/>
                    <a:pt x="101427" y="7997287"/>
                  </a:cubicBezTo>
                  <a:cubicBezTo>
                    <a:pt x="-30028" y="5811857"/>
                    <a:pt x="-37540" y="3292228"/>
                    <a:pt x="101427" y="997901"/>
                  </a:cubicBezTo>
                  <a:cubicBezTo>
                    <a:pt x="123962" y="569827"/>
                    <a:pt x="450722" y="220609"/>
                    <a:pt x="871378" y="160528"/>
                  </a:cubicBezTo>
                  <a:cubicBezTo>
                    <a:pt x="1673254" y="53509"/>
                    <a:pt x="2478885" y="0"/>
                    <a:pt x="3284517"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grpSp>
        <p:nvGrpSpPr>
          <p:cNvPr id="43" name="组合 42"/>
          <p:cNvGrpSpPr/>
          <p:nvPr/>
        </p:nvGrpSpPr>
        <p:grpSpPr>
          <a:xfrm>
            <a:off x="4324350" y="4405313"/>
            <a:ext cx="5676900" cy="1841500"/>
            <a:chOff x="1981200" y="4100513"/>
            <a:chExt cx="5676900" cy="1841500"/>
          </a:xfrm>
        </p:grpSpPr>
        <p:grpSp>
          <p:nvGrpSpPr>
            <p:cNvPr id="27" name="组合 64"/>
            <p:cNvGrpSpPr/>
            <p:nvPr/>
          </p:nvGrpSpPr>
          <p:grpSpPr bwMode="auto">
            <a:xfrm>
              <a:off x="1981200" y="4100513"/>
              <a:ext cx="5676900" cy="1841500"/>
              <a:chOff x="1981246" y="4100513"/>
              <a:chExt cx="5676854" cy="1841500"/>
            </a:xfrm>
          </p:grpSpPr>
          <p:grpSp>
            <p:nvGrpSpPr>
              <p:cNvPr id="28" name="组合 59"/>
              <p:cNvGrpSpPr/>
              <p:nvPr/>
            </p:nvGrpSpPr>
            <p:grpSpPr bwMode="auto">
              <a:xfrm>
                <a:off x="6781807" y="4113213"/>
                <a:ext cx="876293" cy="1828800"/>
                <a:chOff x="6731007" y="4113213"/>
                <a:chExt cx="876293" cy="1828800"/>
              </a:xfrm>
            </p:grpSpPr>
            <p:sp>
              <p:nvSpPr>
                <p:cNvPr id="39" name="圆角矩形 38"/>
                <p:cNvSpPr/>
                <p:nvPr/>
              </p:nvSpPr>
              <p:spPr>
                <a:xfrm>
                  <a:off x="6731007" y="4113213"/>
                  <a:ext cx="876293" cy="1828800"/>
                </a:xfrm>
                <a:prstGeom prst="roundRect">
                  <a:avLst/>
                </a:prstGeom>
                <a:solidFill>
                  <a:srgbClr val="37B3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0" name="文本框 5"/>
                <p:cNvSpPr txBox="1">
                  <a:spLocks noChangeArrowheads="1"/>
                </p:cNvSpPr>
                <p:nvPr/>
              </p:nvSpPr>
              <p:spPr bwMode="auto">
                <a:xfrm>
                  <a:off x="6794500" y="4610418"/>
                  <a:ext cx="761994" cy="822960"/>
                </a:xfrm>
                <a:prstGeom prst="rect">
                  <a:avLst/>
                </a:prstGeom>
                <a:noFill/>
                <a:ln w="9525">
                  <a:noFill/>
                  <a:miter lim="800000"/>
                </a:ln>
              </p:spPr>
              <p:txBody>
                <a:bodyPr wrap="none">
                  <a:spAutoFit/>
                </a:bodyPr>
                <a:lstStyle/>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STB</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PC</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Mobile </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Phone</a:t>
                  </a:r>
                  <a:endParaRPr lang="zh-CN" altLang="en-US" sz="1200" dirty="0"/>
                </a:p>
              </p:txBody>
            </p:sp>
          </p:grpSp>
          <p:grpSp>
            <p:nvGrpSpPr>
              <p:cNvPr id="29" name="组合 60"/>
              <p:cNvGrpSpPr/>
              <p:nvPr/>
            </p:nvGrpSpPr>
            <p:grpSpPr bwMode="auto">
              <a:xfrm>
                <a:off x="1981246" y="4113213"/>
                <a:ext cx="838193" cy="1828800"/>
                <a:chOff x="1981246" y="4113213"/>
                <a:chExt cx="838193" cy="1828800"/>
              </a:xfrm>
            </p:grpSpPr>
            <p:sp>
              <p:nvSpPr>
                <p:cNvPr id="37" name="圆角矩形 36"/>
                <p:cNvSpPr/>
                <p:nvPr/>
              </p:nvSpPr>
              <p:spPr>
                <a:xfrm>
                  <a:off x="1981246" y="4113213"/>
                  <a:ext cx="838193" cy="1828800"/>
                </a:xfrm>
                <a:prstGeom prst="roundRect">
                  <a:avLst/>
                </a:prstGeom>
                <a:solidFill>
                  <a:srgbClr val="37B3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38" name="文本框 4"/>
                <p:cNvSpPr txBox="1">
                  <a:spLocks noChangeArrowheads="1"/>
                </p:cNvSpPr>
                <p:nvPr/>
              </p:nvSpPr>
              <p:spPr bwMode="auto">
                <a:xfrm>
                  <a:off x="1981268" y="4600893"/>
                  <a:ext cx="820413" cy="1188720"/>
                </a:xfrm>
                <a:prstGeom prst="rect">
                  <a:avLst/>
                </a:prstGeom>
                <a:noFill/>
                <a:ln w="9525">
                  <a:noFill/>
                  <a:miter lim="800000"/>
                </a:ln>
              </p:spPr>
              <p:txBody>
                <a:bodyPr wrap="none">
                  <a:spAutoFit/>
                </a:bodyPr>
                <a:lstStyle/>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IP</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TV</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PC</a:t>
                  </a: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Satellite</a:t>
                  </a: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a:t>
                  </a:r>
                  <a:endParaRPr lang="en-US" altLang="zh-CN" sz="1200" b="1" dirty="0">
                    <a:solidFill>
                      <a:srgbClr val="FFFFFF"/>
                    </a:solidFill>
                    <a:ea typeface="Gulim" pitchFamily="34" charset="-127"/>
                  </a:endParaRPr>
                </a:p>
                <a:p>
                  <a:pPr eaLnBrk="0" latinLnBrk="1" hangingPunct="0"/>
                  <a:endParaRPr lang="zh-CN" altLang="en-US" sz="1200" dirty="0"/>
                </a:p>
              </p:txBody>
            </p:sp>
          </p:grpSp>
          <p:sp>
            <p:nvSpPr>
              <p:cNvPr id="30" name="圆角矩形 29"/>
              <p:cNvSpPr/>
              <p:nvPr/>
            </p:nvSpPr>
            <p:spPr>
              <a:xfrm>
                <a:off x="3136937" y="4100513"/>
                <a:ext cx="914393" cy="1828800"/>
              </a:xfrm>
              <a:prstGeom prst="roundRect">
                <a:avLst/>
              </a:prstGeom>
              <a:solidFill>
                <a:srgbClr val="37B3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grpSp>
            <p:nvGrpSpPr>
              <p:cNvPr id="31" name="组合 63"/>
              <p:cNvGrpSpPr/>
              <p:nvPr/>
            </p:nvGrpSpPr>
            <p:grpSpPr bwMode="auto">
              <a:xfrm>
                <a:off x="4343400" y="4100513"/>
                <a:ext cx="2285346" cy="1841500"/>
                <a:chOff x="4343400" y="4100513"/>
                <a:chExt cx="2285346" cy="1841500"/>
              </a:xfrm>
            </p:grpSpPr>
            <p:sp>
              <p:nvSpPr>
                <p:cNvPr id="32" name="圆角矩形 31"/>
                <p:cNvSpPr/>
                <p:nvPr/>
              </p:nvSpPr>
              <p:spPr>
                <a:xfrm>
                  <a:off x="5562617" y="4113213"/>
                  <a:ext cx="884231" cy="1828800"/>
                </a:xfrm>
                <a:prstGeom prst="roundRect">
                  <a:avLst/>
                </a:prstGeom>
                <a:solidFill>
                  <a:srgbClr val="37B3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33" name="文本框 4"/>
                <p:cNvSpPr txBox="1">
                  <a:spLocks noChangeArrowheads="1"/>
                </p:cNvSpPr>
                <p:nvPr/>
              </p:nvSpPr>
              <p:spPr bwMode="auto">
                <a:xfrm>
                  <a:off x="5652124" y="4600893"/>
                  <a:ext cx="976622" cy="822960"/>
                </a:xfrm>
                <a:prstGeom prst="rect">
                  <a:avLst/>
                </a:prstGeom>
                <a:noFill/>
                <a:ln w="9525">
                  <a:noFill/>
                  <a:miter lim="800000"/>
                </a:ln>
              </p:spPr>
              <p:txBody>
                <a:bodyPr wrap="square">
                  <a:spAutoFit/>
                </a:bodyPr>
                <a:lstStyle/>
                <a:p>
                  <a:pPr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RTMP</a:t>
                  </a:r>
                  <a:endParaRPr lang="en-US" altLang="zh-CN" sz="1200" b="1" dirty="0">
                    <a:solidFill>
                      <a:srgbClr val="FFFFFF"/>
                    </a:solidFill>
                    <a:ea typeface="Gulim" pitchFamily="34" charset="-127"/>
                  </a:endParaRPr>
                </a:p>
                <a:p>
                  <a:pPr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RTSP</a:t>
                  </a:r>
                  <a:endParaRPr lang="en-US" altLang="zh-CN" sz="1200" b="1" dirty="0">
                    <a:solidFill>
                      <a:srgbClr val="FFFFFF"/>
                    </a:solidFill>
                    <a:ea typeface="Gulim" pitchFamily="34" charset="-127"/>
                  </a:endParaRPr>
                </a:p>
                <a:p>
                  <a:pPr eaLnBrk="0" latinLnBrk="1" hangingPunct="0">
                    <a:buFont typeface="Arial" panose="020B0604020202020204" pitchFamily="34" charset="0"/>
                    <a:buChar char="•"/>
                  </a:pPr>
                  <a:r>
                    <a:rPr lang="en-US" altLang="zh-CN" sz="1200" b="1" dirty="0" err="1">
                      <a:solidFill>
                        <a:srgbClr val="FFFFFF"/>
                      </a:solidFill>
                      <a:ea typeface="Gulim" pitchFamily="34" charset="-127"/>
                      <a:sym typeface="Arial" panose="020B0604020202020204" pitchFamily="34" charset="0"/>
                    </a:rPr>
                    <a:t>HLS</a:t>
                  </a:r>
                </a:p>
                <a:p>
                  <a:pPr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a:t>
                  </a:r>
                  <a:endParaRPr lang="zh-CN" altLang="en-US" sz="1200" dirty="0"/>
                </a:p>
              </p:txBody>
            </p:sp>
            <p:grpSp>
              <p:nvGrpSpPr>
                <p:cNvPr id="34" name="组合 62"/>
                <p:cNvGrpSpPr/>
                <p:nvPr/>
              </p:nvGrpSpPr>
              <p:grpSpPr bwMode="auto">
                <a:xfrm>
                  <a:off x="4343400" y="4100513"/>
                  <a:ext cx="927120" cy="1828800"/>
                  <a:chOff x="4343400" y="4100513"/>
                  <a:chExt cx="927120" cy="1828800"/>
                </a:xfrm>
              </p:grpSpPr>
              <p:sp>
                <p:nvSpPr>
                  <p:cNvPr id="35" name="圆角矩形 34"/>
                  <p:cNvSpPr/>
                  <p:nvPr/>
                </p:nvSpPr>
                <p:spPr>
                  <a:xfrm>
                    <a:off x="4343427" y="4100513"/>
                    <a:ext cx="927093" cy="1828800"/>
                  </a:xfrm>
                  <a:prstGeom prst="roundRect">
                    <a:avLst/>
                  </a:prstGeom>
                  <a:solidFill>
                    <a:srgbClr val="37B3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36" name="文本框 4"/>
                  <p:cNvSpPr txBox="1">
                    <a:spLocks noChangeArrowheads="1"/>
                  </p:cNvSpPr>
                  <p:nvPr/>
                </p:nvSpPr>
                <p:spPr bwMode="auto">
                  <a:xfrm>
                    <a:off x="4343400" y="4481513"/>
                    <a:ext cx="309877" cy="274320"/>
                  </a:xfrm>
                  <a:prstGeom prst="rect">
                    <a:avLst/>
                  </a:prstGeom>
                  <a:noFill/>
                  <a:ln w="9525">
                    <a:noFill/>
                    <a:miter lim="800000"/>
                  </a:ln>
                </p:spPr>
                <p:txBody>
                  <a:bodyPr wrap="none">
                    <a:spAutoFit/>
                  </a:bodyPr>
                  <a:lstStyle/>
                  <a:p>
                    <a:pPr eaLnBrk="0" latinLnBrk="1" hangingPunct="0"/>
                    <a:endParaRPr lang="zh-CN" altLang="en-US" sz="1200" dirty="0"/>
                  </a:p>
                </p:txBody>
              </p:sp>
            </p:grpSp>
          </p:grpSp>
        </p:grpSp>
        <p:sp>
          <p:nvSpPr>
            <p:cNvPr id="41" name="文本框 4"/>
            <p:cNvSpPr txBox="1">
              <a:spLocks noChangeArrowheads="1"/>
            </p:cNvSpPr>
            <p:nvPr/>
          </p:nvSpPr>
          <p:spPr bwMode="auto">
            <a:xfrm>
              <a:off x="3209312" y="4600893"/>
              <a:ext cx="769620" cy="1188720"/>
            </a:xfrm>
            <a:prstGeom prst="rect">
              <a:avLst/>
            </a:prstGeom>
            <a:noFill/>
            <a:ln w="9525">
              <a:noFill/>
              <a:miter lim="800000"/>
            </a:ln>
          </p:spPr>
          <p:txBody>
            <a:bodyPr wrap="none">
              <a:spAutoFit/>
            </a:bodyPr>
            <a:lstStyle/>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MPEG4</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MPEG2</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H.264</a:t>
              </a: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H.265</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a:t>
              </a:r>
              <a:endParaRPr lang="en-US" altLang="zh-CN" sz="1200" b="1" dirty="0">
                <a:solidFill>
                  <a:srgbClr val="FFFFFF"/>
                </a:solidFill>
                <a:ea typeface="Gulim" pitchFamily="34" charset="-127"/>
              </a:endParaRPr>
            </a:p>
            <a:p>
              <a:pPr eaLnBrk="0" latinLnBrk="1" hangingPunct="0"/>
              <a:endParaRPr lang="zh-CN" altLang="en-US" sz="1200" dirty="0"/>
            </a:p>
          </p:txBody>
        </p:sp>
        <p:sp>
          <p:nvSpPr>
            <p:cNvPr id="42" name="文本框 4"/>
            <p:cNvSpPr txBox="1">
              <a:spLocks noChangeArrowheads="1"/>
            </p:cNvSpPr>
            <p:nvPr/>
          </p:nvSpPr>
          <p:spPr bwMode="auto">
            <a:xfrm>
              <a:off x="4393587" y="4600893"/>
              <a:ext cx="769620" cy="1188720"/>
            </a:xfrm>
            <a:prstGeom prst="rect">
              <a:avLst/>
            </a:prstGeom>
            <a:noFill/>
            <a:ln w="9525">
              <a:noFill/>
              <a:miter lim="800000"/>
            </a:ln>
          </p:spPr>
          <p:txBody>
            <a:bodyPr wrap="none">
              <a:spAutoFit/>
            </a:bodyPr>
            <a:lstStyle/>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MPEG4</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MPEG2</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H.264</a:t>
              </a: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H.265</a:t>
              </a:r>
              <a:endParaRPr lang="en-US" altLang="zh-CN" sz="1200" b="1" dirty="0">
                <a:solidFill>
                  <a:srgbClr val="FFFFFF"/>
                </a:solidFill>
                <a:ea typeface="Gulim" pitchFamily="34" charset="-127"/>
              </a:endParaRPr>
            </a:p>
            <a:p>
              <a:pPr algn="l" eaLnBrk="0" latinLnBrk="1" hangingPunct="0">
                <a:buFont typeface="Arial" panose="020B0604020202020204" pitchFamily="34" charset="0"/>
                <a:buChar char="•"/>
              </a:pPr>
              <a:r>
                <a:rPr lang="en-US" altLang="zh-CN" sz="1200" b="1" dirty="0">
                  <a:solidFill>
                    <a:srgbClr val="FFFFFF"/>
                  </a:solidFill>
                  <a:ea typeface="Gulim" pitchFamily="34" charset="-127"/>
                  <a:sym typeface="Arial" panose="020B0604020202020204" pitchFamily="34" charset="0"/>
                </a:rPr>
                <a:t>……</a:t>
              </a:r>
              <a:endParaRPr lang="en-US" altLang="zh-CN" sz="1200" b="1" dirty="0">
                <a:solidFill>
                  <a:srgbClr val="FFFFFF"/>
                </a:solidFill>
                <a:ea typeface="Gulim" pitchFamily="34" charset="-127"/>
              </a:endParaRPr>
            </a:p>
            <a:p>
              <a:pPr eaLnBrk="0" latinLnBrk="1" hangingPunct="0"/>
              <a:endParaRPr lang="zh-CN" altLang="en-US" sz="1200" dirty="0"/>
            </a:p>
          </p:txBody>
        </p:sp>
      </p:grpSp>
      <p:sp>
        <p:nvSpPr>
          <p:cNvPr id="44" name="矩形 43"/>
          <p:cNvSpPr/>
          <p:nvPr/>
        </p:nvSpPr>
        <p:spPr>
          <a:xfrm>
            <a:off x="0" y="0"/>
            <a:ext cx="2800350"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Text Box 14"/>
          <p:cNvSpPr txBox="1">
            <a:spLocks noChangeArrowheads="1"/>
          </p:cNvSpPr>
          <p:nvPr/>
        </p:nvSpPr>
        <p:spPr bwMode="auto">
          <a:xfrm>
            <a:off x="2947670" y="4264343"/>
            <a:ext cx="1185517" cy="646331"/>
          </a:xfrm>
          <a:prstGeom prst="rect">
            <a:avLst/>
          </a:prstGeom>
          <a:noFill/>
          <a:ln w="9525">
            <a:noFill/>
            <a:miter lim="800000"/>
          </a:ln>
        </p:spPr>
        <p:txBody>
          <a:bodyPr wrap="none">
            <a:spAutoFit/>
          </a:bodyPr>
          <a:lstStyle/>
          <a:p>
            <a:pPr eaLnBrk="0" latinLnBrk="1" hangingPunct="0"/>
            <a:r>
              <a:rPr lang="en-US" altLang="zh-CN" sz="1800" b="1" dirty="0">
                <a:solidFill>
                  <a:schemeClr val="tx1">
                    <a:lumMod val="75000"/>
                    <a:lumOff val="25000"/>
                  </a:schemeClr>
                </a:solidFill>
                <a:ea typeface="Gulim" pitchFamily="34" charset="-127"/>
              </a:rPr>
              <a:t>Content </a:t>
            </a:r>
          </a:p>
          <a:p>
            <a:pPr eaLnBrk="0" latinLnBrk="1" hangingPunct="0"/>
            <a:r>
              <a:rPr lang="en-US" altLang="zh-CN" sz="1800" b="1" dirty="0">
                <a:solidFill>
                  <a:schemeClr val="tx1">
                    <a:lumMod val="75000"/>
                    <a:lumOff val="25000"/>
                  </a:schemeClr>
                </a:solidFill>
                <a:ea typeface="Gulim" pitchFamily="34" charset="-127"/>
              </a:rPr>
              <a:t>Provider</a:t>
            </a:r>
          </a:p>
        </p:txBody>
      </p:sp>
      <p:sp>
        <p:nvSpPr>
          <p:cNvPr id="46" name="Text Box 15"/>
          <p:cNvSpPr txBox="1">
            <a:spLocks noChangeArrowheads="1"/>
          </p:cNvSpPr>
          <p:nvPr/>
        </p:nvSpPr>
        <p:spPr bwMode="auto">
          <a:xfrm>
            <a:off x="10616883" y="5757228"/>
            <a:ext cx="1185196" cy="369332"/>
          </a:xfrm>
          <a:prstGeom prst="rect">
            <a:avLst/>
          </a:prstGeom>
          <a:noFill/>
          <a:ln w="9525">
            <a:noFill/>
            <a:miter lim="800000"/>
          </a:ln>
        </p:spPr>
        <p:txBody>
          <a:bodyPr wrap="none">
            <a:spAutoFit/>
          </a:bodyPr>
          <a:lstStyle/>
          <a:p>
            <a:pPr eaLnBrk="0" latinLnBrk="1" hangingPunct="0"/>
            <a:r>
              <a:rPr lang="en-US" altLang="zh-CN" sz="1800" b="1" dirty="0">
                <a:solidFill>
                  <a:schemeClr val="tx1">
                    <a:lumMod val="75000"/>
                    <a:lumOff val="25000"/>
                  </a:schemeClr>
                </a:solidFill>
                <a:ea typeface="Gulim" pitchFamily="34" charset="-127"/>
              </a:rPr>
              <a:t>Terminal</a:t>
            </a:r>
          </a:p>
        </p:txBody>
      </p:sp>
      <p:sp>
        <p:nvSpPr>
          <p:cNvPr id="47" name="TextBox 46"/>
          <p:cNvSpPr txBox="1"/>
          <p:nvPr/>
        </p:nvSpPr>
        <p:spPr>
          <a:xfrm>
            <a:off x="180975" y="257174"/>
            <a:ext cx="2247900" cy="1754326"/>
          </a:xfrm>
          <a:prstGeom prst="rect">
            <a:avLst/>
          </a:prstGeom>
          <a:noFill/>
        </p:spPr>
        <p:txBody>
          <a:bodyPr wrap="square" rtlCol="0">
            <a:spAutoFit/>
          </a:bodyPr>
          <a:lstStyle/>
          <a:p>
            <a:r>
              <a:rPr lang="en-US" altLang="zh-CN" sz="3600" dirty="0" smtClean="0">
                <a:solidFill>
                  <a:schemeClr val="bg1"/>
                </a:solidFill>
                <a:latin typeface="Aharoni" pitchFamily="2" charset="-79"/>
                <a:cs typeface="Aharoni" pitchFamily="2" charset="-79"/>
              </a:rPr>
              <a:t>End to End Solution</a:t>
            </a:r>
            <a:endParaRPr lang="zh-CN" altLang="en-US" sz="3600" dirty="0">
              <a:latin typeface="Aharoni" pitchFamily="2" charset="-79"/>
              <a:cs typeface="Aharoni" pitchFamily="2" charset="-79"/>
            </a:endParaRPr>
          </a:p>
        </p:txBody>
      </p:sp>
      <p:cxnSp>
        <p:nvCxnSpPr>
          <p:cNvPr id="48" name="直接连接符 47"/>
          <p:cNvCxnSpPr/>
          <p:nvPr/>
        </p:nvCxnSpPr>
        <p:spPr>
          <a:xfrm>
            <a:off x="296863" y="215189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文本框 35"/>
          <p:cNvSpPr txBox="1"/>
          <p:nvPr/>
        </p:nvSpPr>
        <p:spPr>
          <a:xfrm>
            <a:off x="199839" y="2367892"/>
            <a:ext cx="4274683" cy="351651"/>
          </a:xfrm>
          <a:prstGeom prst="roundRect">
            <a:avLst>
              <a:gd name="adj" fmla="val 6852"/>
            </a:avLst>
          </a:prstGeom>
          <a:noFill/>
          <a:ln>
            <a:noFill/>
          </a:ln>
        </p:spPr>
        <p:txBody>
          <a:bodyPr wrap="square" rtlCol="0">
            <a:spAutoFit/>
          </a:bodyPr>
          <a:lstStyle/>
          <a:p>
            <a:pPr eaLnBrk="0" hangingPunct="0"/>
            <a:r>
              <a:rPr lang="en-US" altLang="zh-CN" sz="1600" dirty="0" smtClean="0">
                <a:solidFill>
                  <a:schemeClr val="bg1"/>
                </a:solidFill>
                <a:latin typeface="苹方 粗体" pitchFamily="34" charset="-122"/>
                <a:ea typeface="苹方 粗体" pitchFamily="34" charset="-122"/>
              </a:rPr>
              <a:t>BOSS &amp;CMS </a:t>
            </a:r>
            <a:r>
              <a:rPr lang="en-US" altLang="zh-CN" sz="1600" dirty="0" smtClean="0">
                <a:solidFill>
                  <a:schemeClr val="bg1"/>
                </a:solidFill>
                <a:latin typeface="苹方 粗体" pitchFamily="34" charset="-122"/>
                <a:ea typeface="苹方 粗体" pitchFamily="34" charset="-122"/>
                <a:cs typeface="Leelawadee UI Semilight" panose="020B0402040204020203" pitchFamily="34" charset="-34"/>
              </a:rPr>
              <a:t>of </a:t>
            </a:r>
            <a:r>
              <a:rPr lang="en-US" altLang="zh-CN" sz="1600" dirty="0">
                <a:solidFill>
                  <a:schemeClr val="bg1"/>
                </a:solidFill>
                <a:latin typeface="苹方 粗体" pitchFamily="34" charset="-122"/>
                <a:ea typeface="苹方 粗体" pitchFamily="34" charset="-122"/>
                <a:cs typeface="Leelawadee UI Semilight" panose="020B0402040204020203" pitchFamily="34" charset="-34"/>
              </a:rPr>
              <a:t>sites</a:t>
            </a:r>
            <a:endParaRPr lang="zh-CN" altLang="en-US" sz="1600" dirty="0">
              <a:solidFill>
                <a:schemeClr val="bg1"/>
              </a:solidFill>
              <a:latin typeface="苹方 粗体" pitchFamily="34" charset="-122"/>
              <a:ea typeface="苹方 粗体" pitchFamily="34" charset="-122"/>
              <a:cs typeface="Leelawadee UI Semilight" panose="020B0402040204020203" pitchFamily="34" charset="-34"/>
            </a:endParaRPr>
          </a:p>
        </p:txBody>
      </p:sp>
      <p:sp>
        <p:nvSpPr>
          <p:cNvPr id="50" name="Text Box 53"/>
          <p:cNvSpPr txBox="1">
            <a:spLocks noChangeArrowheads="1"/>
          </p:cNvSpPr>
          <p:nvPr/>
        </p:nvSpPr>
        <p:spPr bwMode="auto">
          <a:xfrm>
            <a:off x="5765483" y="519112"/>
            <a:ext cx="3054667" cy="1190855"/>
          </a:xfrm>
          <a:prstGeom prst="rect">
            <a:avLst/>
          </a:prstGeom>
          <a:noFill/>
          <a:ln w="9525">
            <a:noFill/>
            <a:miter lim="800000"/>
          </a:ln>
        </p:spPr>
        <p:txBody>
          <a:bodyPr wrap="square" lIns="82058" tIns="41029" rIns="82058" bIns="41029">
            <a:spAutoFit/>
          </a:bodyPr>
          <a:lstStyle/>
          <a:p>
            <a:pPr defTabSz="820420" eaLnBrk="0" hangingPunct="0">
              <a:lnSpc>
                <a:spcPct val="80000"/>
              </a:lnSpc>
              <a:buFont typeface="Arial" panose="020B0604020202020204" pitchFamily="34" charset="0"/>
              <a:buChar char="o"/>
            </a:pPr>
            <a:r>
              <a:rPr lang="zh-CN" altLang="en-US" b="1" dirty="0">
                <a:solidFill>
                  <a:schemeClr val="tx1">
                    <a:lumMod val="75000"/>
                    <a:lumOff val="25000"/>
                  </a:schemeClr>
                </a:solidFill>
              </a:rPr>
              <a:t> </a:t>
            </a:r>
            <a:r>
              <a:rPr lang="zh-CN" altLang="en-US" b="1" dirty="0" smtClean="0">
                <a:solidFill>
                  <a:schemeClr val="tx1">
                    <a:lumMod val="75000"/>
                    <a:lumOff val="25000"/>
                  </a:schemeClr>
                </a:solidFill>
              </a:rPr>
              <a:t> </a:t>
            </a:r>
            <a:r>
              <a:rPr lang="pt-BR" altLang="en-US" b="1" dirty="0" smtClean="0">
                <a:solidFill>
                  <a:schemeClr val="tx1">
                    <a:lumMod val="75000"/>
                    <a:lumOff val="25000"/>
                  </a:schemeClr>
                </a:solidFill>
              </a:rPr>
              <a:t>Content management</a:t>
            </a:r>
            <a:endParaRPr lang="pt-BR" altLang="en-US" b="1" dirty="0">
              <a:solidFill>
                <a:schemeClr val="tx1">
                  <a:lumMod val="75000"/>
                  <a:lumOff val="25000"/>
                </a:schemeClr>
              </a:solidFill>
            </a:endParaRPr>
          </a:p>
          <a:p>
            <a:pPr defTabSz="820420" eaLnBrk="0" hangingPunct="0">
              <a:lnSpc>
                <a:spcPct val="80000"/>
              </a:lnSpc>
              <a:buFont typeface="Arial" panose="020B0604020202020204" pitchFamily="34" charset="0"/>
              <a:buChar char="o"/>
            </a:pPr>
            <a:r>
              <a:rPr lang="zh-CN" altLang="en-US" b="1" dirty="0" smtClean="0">
                <a:solidFill>
                  <a:schemeClr val="tx1">
                    <a:lumMod val="75000"/>
                    <a:lumOff val="25000"/>
                  </a:schemeClr>
                </a:solidFill>
              </a:rPr>
              <a:t>  </a:t>
            </a:r>
            <a:r>
              <a:rPr lang="pt-BR" altLang="en-US" b="1" dirty="0">
                <a:solidFill>
                  <a:schemeClr val="tx1">
                    <a:lumMod val="75000"/>
                    <a:lumOff val="25000"/>
                  </a:schemeClr>
                </a:solidFill>
              </a:rPr>
              <a:t>User </a:t>
            </a:r>
            <a:r>
              <a:rPr lang="pt-BR" altLang="en-US" b="1" dirty="0" smtClean="0">
                <a:solidFill>
                  <a:schemeClr val="tx1">
                    <a:lumMod val="75000"/>
                    <a:lumOff val="25000"/>
                  </a:schemeClr>
                </a:solidFill>
              </a:rPr>
              <a:t>management</a:t>
            </a:r>
            <a:endParaRPr lang="pt-BR" altLang="en-US" b="1" dirty="0">
              <a:solidFill>
                <a:schemeClr val="tx1">
                  <a:lumMod val="75000"/>
                  <a:lumOff val="25000"/>
                </a:schemeClr>
              </a:solidFill>
            </a:endParaRPr>
          </a:p>
          <a:p>
            <a:pPr defTabSz="820420" eaLnBrk="0" hangingPunct="0">
              <a:lnSpc>
                <a:spcPct val="80000"/>
              </a:lnSpc>
              <a:buFont typeface="Arial" panose="020B0604020202020204" pitchFamily="34" charset="0"/>
              <a:buChar char="o"/>
            </a:pPr>
            <a:r>
              <a:rPr lang="zh-CN" altLang="en-US" b="1" dirty="0">
                <a:solidFill>
                  <a:schemeClr val="tx1">
                    <a:lumMod val="75000"/>
                    <a:lumOff val="25000"/>
                  </a:schemeClr>
                </a:solidFill>
              </a:rPr>
              <a:t> </a:t>
            </a:r>
            <a:r>
              <a:rPr lang="zh-CN" altLang="en-US" b="1" dirty="0" smtClean="0">
                <a:solidFill>
                  <a:schemeClr val="tx1">
                    <a:lumMod val="75000"/>
                    <a:lumOff val="25000"/>
                  </a:schemeClr>
                </a:solidFill>
              </a:rPr>
              <a:t> </a:t>
            </a:r>
            <a:r>
              <a:rPr lang="pt-BR" altLang="en-US" b="1" dirty="0" smtClean="0">
                <a:solidFill>
                  <a:schemeClr val="tx1">
                    <a:lumMod val="75000"/>
                    <a:lumOff val="25000"/>
                  </a:schemeClr>
                </a:solidFill>
              </a:rPr>
              <a:t>Service </a:t>
            </a:r>
            <a:r>
              <a:rPr lang="pt-BR" altLang="en-US" b="1" dirty="0">
                <a:solidFill>
                  <a:schemeClr val="tx1">
                    <a:lumMod val="75000"/>
                    <a:lumOff val="25000"/>
                  </a:schemeClr>
                </a:solidFill>
              </a:rPr>
              <a:t>management</a:t>
            </a:r>
          </a:p>
          <a:p>
            <a:pPr defTabSz="820420" eaLnBrk="0" hangingPunct="0">
              <a:lnSpc>
                <a:spcPct val="80000"/>
              </a:lnSpc>
              <a:buFont typeface="Arial" panose="020B0604020202020204" pitchFamily="34" charset="0"/>
              <a:buChar char="o"/>
            </a:pPr>
            <a:r>
              <a:rPr lang="zh-CN" altLang="en-US" b="1" dirty="0">
                <a:solidFill>
                  <a:schemeClr val="tx1">
                    <a:lumMod val="75000"/>
                    <a:lumOff val="25000"/>
                  </a:schemeClr>
                </a:solidFill>
              </a:rPr>
              <a:t> </a:t>
            </a:r>
            <a:r>
              <a:rPr lang="zh-CN" altLang="en-US" b="1" dirty="0" smtClean="0">
                <a:solidFill>
                  <a:schemeClr val="tx1">
                    <a:lumMod val="75000"/>
                    <a:lumOff val="25000"/>
                  </a:schemeClr>
                </a:solidFill>
              </a:rPr>
              <a:t> </a:t>
            </a:r>
            <a:r>
              <a:rPr lang="pt-BR" altLang="en-US" b="1" dirty="0" smtClean="0">
                <a:solidFill>
                  <a:schemeClr val="tx1">
                    <a:lumMod val="75000"/>
                    <a:lumOff val="25000"/>
                  </a:schemeClr>
                </a:solidFill>
              </a:rPr>
              <a:t>Billing </a:t>
            </a:r>
            <a:r>
              <a:rPr lang="pt-BR" altLang="en-US" b="1" dirty="0">
                <a:solidFill>
                  <a:schemeClr val="tx1">
                    <a:lumMod val="75000"/>
                    <a:lumOff val="25000"/>
                  </a:schemeClr>
                </a:solidFill>
              </a:rPr>
              <a:t>center</a:t>
            </a:r>
          </a:p>
          <a:p>
            <a:pPr defTabSz="820420" eaLnBrk="0" hangingPunct="0">
              <a:lnSpc>
                <a:spcPct val="80000"/>
              </a:lnSpc>
              <a:buFont typeface="Arial" panose="020B0604020202020204" pitchFamily="34" charset="0"/>
              <a:buChar char="o"/>
            </a:pPr>
            <a:r>
              <a:rPr lang="en-US" altLang="pt-BR" b="1" dirty="0" smtClean="0">
                <a:solidFill>
                  <a:schemeClr val="tx1">
                    <a:lumMod val="75000"/>
                    <a:lumOff val="25000"/>
                  </a:schemeClr>
                </a:solidFill>
              </a:rPr>
              <a:t>  </a:t>
            </a:r>
            <a:r>
              <a:rPr lang="en-US" altLang="pt-BR" b="1" dirty="0">
                <a:solidFill>
                  <a:schemeClr val="tx1">
                    <a:lumMod val="75000"/>
                    <a:lumOff val="25000"/>
                  </a:schemeClr>
                </a:solidFill>
              </a:rPr>
              <a:t>Monitoring</a:t>
            </a:r>
          </a:p>
        </p:txBody>
      </p:sp>
      <p:grpSp>
        <p:nvGrpSpPr>
          <p:cNvPr id="51" name="组合 50"/>
          <p:cNvGrpSpPr/>
          <p:nvPr/>
        </p:nvGrpSpPr>
        <p:grpSpPr>
          <a:xfrm rot="1443830">
            <a:off x="-756705" y="3148275"/>
            <a:ext cx="2466144" cy="3930042"/>
            <a:chOff x="152400" y="3017853"/>
            <a:chExt cx="2447188" cy="3899835"/>
          </a:xfrm>
        </p:grpSpPr>
        <p:grpSp>
          <p:nvGrpSpPr>
            <p:cNvPr id="52" name="Group 27"/>
            <p:cNvGrpSpPr/>
            <p:nvPr/>
          </p:nvGrpSpPr>
          <p:grpSpPr>
            <a:xfrm>
              <a:off x="152400" y="3017853"/>
              <a:ext cx="2447188" cy="3899835"/>
              <a:chOff x="4934796" y="1751013"/>
              <a:chExt cx="2935287" cy="4677667"/>
            </a:xfrm>
            <a:solidFill>
              <a:schemeClr val="bg1">
                <a:lumMod val="50000"/>
              </a:schemeClr>
            </a:solidFill>
          </p:grpSpPr>
          <p:sp>
            <p:nvSpPr>
              <p:cNvPr id="56"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57"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53" name="Group 31"/>
            <p:cNvGrpSpPr/>
            <p:nvPr/>
          </p:nvGrpSpPr>
          <p:grpSpPr>
            <a:xfrm>
              <a:off x="494284" y="3523467"/>
              <a:ext cx="1677416" cy="1501366"/>
              <a:chOff x="8169276" y="952501"/>
              <a:chExt cx="3781424" cy="3384550"/>
            </a:xfrm>
            <a:solidFill>
              <a:schemeClr val="accent1"/>
            </a:solidFill>
          </p:grpSpPr>
          <p:sp>
            <p:nvSpPr>
              <p:cNvPr id="54"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55"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1533773" y="1896849"/>
            <a:ext cx="5990977" cy="3852355"/>
            <a:chOff x="2619623" y="1639674"/>
            <a:chExt cx="5990977" cy="3852355"/>
          </a:xfrm>
        </p:grpSpPr>
        <p:grpSp>
          <p:nvGrpSpPr>
            <p:cNvPr id="2" name="组合 54"/>
            <p:cNvGrpSpPr/>
            <p:nvPr/>
          </p:nvGrpSpPr>
          <p:grpSpPr bwMode="auto">
            <a:xfrm>
              <a:off x="2619623" y="1639674"/>
              <a:ext cx="4994356" cy="3852355"/>
              <a:chOff x="653902" y="1703407"/>
              <a:chExt cx="4311642" cy="3325749"/>
            </a:xfrm>
          </p:grpSpPr>
          <p:sp>
            <p:nvSpPr>
              <p:cNvPr id="4" name="AutoShape 42"/>
              <p:cNvSpPr>
                <a:spLocks noChangeArrowheads="1"/>
              </p:cNvSpPr>
              <p:nvPr/>
            </p:nvSpPr>
            <p:spPr bwMode="auto">
              <a:xfrm>
                <a:off x="653902" y="1703407"/>
                <a:ext cx="4070348" cy="989011"/>
              </a:xfrm>
              <a:prstGeom prst="roundRect">
                <a:avLst>
                  <a:gd name="adj" fmla="val 9106"/>
                </a:avLst>
              </a:prstGeom>
              <a:solidFill>
                <a:schemeClr val="accent1"/>
              </a:solidFill>
              <a:ln w="25400">
                <a:noFill/>
                <a:round/>
              </a:ln>
            </p:spPr>
            <p:txBody>
              <a:bodyPr wrap="none" anchor="ctr"/>
              <a:lstStyle/>
              <a:p>
                <a:pPr algn="r" eaLnBrk="0" hangingPunct="0">
                  <a:buFont typeface="Arial" panose="020B0604020202020204" pitchFamily="34" charset="0"/>
                  <a:buChar char="•"/>
                </a:pPr>
                <a:endParaRPr lang="zh-CN" altLang="en-US">
                  <a:solidFill>
                    <a:schemeClr val="bg1"/>
                  </a:solidFill>
                </a:endParaRPr>
              </a:p>
            </p:txBody>
          </p:sp>
          <p:sp>
            <p:nvSpPr>
              <p:cNvPr id="5" name="AutoShape 43"/>
              <p:cNvSpPr>
                <a:spLocks noChangeArrowheads="1"/>
              </p:cNvSpPr>
              <p:nvPr/>
            </p:nvSpPr>
            <p:spPr bwMode="auto">
              <a:xfrm>
                <a:off x="660358" y="2755916"/>
                <a:ext cx="4064000" cy="990574"/>
              </a:xfrm>
              <a:prstGeom prst="roundRect">
                <a:avLst>
                  <a:gd name="adj" fmla="val 9106"/>
                </a:avLst>
              </a:prstGeom>
              <a:solidFill>
                <a:srgbClr val="34AA85"/>
              </a:solidFill>
              <a:ln w="25400">
                <a:noFill/>
                <a:round/>
              </a:ln>
            </p:spPr>
            <p:txBody>
              <a:bodyPr wrap="none" anchor="ctr"/>
              <a:lstStyle/>
              <a:p>
                <a:pPr algn="r" eaLnBrk="0" hangingPunct="0">
                  <a:buFont typeface="Arial" panose="020B0604020202020204" pitchFamily="34" charset="0"/>
                  <a:buChar char="•"/>
                </a:pPr>
                <a:endParaRPr lang="zh-CN" altLang="en-US">
                  <a:solidFill>
                    <a:schemeClr val="bg1"/>
                  </a:solidFill>
                </a:endParaRPr>
              </a:p>
            </p:txBody>
          </p:sp>
          <p:sp>
            <p:nvSpPr>
              <p:cNvPr id="6" name="AutoShape 44"/>
              <p:cNvSpPr>
                <a:spLocks noChangeArrowheads="1"/>
              </p:cNvSpPr>
              <p:nvPr/>
            </p:nvSpPr>
            <p:spPr bwMode="auto">
              <a:xfrm>
                <a:off x="660356" y="3809988"/>
                <a:ext cx="4062412" cy="1219168"/>
              </a:xfrm>
              <a:prstGeom prst="roundRect">
                <a:avLst>
                  <a:gd name="adj" fmla="val 9106"/>
                </a:avLst>
              </a:prstGeom>
              <a:solidFill>
                <a:schemeClr val="tx1">
                  <a:lumMod val="65000"/>
                  <a:lumOff val="35000"/>
                </a:schemeClr>
              </a:solidFill>
              <a:ln w="25400">
                <a:noFill/>
                <a:round/>
              </a:ln>
            </p:spPr>
            <p:txBody>
              <a:bodyPr wrap="none" anchor="ctr"/>
              <a:lstStyle/>
              <a:p>
                <a:pPr algn="ctr" eaLnBrk="0" hangingPunct="0"/>
                <a:endParaRPr lang="zh-CN" altLang="en-US">
                  <a:solidFill>
                    <a:schemeClr val="bg1"/>
                  </a:solidFill>
                </a:endParaRPr>
              </a:p>
            </p:txBody>
          </p:sp>
          <p:sp>
            <p:nvSpPr>
              <p:cNvPr id="7" name="AutoShape 79"/>
              <p:cNvSpPr>
                <a:spLocks noChangeArrowheads="1"/>
              </p:cNvSpPr>
              <p:nvPr/>
            </p:nvSpPr>
            <p:spPr bwMode="auto">
              <a:xfrm>
                <a:off x="1285725" y="1717675"/>
                <a:ext cx="3679819" cy="936645"/>
              </a:xfrm>
              <a:prstGeom prst="roundRect">
                <a:avLst>
                  <a:gd name="adj" fmla="val 9106"/>
                </a:avLst>
              </a:prstGeom>
              <a:noFill/>
              <a:ln w="9525">
                <a:noFill/>
                <a:round/>
              </a:ln>
            </p:spPr>
            <p:txBody>
              <a:bodyPr anchor="ctr"/>
              <a:lstStyle/>
              <a:p>
                <a:pPr eaLnBrk="0" hangingPunct="0">
                  <a:buFont typeface="Arial" panose="020B0604020202020204" pitchFamily="34" charset="0"/>
                  <a:buChar char="•"/>
                </a:pPr>
                <a:r>
                  <a:rPr lang="en-US" altLang="zh-CN" sz="1400" dirty="0">
                    <a:solidFill>
                      <a:schemeClr val="bg1"/>
                    </a:solidFill>
                  </a:rPr>
                  <a:t>System platform irrespective of media  </a:t>
                </a:r>
              </a:p>
              <a:p>
                <a:pPr eaLnBrk="0" hangingPunct="0"/>
                <a:r>
                  <a:rPr lang="en-US" altLang="zh-CN" sz="1400" dirty="0">
                    <a:solidFill>
                      <a:schemeClr val="bg1"/>
                    </a:solidFill>
                  </a:rPr>
                  <a:t> format</a:t>
                </a:r>
              </a:p>
              <a:p>
                <a:pPr eaLnBrk="0" hangingPunct="0">
                  <a:buFont typeface="Arial" panose="020B0604020202020204" pitchFamily="34" charset="0"/>
                  <a:buChar char="•"/>
                </a:pPr>
                <a:r>
                  <a:rPr lang="en-US" altLang="zh-CN" sz="1400" dirty="0">
                    <a:solidFill>
                      <a:schemeClr val="bg1"/>
                    </a:solidFill>
                  </a:rPr>
                  <a:t>Support MPEG2 TS streaming</a:t>
                </a:r>
              </a:p>
              <a:p>
                <a:pPr eaLnBrk="0" hangingPunct="0"/>
                <a:r>
                  <a:rPr lang="en-US" altLang="zh-CN" sz="1400" dirty="0">
                    <a:solidFill>
                      <a:schemeClr val="bg1"/>
                    </a:solidFill>
                  </a:rPr>
                  <a:t> protocol</a:t>
                </a:r>
              </a:p>
            </p:txBody>
          </p:sp>
          <p:sp>
            <p:nvSpPr>
              <p:cNvPr id="8" name="AutoShape 80"/>
              <p:cNvSpPr>
                <a:spLocks noChangeArrowheads="1"/>
              </p:cNvSpPr>
              <p:nvPr/>
            </p:nvSpPr>
            <p:spPr bwMode="auto">
              <a:xfrm>
                <a:off x="1273025" y="2781320"/>
                <a:ext cx="3397250" cy="912813"/>
              </a:xfrm>
              <a:prstGeom prst="roundRect">
                <a:avLst>
                  <a:gd name="adj" fmla="val 9106"/>
                </a:avLst>
              </a:prstGeom>
              <a:noFill/>
              <a:ln w="9525">
                <a:noFill/>
                <a:round/>
              </a:ln>
            </p:spPr>
            <p:txBody>
              <a:bodyPr anchor="ctr"/>
              <a:lstStyle/>
              <a:p>
                <a:pPr eaLnBrk="0" hangingPunct="0">
                  <a:buFont typeface="Arial" panose="020B0604020202020204" pitchFamily="34" charset="0"/>
                  <a:buChar char="•"/>
                </a:pPr>
                <a:r>
                  <a:rPr lang="en-US" altLang="zh-CN" sz="1400">
                    <a:solidFill>
                      <a:schemeClr val="bg1"/>
                    </a:solidFill>
                  </a:rPr>
                  <a:t>Support to interworking with current </a:t>
                </a:r>
              </a:p>
              <a:p>
                <a:pPr eaLnBrk="0" hangingPunct="0"/>
                <a:r>
                  <a:rPr lang="en-US" altLang="zh-CN" sz="1400">
                    <a:solidFill>
                      <a:schemeClr val="bg1"/>
                    </a:solidFill>
                  </a:rPr>
                  <a:t> OSS and billing system of operators </a:t>
                </a:r>
              </a:p>
              <a:p>
                <a:pPr eaLnBrk="0" hangingPunct="0">
                  <a:buFont typeface="Arial" panose="020B0604020202020204" pitchFamily="34" charset="0"/>
                  <a:buChar char="•"/>
                </a:pPr>
                <a:r>
                  <a:rPr lang="en-US" altLang="zh-CN" sz="1400">
                    <a:solidFill>
                      <a:schemeClr val="bg1"/>
                    </a:solidFill>
                  </a:rPr>
                  <a:t>Open DRM Architecture, support to </a:t>
                </a:r>
              </a:p>
              <a:p>
                <a:pPr eaLnBrk="0" hangingPunct="0"/>
                <a:r>
                  <a:rPr lang="en-US" altLang="zh-CN" sz="1400">
                    <a:solidFill>
                      <a:schemeClr val="bg1"/>
                    </a:solidFill>
                  </a:rPr>
                  <a:t> integrate 3rd DRM</a:t>
                </a:r>
              </a:p>
            </p:txBody>
          </p:sp>
          <p:sp>
            <p:nvSpPr>
              <p:cNvPr id="9" name="AutoShape 81"/>
              <p:cNvSpPr>
                <a:spLocks noChangeArrowheads="1"/>
              </p:cNvSpPr>
              <p:nvPr/>
            </p:nvSpPr>
            <p:spPr bwMode="auto">
              <a:xfrm>
                <a:off x="1269942" y="3978237"/>
                <a:ext cx="3505108" cy="911225"/>
              </a:xfrm>
              <a:prstGeom prst="roundRect">
                <a:avLst>
                  <a:gd name="adj" fmla="val 9106"/>
                </a:avLst>
              </a:prstGeom>
              <a:noFill/>
              <a:ln w="9525">
                <a:noFill/>
                <a:round/>
              </a:ln>
            </p:spPr>
            <p:txBody>
              <a:bodyPr anchor="ctr"/>
              <a:lstStyle/>
              <a:p>
                <a:pPr eaLnBrk="0" hangingPunct="0">
                  <a:buFont typeface="Arial" panose="020B0604020202020204" pitchFamily="34" charset="0"/>
                  <a:buChar char="•"/>
                </a:pPr>
                <a:r>
                  <a:rPr lang="en-US" altLang="zh-CN" sz="1400" dirty="0">
                    <a:solidFill>
                      <a:schemeClr val="bg1"/>
                    </a:solidFill>
                  </a:rPr>
                  <a:t>Provide middleware of STB and system</a:t>
                </a:r>
              </a:p>
              <a:p>
                <a:pPr eaLnBrk="0" hangingPunct="0">
                  <a:buFont typeface="Arial" panose="020B0604020202020204" pitchFamily="34" charset="0"/>
                  <a:buChar char="•"/>
                </a:pPr>
                <a:r>
                  <a:rPr lang="en-US" altLang="zh-CN" sz="1400" dirty="0">
                    <a:solidFill>
                      <a:schemeClr val="bg1"/>
                    </a:solidFill>
                  </a:rPr>
                  <a:t>EPG and portal UI is based on standard </a:t>
                </a:r>
              </a:p>
              <a:p>
                <a:pPr eaLnBrk="0" hangingPunct="0"/>
                <a:r>
                  <a:rPr lang="en-US" altLang="zh-CN" sz="1400" dirty="0">
                    <a:solidFill>
                      <a:schemeClr val="bg1"/>
                    </a:solidFill>
                  </a:rPr>
                  <a:t>  WEB technology</a:t>
                </a:r>
              </a:p>
              <a:p>
                <a:pPr eaLnBrk="0" hangingPunct="0">
                  <a:buFont typeface="Arial" panose="020B0604020202020204" pitchFamily="34" charset="0"/>
                  <a:buChar char="•"/>
                </a:pPr>
                <a:r>
                  <a:rPr lang="en-US" altLang="zh-CN" sz="1400" dirty="0">
                    <a:solidFill>
                      <a:schemeClr val="bg1"/>
                    </a:solidFill>
                  </a:rPr>
                  <a:t>Apply standard protocol interface </a:t>
                </a:r>
              </a:p>
              <a:p>
                <a:pPr eaLnBrk="0" hangingPunct="0"/>
                <a:r>
                  <a:rPr lang="en-US" altLang="zh-CN" sz="1400" dirty="0">
                    <a:solidFill>
                      <a:schemeClr val="bg1"/>
                    </a:solidFill>
                  </a:rPr>
                  <a:t> between equipments</a:t>
                </a:r>
              </a:p>
            </p:txBody>
          </p:sp>
        </p:grpSp>
        <p:grpSp>
          <p:nvGrpSpPr>
            <p:cNvPr id="10" name="Group 59"/>
            <p:cNvGrpSpPr/>
            <p:nvPr/>
          </p:nvGrpSpPr>
          <p:grpSpPr bwMode="auto">
            <a:xfrm>
              <a:off x="2890838" y="2047875"/>
              <a:ext cx="404812" cy="376238"/>
              <a:chOff x="0" y="0"/>
              <a:chExt cx="385" cy="384"/>
            </a:xfrm>
          </p:grpSpPr>
          <p:sp>
            <p:nvSpPr>
              <p:cNvPr id="11" name="Oval 60"/>
              <p:cNvSpPr>
                <a:spLocks noChangeArrowheads="1"/>
              </p:cNvSpPr>
              <p:nvPr/>
            </p:nvSpPr>
            <p:spPr bwMode="auto">
              <a:xfrm>
                <a:off x="0"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2" name="Oval 61"/>
              <p:cNvSpPr>
                <a:spLocks noChangeArrowheads="1"/>
              </p:cNvSpPr>
              <p:nvPr/>
            </p:nvSpPr>
            <p:spPr bwMode="auto">
              <a:xfrm>
                <a:off x="144"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3" name="Oval 62"/>
              <p:cNvSpPr>
                <a:spLocks noChangeArrowheads="1"/>
              </p:cNvSpPr>
              <p:nvPr/>
            </p:nvSpPr>
            <p:spPr bwMode="auto">
              <a:xfrm>
                <a:off x="288"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4" name="Oval 63"/>
              <p:cNvSpPr>
                <a:spLocks noChangeArrowheads="1"/>
              </p:cNvSpPr>
              <p:nvPr/>
            </p:nvSpPr>
            <p:spPr bwMode="auto">
              <a:xfrm>
                <a:off x="0"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5" name="Oval 64"/>
              <p:cNvSpPr>
                <a:spLocks noChangeArrowheads="1"/>
              </p:cNvSpPr>
              <p:nvPr/>
            </p:nvSpPr>
            <p:spPr bwMode="auto">
              <a:xfrm>
                <a:off x="144"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6" name="Oval 65"/>
              <p:cNvSpPr>
                <a:spLocks noChangeArrowheads="1"/>
              </p:cNvSpPr>
              <p:nvPr/>
            </p:nvSpPr>
            <p:spPr bwMode="auto">
              <a:xfrm>
                <a:off x="289" y="13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7" name="Oval 66"/>
              <p:cNvSpPr>
                <a:spLocks noChangeArrowheads="1"/>
              </p:cNvSpPr>
              <p:nvPr/>
            </p:nvSpPr>
            <p:spPr bwMode="auto">
              <a:xfrm>
                <a:off x="0"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8" name="Oval 67"/>
              <p:cNvSpPr>
                <a:spLocks noChangeArrowheads="1"/>
              </p:cNvSpPr>
              <p:nvPr/>
            </p:nvSpPr>
            <p:spPr bwMode="auto">
              <a:xfrm>
                <a:off x="144"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19" name="Oval 68"/>
              <p:cNvSpPr>
                <a:spLocks noChangeArrowheads="1"/>
              </p:cNvSpPr>
              <p:nvPr/>
            </p:nvSpPr>
            <p:spPr bwMode="auto">
              <a:xfrm>
                <a:off x="288"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grpSp>
        <p:grpSp>
          <p:nvGrpSpPr>
            <p:cNvPr id="20" name="Group 59"/>
            <p:cNvGrpSpPr/>
            <p:nvPr/>
          </p:nvGrpSpPr>
          <p:grpSpPr bwMode="auto">
            <a:xfrm>
              <a:off x="2876550" y="3219450"/>
              <a:ext cx="404813" cy="376238"/>
              <a:chOff x="0" y="0"/>
              <a:chExt cx="385" cy="384"/>
            </a:xfrm>
          </p:grpSpPr>
          <p:sp>
            <p:nvSpPr>
              <p:cNvPr id="21" name="Oval 60"/>
              <p:cNvSpPr>
                <a:spLocks noChangeArrowheads="1"/>
              </p:cNvSpPr>
              <p:nvPr/>
            </p:nvSpPr>
            <p:spPr bwMode="auto">
              <a:xfrm>
                <a:off x="0"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2" name="Oval 61"/>
              <p:cNvSpPr>
                <a:spLocks noChangeArrowheads="1"/>
              </p:cNvSpPr>
              <p:nvPr/>
            </p:nvSpPr>
            <p:spPr bwMode="auto">
              <a:xfrm>
                <a:off x="144"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3" name="Oval 62"/>
              <p:cNvSpPr>
                <a:spLocks noChangeArrowheads="1"/>
              </p:cNvSpPr>
              <p:nvPr/>
            </p:nvSpPr>
            <p:spPr bwMode="auto">
              <a:xfrm>
                <a:off x="288"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4" name="Oval 63"/>
              <p:cNvSpPr>
                <a:spLocks noChangeArrowheads="1"/>
              </p:cNvSpPr>
              <p:nvPr/>
            </p:nvSpPr>
            <p:spPr bwMode="auto">
              <a:xfrm>
                <a:off x="0"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5" name="Oval 64"/>
              <p:cNvSpPr>
                <a:spLocks noChangeArrowheads="1"/>
              </p:cNvSpPr>
              <p:nvPr/>
            </p:nvSpPr>
            <p:spPr bwMode="auto">
              <a:xfrm>
                <a:off x="144"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6" name="Oval 65"/>
              <p:cNvSpPr>
                <a:spLocks noChangeArrowheads="1"/>
              </p:cNvSpPr>
              <p:nvPr/>
            </p:nvSpPr>
            <p:spPr bwMode="auto">
              <a:xfrm>
                <a:off x="289" y="13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7" name="Oval 66"/>
              <p:cNvSpPr>
                <a:spLocks noChangeArrowheads="1"/>
              </p:cNvSpPr>
              <p:nvPr/>
            </p:nvSpPr>
            <p:spPr bwMode="auto">
              <a:xfrm>
                <a:off x="0"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8" name="Oval 67"/>
              <p:cNvSpPr>
                <a:spLocks noChangeArrowheads="1"/>
              </p:cNvSpPr>
              <p:nvPr/>
            </p:nvSpPr>
            <p:spPr bwMode="auto">
              <a:xfrm>
                <a:off x="144"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29" name="Oval 68"/>
              <p:cNvSpPr>
                <a:spLocks noChangeArrowheads="1"/>
              </p:cNvSpPr>
              <p:nvPr/>
            </p:nvSpPr>
            <p:spPr bwMode="auto">
              <a:xfrm>
                <a:off x="288"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grpSp>
        <p:grpSp>
          <p:nvGrpSpPr>
            <p:cNvPr id="30" name="Group 59"/>
            <p:cNvGrpSpPr/>
            <p:nvPr/>
          </p:nvGrpSpPr>
          <p:grpSpPr bwMode="auto">
            <a:xfrm>
              <a:off x="2889250" y="4579938"/>
              <a:ext cx="404813" cy="376237"/>
              <a:chOff x="0" y="0"/>
              <a:chExt cx="385" cy="384"/>
            </a:xfrm>
          </p:grpSpPr>
          <p:sp>
            <p:nvSpPr>
              <p:cNvPr id="31" name="Oval 60"/>
              <p:cNvSpPr>
                <a:spLocks noChangeArrowheads="1"/>
              </p:cNvSpPr>
              <p:nvPr/>
            </p:nvSpPr>
            <p:spPr bwMode="auto">
              <a:xfrm>
                <a:off x="0"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2" name="Oval 61"/>
              <p:cNvSpPr>
                <a:spLocks noChangeArrowheads="1"/>
              </p:cNvSpPr>
              <p:nvPr/>
            </p:nvSpPr>
            <p:spPr bwMode="auto">
              <a:xfrm>
                <a:off x="144"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3" name="Oval 62"/>
              <p:cNvSpPr>
                <a:spLocks noChangeArrowheads="1"/>
              </p:cNvSpPr>
              <p:nvPr/>
            </p:nvSpPr>
            <p:spPr bwMode="auto">
              <a:xfrm>
                <a:off x="288" y="0"/>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4" name="Oval 63"/>
              <p:cNvSpPr>
                <a:spLocks noChangeArrowheads="1"/>
              </p:cNvSpPr>
              <p:nvPr/>
            </p:nvSpPr>
            <p:spPr bwMode="auto">
              <a:xfrm>
                <a:off x="0"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5" name="Oval 64"/>
              <p:cNvSpPr>
                <a:spLocks noChangeArrowheads="1"/>
              </p:cNvSpPr>
              <p:nvPr/>
            </p:nvSpPr>
            <p:spPr bwMode="auto">
              <a:xfrm>
                <a:off x="144" y="14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6" name="Oval 65"/>
              <p:cNvSpPr>
                <a:spLocks noChangeArrowheads="1"/>
              </p:cNvSpPr>
              <p:nvPr/>
            </p:nvSpPr>
            <p:spPr bwMode="auto">
              <a:xfrm>
                <a:off x="289" y="134"/>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7" name="Oval 66"/>
              <p:cNvSpPr>
                <a:spLocks noChangeArrowheads="1"/>
              </p:cNvSpPr>
              <p:nvPr/>
            </p:nvSpPr>
            <p:spPr bwMode="auto">
              <a:xfrm>
                <a:off x="0"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8" name="Oval 67"/>
              <p:cNvSpPr>
                <a:spLocks noChangeArrowheads="1"/>
              </p:cNvSpPr>
              <p:nvPr/>
            </p:nvSpPr>
            <p:spPr bwMode="auto">
              <a:xfrm>
                <a:off x="144"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sp>
            <p:nvSpPr>
              <p:cNvPr id="39" name="Oval 68"/>
              <p:cNvSpPr>
                <a:spLocks noChangeArrowheads="1"/>
              </p:cNvSpPr>
              <p:nvPr/>
            </p:nvSpPr>
            <p:spPr bwMode="auto">
              <a:xfrm>
                <a:off x="288" y="288"/>
                <a:ext cx="96" cy="96"/>
              </a:xfrm>
              <a:prstGeom prst="ellipse">
                <a:avLst/>
              </a:prstGeom>
              <a:solidFill>
                <a:schemeClr val="bg1">
                  <a:alpha val="50195"/>
                </a:schemeClr>
              </a:solidFill>
              <a:ln w="9525">
                <a:noFill/>
                <a:round/>
              </a:ln>
            </p:spPr>
            <p:txBody>
              <a:bodyPr wrap="none" anchor="ctr"/>
              <a:lstStyle/>
              <a:p>
                <a:pPr eaLnBrk="0" hangingPunct="0"/>
                <a:endParaRPr lang="zh-CN" altLang="en-US"/>
              </a:p>
            </p:txBody>
          </p:sp>
        </p:grpSp>
        <p:sp>
          <p:nvSpPr>
            <p:cNvPr id="40" name="右大括号 39"/>
            <p:cNvSpPr/>
            <p:nvPr/>
          </p:nvSpPr>
          <p:spPr>
            <a:xfrm>
              <a:off x="7639050" y="2085975"/>
              <a:ext cx="971550" cy="2962275"/>
            </a:xfrm>
            <a:prstGeom prst="rightBrac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 name="Text Box 48"/>
          <p:cNvSpPr txBox="1">
            <a:spLocks noChangeArrowheads="1"/>
          </p:cNvSpPr>
          <p:nvPr/>
        </p:nvSpPr>
        <p:spPr bwMode="auto">
          <a:xfrm>
            <a:off x="7920038" y="3076575"/>
            <a:ext cx="2690812" cy="1077218"/>
          </a:xfrm>
          <a:prstGeom prst="rect">
            <a:avLst/>
          </a:prstGeom>
          <a:noFill/>
          <a:ln w="9525">
            <a:noFill/>
            <a:miter lim="800000"/>
          </a:ln>
        </p:spPr>
        <p:txBody>
          <a:bodyPr wrap="square">
            <a:spAutoFit/>
          </a:bodyPr>
          <a:lstStyle/>
          <a:p>
            <a:pPr algn="ctr" eaLnBrk="0" hangingPunct="0"/>
            <a:r>
              <a:rPr lang="en-US" altLang="zh-CN" sz="3200" b="1" dirty="0">
                <a:solidFill>
                  <a:schemeClr val="tx1">
                    <a:lumMod val="75000"/>
                    <a:lumOff val="25000"/>
                  </a:schemeClr>
                </a:solidFill>
              </a:rPr>
              <a:t>Open </a:t>
            </a:r>
          </a:p>
          <a:p>
            <a:pPr eaLnBrk="0" hangingPunct="0"/>
            <a:r>
              <a:rPr lang="en-US" altLang="zh-CN" sz="3200" b="1" dirty="0" smtClean="0">
                <a:solidFill>
                  <a:schemeClr val="tx1">
                    <a:lumMod val="75000"/>
                    <a:lumOff val="25000"/>
                  </a:schemeClr>
                </a:solidFill>
              </a:rPr>
              <a:t>   Platform</a:t>
            </a:r>
            <a:endParaRPr lang="en-US" altLang="zh-CN" sz="3200" dirty="0">
              <a:solidFill>
                <a:schemeClr val="tx1">
                  <a:lumMod val="75000"/>
                  <a:lumOff val="25000"/>
                </a:schemeClr>
              </a:solidFill>
            </a:endParaRPr>
          </a:p>
        </p:txBody>
      </p:sp>
      <p:sp>
        <p:nvSpPr>
          <p:cNvPr id="50" name="L-Shape 58"/>
          <p:cNvSpPr/>
          <p:nvPr/>
        </p:nvSpPr>
        <p:spPr bwMode="auto">
          <a:xfrm rot="5400000">
            <a:off x="8153171" y="2621531"/>
            <a:ext cx="665844" cy="1106265"/>
          </a:xfrm>
          <a:prstGeom prst="corner">
            <a:avLst>
              <a:gd name="adj1" fmla="val 16120"/>
              <a:gd name="adj2" fmla="val 16110"/>
            </a:avLst>
          </a:prstGeom>
          <a:solidFill>
            <a:schemeClr val="tx1">
              <a:lumMod val="50000"/>
              <a:lumOff val="50000"/>
            </a:schemeClr>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2" name="L-Shape 58"/>
          <p:cNvSpPr/>
          <p:nvPr/>
        </p:nvSpPr>
        <p:spPr bwMode="auto">
          <a:xfrm rot="16200000">
            <a:off x="9810522" y="3564506"/>
            <a:ext cx="665844" cy="1106265"/>
          </a:xfrm>
          <a:prstGeom prst="corner">
            <a:avLst>
              <a:gd name="adj1" fmla="val 16120"/>
              <a:gd name="adj2" fmla="val 16110"/>
            </a:avLst>
          </a:prstGeom>
          <a:solidFill>
            <a:schemeClr val="tx1">
              <a:lumMod val="50000"/>
              <a:lumOff val="50000"/>
            </a:schemeClr>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3" name="任意多边形 52"/>
          <p:cNvSpPr>
            <a:spLocks noChangeAspect="1"/>
          </p:cNvSpPr>
          <p:nvPr/>
        </p:nvSpPr>
        <p:spPr>
          <a:xfrm>
            <a:off x="-1" y="0"/>
            <a:ext cx="12192001" cy="1162050"/>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445469"/>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文本框 41"/>
          <p:cNvSpPr txBox="1"/>
          <p:nvPr/>
        </p:nvSpPr>
        <p:spPr>
          <a:xfrm>
            <a:off x="293192" y="69583"/>
            <a:ext cx="4097834" cy="1077218"/>
          </a:xfrm>
          <a:prstGeom prst="rect">
            <a:avLst/>
          </a:prstGeom>
          <a:noFill/>
        </p:spPr>
        <p:txBody>
          <a:bodyPr wrap="square" rtlCol="0">
            <a:spAutoFit/>
          </a:bodyPr>
          <a:lstStyle/>
          <a:p>
            <a:r>
              <a:rPr lang="en-US" altLang="zh-CN" sz="3200" dirty="0" smtClean="0">
                <a:solidFill>
                  <a:schemeClr val="bg1"/>
                </a:solidFill>
                <a:latin typeface="Aharoni" pitchFamily="2" charset="-79"/>
                <a:cs typeface="Aharoni" pitchFamily="2" charset="-79"/>
              </a:rPr>
              <a:t>Open Platform Solution</a:t>
            </a:r>
            <a:endParaRPr lang="zh-CN" altLang="en-US" sz="3200" b="1" dirty="0">
              <a:solidFill>
                <a:schemeClr val="bg1"/>
              </a:solidFill>
              <a:latin typeface="Aharoni" pitchFamily="2" charset="-79"/>
              <a:ea typeface="Microsoft YaHei UI" panose="020B0503020204020204" pitchFamily="34" charset="-122"/>
              <a:cs typeface="Aharoni" pitchFamily="2" charset="-79"/>
            </a:endParaRPr>
          </a:p>
        </p:txBody>
      </p:sp>
      <p:cxnSp>
        <p:nvCxnSpPr>
          <p:cNvPr id="55" name="直接连接符 54"/>
          <p:cNvCxnSpPr/>
          <p:nvPr/>
        </p:nvCxnSpPr>
        <p:spPr>
          <a:xfrm>
            <a:off x="3694697" y="295275"/>
            <a:ext cx="0" cy="561975"/>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文本框 18"/>
          <p:cNvSpPr txBox="1"/>
          <p:nvPr/>
        </p:nvSpPr>
        <p:spPr>
          <a:xfrm rot="10800000">
            <a:off x="11343024" y="666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650999" y="2048067"/>
            <a:ext cx="9407525" cy="4215064"/>
            <a:chOff x="2124700" y="1924050"/>
            <a:chExt cx="7694382" cy="3447483"/>
          </a:xfrm>
        </p:grpSpPr>
        <p:sp>
          <p:nvSpPr>
            <p:cNvPr id="2" name="Rectangle 6"/>
            <p:cNvSpPr>
              <a:spLocks noChangeArrowheads="1"/>
            </p:cNvSpPr>
            <p:nvPr/>
          </p:nvSpPr>
          <p:spPr bwMode="auto">
            <a:xfrm>
              <a:off x="7820025" y="3960813"/>
              <a:ext cx="855663" cy="371475"/>
            </a:xfrm>
            <a:prstGeom prst="rect">
              <a:avLst/>
            </a:prstGeom>
            <a:noFill/>
            <a:ln w="9525">
              <a:noFill/>
              <a:miter lim="800000"/>
            </a:ln>
          </p:spPr>
          <p:txBody>
            <a:bodyPr wrap="none" lIns="0" tIns="0" rIns="0" bIns="0" anchor="ctr"/>
            <a:lstStyle/>
            <a:p>
              <a:pPr eaLnBrk="0" hangingPunct="0"/>
              <a:endParaRPr lang="zh-CN" altLang="en-US"/>
            </a:p>
          </p:txBody>
        </p:sp>
        <p:grpSp>
          <p:nvGrpSpPr>
            <p:cNvPr id="3" name="组合 16"/>
            <p:cNvGrpSpPr/>
            <p:nvPr/>
          </p:nvGrpSpPr>
          <p:grpSpPr bwMode="auto">
            <a:xfrm>
              <a:off x="4133850" y="1924050"/>
              <a:ext cx="2895600" cy="2870200"/>
              <a:chOff x="3048040" y="1600248"/>
              <a:chExt cx="2895528" cy="2870124"/>
            </a:xfrm>
          </p:grpSpPr>
          <p:sp>
            <p:nvSpPr>
              <p:cNvPr id="4" name="椭圆 3"/>
              <p:cNvSpPr/>
              <p:nvPr/>
            </p:nvSpPr>
            <p:spPr>
              <a:xfrm>
                <a:off x="4419606" y="1600248"/>
                <a:ext cx="1523962" cy="1523960"/>
              </a:xfrm>
              <a:prstGeom prst="ellipse">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lumMod val="65000"/>
                        <a:lumOff val="35000"/>
                      </a:schemeClr>
                    </a:solidFill>
                  </a:rPr>
                  <a:t>HDTV</a:t>
                </a:r>
              </a:p>
            </p:txBody>
          </p:sp>
          <p:sp>
            <p:nvSpPr>
              <p:cNvPr id="5" name="椭圆 4"/>
              <p:cNvSpPr/>
              <p:nvPr/>
            </p:nvSpPr>
            <p:spPr>
              <a:xfrm>
                <a:off x="3048040" y="2946412"/>
                <a:ext cx="1523962" cy="1523960"/>
              </a:xfrm>
              <a:prstGeom prst="ellipse">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lumMod val="65000"/>
                        <a:lumOff val="35000"/>
                      </a:schemeClr>
                    </a:solidFill>
                  </a:rPr>
                  <a:t>Basic</a:t>
                </a:r>
              </a:p>
              <a:p>
                <a:pPr algn="ctr">
                  <a:defRPr/>
                </a:pPr>
                <a:r>
                  <a:rPr lang="en-US" altLang="zh-CN" sz="1600" b="1" dirty="0">
                    <a:solidFill>
                      <a:schemeClr val="tx1">
                        <a:lumMod val="65000"/>
                        <a:lumOff val="35000"/>
                      </a:schemeClr>
                    </a:solidFill>
                  </a:rPr>
                  <a:t>Service</a:t>
                </a:r>
              </a:p>
            </p:txBody>
          </p:sp>
          <p:sp>
            <p:nvSpPr>
              <p:cNvPr id="6" name="椭圆 5"/>
              <p:cNvSpPr/>
              <p:nvPr/>
            </p:nvSpPr>
            <p:spPr>
              <a:xfrm>
                <a:off x="3048040" y="1600248"/>
                <a:ext cx="1523962" cy="1523960"/>
              </a:xfrm>
              <a:prstGeom prst="ellipse">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lumMod val="65000"/>
                        <a:lumOff val="35000"/>
                      </a:schemeClr>
                    </a:solidFill>
                  </a:rPr>
                  <a:t>Time-shifted TV</a:t>
                </a:r>
              </a:p>
            </p:txBody>
          </p:sp>
          <p:sp>
            <p:nvSpPr>
              <p:cNvPr id="7" name="椭圆 6"/>
              <p:cNvSpPr/>
              <p:nvPr/>
            </p:nvSpPr>
            <p:spPr>
              <a:xfrm>
                <a:off x="4419606" y="2946412"/>
                <a:ext cx="1523962" cy="1523960"/>
              </a:xfrm>
              <a:prstGeom prst="ellipse">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tx1">
                        <a:lumMod val="65000"/>
                        <a:lumOff val="35000"/>
                      </a:schemeClr>
                    </a:solidFill>
                  </a:rPr>
                  <a:t>VAS</a:t>
                </a:r>
              </a:p>
            </p:txBody>
          </p:sp>
          <p:grpSp>
            <p:nvGrpSpPr>
              <p:cNvPr id="8" name="组合 9"/>
              <p:cNvGrpSpPr/>
              <p:nvPr/>
            </p:nvGrpSpPr>
            <p:grpSpPr bwMode="auto">
              <a:xfrm>
                <a:off x="3898916" y="2489224"/>
                <a:ext cx="1219168" cy="1219168"/>
                <a:chOff x="3733822" y="3048010"/>
                <a:chExt cx="914376" cy="914376"/>
              </a:xfrm>
            </p:grpSpPr>
            <p:sp>
              <p:nvSpPr>
                <p:cNvPr id="10" name="椭圆 7"/>
                <p:cNvSpPr/>
                <p:nvPr/>
              </p:nvSpPr>
              <p:spPr>
                <a:xfrm>
                  <a:off x="3733824" y="3048010"/>
                  <a:ext cx="914377" cy="914376"/>
                </a:xfrm>
                <a:prstGeom prst="ellipse">
                  <a:avLst/>
                </a:prstGeom>
                <a:noFill/>
                <a:ln>
                  <a:solidFill>
                    <a:srgbClr val="3D89C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p:cNvSpPr/>
                <p:nvPr/>
              </p:nvSpPr>
              <p:spPr>
                <a:xfrm>
                  <a:off x="3771923" y="3086109"/>
                  <a:ext cx="838179" cy="838178"/>
                </a:xfrm>
                <a:prstGeom prst="ellipse">
                  <a:avLst/>
                </a:prstGeom>
                <a:solidFill>
                  <a:srgbClr val="3D89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dirty="0">
                    <a:solidFill>
                      <a:schemeClr val="bg1"/>
                    </a:solidFill>
                  </a:endParaRPr>
                </a:p>
              </p:txBody>
            </p:sp>
          </p:grpSp>
          <p:sp>
            <p:nvSpPr>
              <p:cNvPr id="9" name="矩形 15"/>
              <p:cNvSpPr>
                <a:spLocks noChangeArrowheads="1"/>
              </p:cNvSpPr>
              <p:nvPr/>
            </p:nvSpPr>
            <p:spPr bwMode="auto">
              <a:xfrm>
                <a:off x="3975116" y="2819416"/>
                <a:ext cx="1072730" cy="584775"/>
              </a:xfrm>
              <a:prstGeom prst="rect">
                <a:avLst/>
              </a:prstGeom>
              <a:noFill/>
              <a:ln w="9525">
                <a:noFill/>
                <a:miter lim="800000"/>
              </a:ln>
            </p:spPr>
            <p:txBody>
              <a:bodyPr wrap="none">
                <a:spAutoFit/>
              </a:bodyPr>
              <a:lstStyle/>
              <a:p>
                <a:pPr algn="ctr" eaLnBrk="0" hangingPunct="0"/>
                <a:r>
                  <a:rPr lang="en-US" altLang="zh-CN" sz="1600" b="1">
                    <a:solidFill>
                      <a:schemeClr val="bg1"/>
                    </a:solidFill>
                  </a:rPr>
                  <a:t>Success </a:t>
                </a:r>
              </a:p>
              <a:p>
                <a:pPr algn="ctr" eaLnBrk="0" hangingPunct="0"/>
                <a:r>
                  <a:rPr lang="en-US" altLang="zh-CN" sz="1600" b="1">
                    <a:solidFill>
                      <a:schemeClr val="bg1"/>
                    </a:solidFill>
                  </a:rPr>
                  <a:t>factors</a:t>
                </a:r>
              </a:p>
            </p:txBody>
          </p:sp>
        </p:grpSp>
        <p:grpSp>
          <p:nvGrpSpPr>
            <p:cNvPr id="12" name="组合 27"/>
            <p:cNvGrpSpPr/>
            <p:nvPr/>
          </p:nvGrpSpPr>
          <p:grpSpPr bwMode="auto">
            <a:xfrm>
              <a:off x="2209542" y="3744751"/>
              <a:ext cx="1975410" cy="1097118"/>
              <a:chOff x="729366" y="4484163"/>
              <a:chExt cx="1975400" cy="1097489"/>
            </a:xfrm>
          </p:grpSpPr>
          <p:sp>
            <p:nvSpPr>
              <p:cNvPr id="13" name="Text Box 12"/>
              <p:cNvSpPr txBox="1">
                <a:spLocks noChangeArrowheads="1"/>
              </p:cNvSpPr>
              <p:nvPr/>
            </p:nvSpPr>
            <p:spPr bwMode="auto">
              <a:xfrm flipH="1">
                <a:off x="1190298" y="4524032"/>
                <a:ext cx="1514468" cy="1057620"/>
              </a:xfrm>
              <a:prstGeom prst="rect">
                <a:avLst/>
              </a:prstGeom>
              <a:noFill/>
              <a:ln w="9525">
                <a:noFill/>
                <a:miter lim="800000"/>
              </a:ln>
            </p:spPr>
            <p:txBody>
              <a:bodyPr lIns="0" tIns="0" rIns="0" bIns="0" anchor="ctr">
                <a:spAutoFit/>
              </a:bodyPr>
              <a:lstStyle/>
              <a:p>
                <a:pPr eaLnBrk="0" hangingPunct="0">
                  <a:defRPr/>
                </a:pPr>
                <a:r>
                  <a:rPr lang="en-US" altLang="zh-CN" sz="1400" b="1" dirty="0">
                    <a:solidFill>
                      <a:schemeClr val="tx1">
                        <a:lumMod val="75000"/>
                        <a:lumOff val="25000"/>
                      </a:schemeClr>
                    </a:solidFill>
                    <a:latin typeface="+mn-lt"/>
                  </a:rPr>
                  <a:t>Basic Service</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Live TV</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VOD</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Mosaic Channel</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My favorite</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Bookmark</a:t>
                </a:r>
              </a:p>
            </p:txBody>
          </p:sp>
          <p:pic>
            <p:nvPicPr>
              <p:cNvPr id="14" name="图片 22" descr="1148072.png"/>
              <p:cNvPicPr>
                <a:picLocks noChangeAspect="1"/>
              </p:cNvPicPr>
              <p:nvPr/>
            </p:nvPicPr>
            <p:blipFill>
              <a:blip r:embed="rId2" cstate="print">
                <a:duotone>
                  <a:schemeClr val="accent1">
                    <a:shade val="45000"/>
                    <a:satMod val="135000"/>
                  </a:schemeClr>
                  <a:prstClr val="white"/>
                </a:duotone>
                <a:lum bright="16000"/>
              </a:blip>
              <a:srcRect/>
              <a:stretch>
                <a:fillRect/>
              </a:stretch>
            </p:blipFill>
            <p:spPr bwMode="auto">
              <a:xfrm>
                <a:off x="729366" y="4484163"/>
                <a:ext cx="310854" cy="417999"/>
              </a:xfrm>
              <a:prstGeom prst="rect">
                <a:avLst/>
              </a:prstGeom>
              <a:noFill/>
              <a:ln w="9525">
                <a:noFill/>
                <a:miter lim="800000"/>
                <a:headEnd/>
                <a:tailEnd/>
              </a:ln>
            </p:spPr>
          </p:pic>
        </p:grpSp>
        <p:grpSp>
          <p:nvGrpSpPr>
            <p:cNvPr id="15" name="组合 28"/>
            <p:cNvGrpSpPr/>
            <p:nvPr/>
          </p:nvGrpSpPr>
          <p:grpSpPr bwMode="auto">
            <a:xfrm>
              <a:off x="7226280" y="2048674"/>
              <a:ext cx="2186402" cy="704841"/>
              <a:chOff x="6216553" y="2677344"/>
              <a:chExt cx="2186387" cy="704821"/>
            </a:xfrm>
          </p:grpSpPr>
          <p:sp>
            <p:nvSpPr>
              <p:cNvPr id="16" name="Text Box 24"/>
              <p:cNvSpPr txBox="1">
                <a:spLocks noChangeArrowheads="1"/>
              </p:cNvSpPr>
              <p:nvPr/>
            </p:nvSpPr>
            <p:spPr bwMode="auto">
              <a:xfrm flipH="1">
                <a:off x="6888474" y="2677344"/>
                <a:ext cx="1514466" cy="704821"/>
              </a:xfrm>
              <a:prstGeom prst="rect">
                <a:avLst/>
              </a:prstGeom>
              <a:noFill/>
              <a:ln w="9525">
                <a:noFill/>
                <a:miter lim="800000"/>
              </a:ln>
            </p:spPr>
            <p:txBody>
              <a:bodyPr lIns="0" tIns="0" rIns="0" bIns="0" anchor="ctr">
                <a:spAutoFit/>
              </a:bodyPr>
              <a:lstStyle/>
              <a:p>
                <a:pPr eaLnBrk="0" hangingPunct="0">
                  <a:defRPr/>
                </a:pPr>
                <a:r>
                  <a:rPr lang="en-US" altLang="zh-CN" sz="1400" b="1" dirty="0">
                    <a:solidFill>
                      <a:schemeClr val="tx1">
                        <a:lumMod val="75000"/>
                        <a:lumOff val="25000"/>
                      </a:schemeClr>
                    </a:solidFill>
                    <a:latin typeface="+mn-lt"/>
                  </a:rPr>
                  <a:t>HDTV</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MPEG2</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H.264</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H.265</a:t>
                </a:r>
              </a:p>
            </p:txBody>
          </p:sp>
          <p:pic>
            <p:nvPicPr>
              <p:cNvPr id="17" name="图片 23" descr="1187964.png"/>
              <p:cNvPicPr>
                <a:picLocks noChangeAspect="1"/>
              </p:cNvPicPr>
              <p:nvPr/>
            </p:nvPicPr>
            <p:blipFill>
              <a:blip r:embed="rId3" cstate="print">
                <a:duotone>
                  <a:schemeClr val="accent1">
                    <a:shade val="45000"/>
                    <a:satMod val="135000"/>
                  </a:schemeClr>
                  <a:prstClr val="white"/>
                </a:duotone>
                <a:lum bright="16000"/>
              </a:blip>
              <a:srcRect/>
              <a:stretch>
                <a:fillRect/>
              </a:stretch>
            </p:blipFill>
            <p:spPr bwMode="auto">
              <a:xfrm>
                <a:off x="6216553" y="2705121"/>
                <a:ext cx="557245" cy="557245"/>
              </a:xfrm>
              <a:prstGeom prst="rect">
                <a:avLst/>
              </a:prstGeom>
              <a:noFill/>
              <a:ln w="9525">
                <a:noFill/>
                <a:miter lim="800000"/>
                <a:headEnd/>
                <a:tailEnd/>
              </a:ln>
            </p:spPr>
          </p:pic>
        </p:grpSp>
        <p:grpSp>
          <p:nvGrpSpPr>
            <p:cNvPr id="18" name="组合 26"/>
            <p:cNvGrpSpPr/>
            <p:nvPr/>
          </p:nvGrpSpPr>
          <p:grpSpPr bwMode="auto">
            <a:xfrm>
              <a:off x="2124700" y="2065601"/>
              <a:ext cx="2294939" cy="930889"/>
              <a:chOff x="657948" y="2734623"/>
              <a:chExt cx="2294921" cy="930289"/>
            </a:xfrm>
          </p:grpSpPr>
          <p:sp>
            <p:nvSpPr>
              <p:cNvPr id="19" name="Text Box 20"/>
              <p:cNvSpPr txBox="1">
                <a:spLocks noChangeArrowheads="1"/>
              </p:cNvSpPr>
              <p:nvPr/>
            </p:nvSpPr>
            <p:spPr bwMode="auto">
              <a:xfrm flipH="1">
                <a:off x="1209806" y="2784428"/>
                <a:ext cx="1743063" cy="880484"/>
              </a:xfrm>
              <a:prstGeom prst="rect">
                <a:avLst/>
              </a:prstGeom>
              <a:noFill/>
              <a:ln w="9525">
                <a:noFill/>
                <a:miter lim="800000"/>
              </a:ln>
            </p:spPr>
            <p:txBody>
              <a:bodyPr lIns="0" tIns="0" rIns="0" bIns="0" anchor="ctr">
                <a:spAutoFit/>
              </a:bodyPr>
              <a:lstStyle/>
              <a:p>
                <a:pPr eaLnBrk="0" hangingPunct="0">
                  <a:defRPr/>
                </a:pPr>
                <a:r>
                  <a:rPr lang="en-US" altLang="zh-CN" sz="1400" b="1" dirty="0">
                    <a:solidFill>
                      <a:schemeClr val="tx1">
                        <a:lumMod val="75000"/>
                        <a:lumOff val="25000"/>
                      </a:schemeClr>
                    </a:solidFill>
                    <a:latin typeface="+mn-lt"/>
                  </a:rPr>
                  <a:t>Time-shifted TV</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Time-shifted TV</a:t>
                </a:r>
              </a:p>
              <a:p>
                <a:pPr eaLnBrk="0" hangingPunct="0">
                  <a:buFont typeface="Arial" panose="020B0604020202020204" pitchFamily="34" charset="0"/>
                  <a:buChar char="•"/>
                  <a:defRPr/>
                </a:pPr>
                <a:r>
                  <a:rPr lang="en-US" altLang="zh-CN" sz="1400" dirty="0" err="1">
                    <a:solidFill>
                      <a:schemeClr val="tx1">
                        <a:lumMod val="75000"/>
                        <a:lumOff val="25000"/>
                      </a:schemeClr>
                    </a:solidFill>
                    <a:latin typeface="+mn-lt"/>
                  </a:rPr>
                  <a:t>nPVR</a:t>
                </a:r>
                <a:endParaRPr lang="en-US" altLang="zh-CN" sz="1400" dirty="0">
                  <a:solidFill>
                    <a:schemeClr val="tx1">
                      <a:lumMod val="75000"/>
                      <a:lumOff val="25000"/>
                    </a:schemeClr>
                  </a:solidFill>
                  <a:latin typeface="+mn-lt"/>
                </a:endParaRPr>
              </a:p>
              <a:p>
                <a:pPr eaLnBrk="0" hangingPunct="0">
                  <a:buFont typeface="Arial" panose="020B0604020202020204" pitchFamily="34" charset="0"/>
                  <a:buChar char="•"/>
                  <a:defRPr/>
                </a:pPr>
                <a:r>
                  <a:rPr lang="en-US" altLang="zh-CN" sz="1400" dirty="0" err="1">
                    <a:solidFill>
                      <a:schemeClr val="tx1">
                        <a:lumMod val="75000"/>
                        <a:lumOff val="25000"/>
                      </a:schemeClr>
                    </a:solidFill>
                    <a:latin typeface="+mn-lt"/>
                  </a:rPr>
                  <a:t>cPVR</a:t>
                </a:r>
                <a:endParaRPr lang="en-US" altLang="zh-CN" sz="1400" dirty="0">
                  <a:solidFill>
                    <a:schemeClr val="tx1">
                      <a:lumMod val="75000"/>
                      <a:lumOff val="25000"/>
                    </a:schemeClr>
                  </a:solidFill>
                  <a:latin typeface="+mn-lt"/>
                </a:endParaRP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TVOD</a:t>
                </a:r>
              </a:p>
            </p:txBody>
          </p:sp>
          <p:pic>
            <p:nvPicPr>
              <p:cNvPr id="20" name="图片 24" descr="1195888.png"/>
              <p:cNvPicPr>
                <a:picLocks noChangeAspect="1"/>
              </p:cNvPicPr>
              <p:nvPr/>
            </p:nvPicPr>
            <p:blipFill>
              <a:blip r:embed="rId4" cstate="print">
                <a:duotone>
                  <a:schemeClr val="accent1">
                    <a:shade val="45000"/>
                    <a:satMod val="135000"/>
                  </a:schemeClr>
                  <a:prstClr val="white"/>
                </a:duotone>
                <a:lum bright="16000"/>
              </a:blip>
              <a:srcRect/>
              <a:stretch>
                <a:fillRect/>
              </a:stretch>
            </p:blipFill>
            <p:spPr bwMode="auto">
              <a:xfrm>
                <a:off x="657948" y="2734623"/>
                <a:ext cx="457188" cy="463604"/>
              </a:xfrm>
              <a:prstGeom prst="rect">
                <a:avLst/>
              </a:prstGeom>
              <a:noFill/>
              <a:ln w="9525">
                <a:noFill/>
                <a:miter lim="800000"/>
                <a:headEnd/>
                <a:tailEnd/>
              </a:ln>
            </p:spPr>
          </p:pic>
        </p:grpSp>
        <p:grpSp>
          <p:nvGrpSpPr>
            <p:cNvPr id="21" name="组合 29"/>
            <p:cNvGrpSpPr/>
            <p:nvPr/>
          </p:nvGrpSpPr>
          <p:grpSpPr bwMode="auto">
            <a:xfrm>
              <a:off x="7270732" y="3729976"/>
              <a:ext cx="2548350" cy="1641557"/>
              <a:chOff x="6273141" y="4257021"/>
              <a:chExt cx="2549301" cy="1642108"/>
            </a:xfrm>
          </p:grpSpPr>
          <p:sp>
            <p:nvSpPr>
              <p:cNvPr id="22" name="Text Box 25"/>
              <p:cNvSpPr txBox="1">
                <a:spLocks noChangeArrowheads="1"/>
              </p:cNvSpPr>
              <p:nvPr/>
            </p:nvSpPr>
            <p:spPr bwMode="auto">
              <a:xfrm flipH="1">
                <a:off x="6904025" y="4312703"/>
                <a:ext cx="1918417" cy="1586426"/>
              </a:xfrm>
              <a:prstGeom prst="rect">
                <a:avLst/>
              </a:prstGeom>
              <a:noFill/>
              <a:ln w="9525">
                <a:noFill/>
                <a:miter lim="800000"/>
              </a:ln>
            </p:spPr>
            <p:txBody>
              <a:bodyPr lIns="0" tIns="0" rIns="0" bIns="0" anchor="ctr">
                <a:spAutoFit/>
              </a:bodyPr>
              <a:lstStyle/>
              <a:p>
                <a:pPr eaLnBrk="0" hangingPunct="0">
                  <a:defRPr/>
                </a:pPr>
                <a:r>
                  <a:rPr lang="en-US" altLang="zh-CN" sz="1400" b="1" dirty="0">
                    <a:solidFill>
                      <a:schemeClr val="tx1">
                        <a:lumMod val="75000"/>
                        <a:lumOff val="25000"/>
                      </a:schemeClr>
                    </a:solidFill>
                    <a:latin typeface="+mn-lt"/>
                  </a:rPr>
                  <a:t>VAS</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Interactive Game</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Interactive quiz</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Distance learning</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Vote</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TVMS</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Internet</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Karaoke</a:t>
                </a:r>
              </a:p>
              <a:p>
                <a:pPr eaLnBrk="0" hangingPunct="0">
                  <a:buFont typeface="Arial" panose="020B0604020202020204" pitchFamily="34" charset="0"/>
                  <a:buChar char="•"/>
                  <a:defRPr/>
                </a:pPr>
                <a:r>
                  <a:rPr lang="en-US" altLang="zh-CN" sz="1400" dirty="0">
                    <a:solidFill>
                      <a:schemeClr val="tx1">
                        <a:lumMod val="75000"/>
                        <a:lumOff val="25000"/>
                      </a:schemeClr>
                    </a:solidFill>
                    <a:latin typeface="+mn-lt"/>
                  </a:rPr>
                  <a:t>Interactive discussion</a:t>
                </a:r>
              </a:p>
            </p:txBody>
          </p:sp>
          <p:pic>
            <p:nvPicPr>
              <p:cNvPr id="23" name="图片 25" descr="1188266.png"/>
              <p:cNvPicPr>
                <a:picLocks noChangeAspect="1"/>
              </p:cNvPicPr>
              <p:nvPr/>
            </p:nvPicPr>
            <p:blipFill>
              <a:blip r:embed="rId5" cstate="print">
                <a:duotone>
                  <a:schemeClr val="accent1">
                    <a:shade val="45000"/>
                    <a:satMod val="135000"/>
                  </a:schemeClr>
                  <a:prstClr val="white"/>
                </a:duotone>
                <a:lum bright="16000"/>
              </a:blip>
              <a:srcRect/>
              <a:stretch>
                <a:fillRect/>
              </a:stretch>
            </p:blipFill>
            <p:spPr bwMode="auto">
              <a:xfrm>
                <a:off x="6273141" y="4257021"/>
                <a:ext cx="480047" cy="480047"/>
              </a:xfrm>
              <a:prstGeom prst="rect">
                <a:avLst/>
              </a:prstGeom>
              <a:noFill/>
              <a:ln w="9525">
                <a:noFill/>
                <a:miter lim="800000"/>
                <a:headEnd/>
                <a:tailEnd/>
              </a:ln>
            </p:spPr>
          </p:pic>
        </p:grpSp>
      </p:grpSp>
      <p:sp>
        <p:nvSpPr>
          <p:cNvPr id="27" name="矩形 26"/>
          <p:cNvSpPr/>
          <p:nvPr/>
        </p:nvSpPr>
        <p:spPr>
          <a:xfrm>
            <a:off x="2462990" y="1120775"/>
            <a:ext cx="7285072" cy="400110"/>
          </a:xfrm>
          <a:prstGeom prst="rect">
            <a:avLst/>
          </a:prstGeom>
        </p:spPr>
        <p:txBody>
          <a:bodyPr wrap="none">
            <a:spAutoFit/>
          </a:bodyPr>
          <a:lstStyle/>
          <a:p>
            <a:pPr algn="ctr" eaLnBrk="0" hangingPunct="0">
              <a:defRPr/>
            </a:pPr>
            <a:r>
              <a:rPr lang="en-US" altLang="zh-CN" sz="2000" b="1" dirty="0">
                <a:solidFill>
                  <a:schemeClr val="tx1">
                    <a:lumMod val="75000"/>
                    <a:lumOff val="25000"/>
                  </a:schemeClr>
                </a:solidFill>
                <a:latin typeface="+mj-lt"/>
              </a:rPr>
              <a:t>Rich Interactive Video Service and Value Added Service</a:t>
            </a:r>
          </a:p>
        </p:txBody>
      </p:sp>
      <p:sp>
        <p:nvSpPr>
          <p:cNvPr id="28" name="矩形 27"/>
          <p:cNvSpPr/>
          <p:nvPr/>
        </p:nvSpPr>
        <p:spPr>
          <a:xfrm>
            <a:off x="0" y="-1"/>
            <a:ext cx="12192000" cy="723901"/>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9" name="文本框 41"/>
          <p:cNvSpPr txBox="1"/>
          <p:nvPr/>
        </p:nvSpPr>
        <p:spPr>
          <a:xfrm>
            <a:off x="188416" y="126733"/>
            <a:ext cx="10060483" cy="523220"/>
          </a:xfrm>
          <a:prstGeom prst="rect">
            <a:avLst/>
          </a:prstGeom>
          <a:noFill/>
        </p:spPr>
        <p:txBody>
          <a:bodyPr wrap="square" rtlCol="0">
            <a:spAutoFit/>
          </a:bodyPr>
          <a:lstStyle/>
          <a:p>
            <a:r>
              <a:rPr lang="en-US" altLang="zh-CN" sz="2800" dirty="0" smtClean="0">
                <a:solidFill>
                  <a:schemeClr val="bg1"/>
                </a:solidFill>
                <a:latin typeface="Aharoni" pitchFamily="2" charset="-79"/>
                <a:cs typeface="Aharoni" pitchFamily="2" charset="-79"/>
              </a:rPr>
              <a:t>Strong Service Support Platform</a:t>
            </a:r>
            <a:endParaRPr lang="zh-CN" altLang="en-US" sz="2800" b="1" dirty="0">
              <a:solidFill>
                <a:schemeClr val="bg1"/>
              </a:solidFill>
              <a:latin typeface="Aharoni" pitchFamily="2" charset="-79"/>
              <a:ea typeface="Microsoft YaHei UI" panose="020B0503020204020204" pitchFamily="34" charset="-122"/>
              <a:cs typeface="Aharoni" pitchFamily="2" charset="-79"/>
            </a:endParaRPr>
          </a:p>
        </p:txBody>
      </p:sp>
      <p:cxnSp>
        <p:nvCxnSpPr>
          <p:cNvPr id="30" name="直接连接符 29"/>
          <p:cNvCxnSpPr/>
          <p:nvPr/>
        </p:nvCxnSpPr>
        <p:spPr>
          <a:xfrm>
            <a:off x="6018797" y="152400"/>
            <a:ext cx="0" cy="4000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18"/>
          <p:cNvSpPr txBox="1"/>
          <p:nvPr/>
        </p:nvSpPr>
        <p:spPr>
          <a:xfrm rot="10800000">
            <a:off x="11343024" y="-19063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l="27476" r="13619"/>
          <a:stretch/>
        </p:blipFill>
        <p:spPr>
          <a:xfrm>
            <a:off x="0" y="0"/>
            <a:ext cx="6059488" cy="6858000"/>
          </a:xfrm>
          <a:prstGeom prst="rect">
            <a:avLst/>
          </a:prstGeom>
        </p:spPr>
      </p:pic>
      <p:sp>
        <p:nvSpPr>
          <p:cNvPr id="13" name="矩形 12"/>
          <p:cNvSpPr>
            <a:spLocks/>
          </p:cNvSpPr>
          <p:nvPr/>
        </p:nvSpPr>
        <p:spPr>
          <a:xfrm>
            <a:off x="0" y="0"/>
            <a:ext cx="6059488" cy="6858000"/>
          </a:xfrm>
          <a:prstGeom prst="rect">
            <a:avLst/>
          </a:prstGeom>
          <a:solidFill>
            <a:schemeClr val="accent1">
              <a:lumMod val="50000"/>
              <a:alpha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466893" y="3066685"/>
            <a:ext cx="1204686" cy="1204686"/>
          </a:xfrm>
          <a:prstGeom prst="ellipse">
            <a:avLst/>
          </a:prstGeom>
          <a:solidFill>
            <a:srgbClr val="488FD0">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4577872" y="3842062"/>
            <a:ext cx="494675" cy="494675"/>
          </a:xfrm>
          <a:prstGeom prst="ellipse">
            <a:avLst/>
          </a:prstGeom>
          <a:solidFill>
            <a:srgbClr val="488FD0">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p:cNvSpPr/>
          <p:nvPr/>
        </p:nvSpPr>
        <p:spPr>
          <a:xfrm>
            <a:off x="5336821" y="4075433"/>
            <a:ext cx="279763" cy="279763"/>
          </a:xfrm>
          <a:prstGeom prst="ellipse">
            <a:avLst/>
          </a:prstGeom>
          <a:solidFill>
            <a:srgbClr val="488FD0">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8093429" y="1608779"/>
            <a:ext cx="3233449" cy="954107"/>
          </a:xfrm>
          <a:prstGeom prst="rect">
            <a:avLst/>
          </a:prstGeom>
        </p:spPr>
        <p:txBody>
          <a:bodyPr wrap="none">
            <a:spAutoFit/>
          </a:bodyPr>
          <a:lstStyle/>
          <a:p>
            <a:pPr eaLnBrk="0" hangingPunct="0"/>
            <a:r>
              <a:rPr lang="en-US" altLang="zh-CN" sz="2800" b="1" dirty="0" smtClean="0">
                <a:solidFill>
                  <a:schemeClr val="tx1">
                    <a:lumMod val="75000"/>
                    <a:lumOff val="25000"/>
                  </a:schemeClr>
                </a:solidFill>
                <a:sym typeface="+mn-ea"/>
              </a:rPr>
              <a:t>System Features </a:t>
            </a:r>
          </a:p>
          <a:p>
            <a:pPr eaLnBrk="0" hangingPunct="0"/>
            <a:r>
              <a:rPr lang="en-US" altLang="zh-CN" sz="2800" b="1" dirty="0" smtClean="0">
                <a:solidFill>
                  <a:schemeClr val="tx1">
                    <a:lumMod val="75000"/>
                    <a:lumOff val="25000"/>
                  </a:schemeClr>
                </a:solidFill>
                <a:sym typeface="+mn-ea"/>
              </a:rPr>
              <a:t>of Ocean</a:t>
            </a:r>
            <a:endParaRPr lang="en-US" altLang="zh-CN" sz="2800" b="1" dirty="0">
              <a:solidFill>
                <a:schemeClr val="tx1">
                  <a:lumMod val="75000"/>
                  <a:lumOff val="25000"/>
                </a:schemeClr>
              </a:solidFill>
            </a:endParaRPr>
          </a:p>
        </p:txBody>
      </p:sp>
      <p:sp>
        <p:nvSpPr>
          <p:cNvPr id="17" name="文本框 16"/>
          <p:cNvSpPr txBox="1"/>
          <p:nvPr/>
        </p:nvSpPr>
        <p:spPr>
          <a:xfrm>
            <a:off x="6934201" y="1654511"/>
            <a:ext cx="1400174" cy="938719"/>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500" dirty="0">
                <a:solidFill>
                  <a:schemeClr val="accent1"/>
                </a:solidFill>
                <a:latin typeface="苹方 中等" pitchFamily="34" charset="-122"/>
                <a:ea typeface="苹方 中等" pitchFamily="34" charset="-122"/>
              </a:rPr>
              <a:t>01</a:t>
            </a:r>
            <a:endParaRPr lang="zh-CN" altLang="en-US" sz="5500" dirty="0">
              <a:solidFill>
                <a:schemeClr val="accent1"/>
              </a:solidFill>
              <a:latin typeface="苹方 中等" pitchFamily="34" charset="-122"/>
              <a:ea typeface="苹方 中等" pitchFamily="34" charset="-122"/>
            </a:endParaRPr>
          </a:p>
        </p:txBody>
      </p:sp>
      <p:sp>
        <p:nvSpPr>
          <p:cNvPr id="32" name="矩形 31"/>
          <p:cNvSpPr/>
          <p:nvPr/>
        </p:nvSpPr>
        <p:spPr>
          <a:xfrm>
            <a:off x="8102954" y="3008954"/>
            <a:ext cx="3001334" cy="954107"/>
          </a:xfrm>
          <a:prstGeom prst="rect">
            <a:avLst/>
          </a:prstGeom>
        </p:spPr>
        <p:txBody>
          <a:bodyPr wrap="none">
            <a:spAutoFit/>
          </a:bodyPr>
          <a:lstStyle/>
          <a:p>
            <a:pPr eaLnBrk="0" hangingPunct="0"/>
            <a:r>
              <a:rPr lang="en-US" altLang="zh-CN" sz="2800" b="1" dirty="0" smtClean="0">
                <a:solidFill>
                  <a:schemeClr val="tx1">
                    <a:lumMod val="75000"/>
                    <a:lumOff val="25000"/>
                  </a:schemeClr>
                </a:solidFill>
                <a:sym typeface="+mn-ea"/>
              </a:rPr>
              <a:t>Architecture of </a:t>
            </a:r>
          </a:p>
          <a:p>
            <a:pPr eaLnBrk="0" hangingPunct="0"/>
            <a:r>
              <a:rPr lang="en-US" altLang="zh-CN" sz="2800" b="1" dirty="0" smtClean="0">
                <a:solidFill>
                  <a:schemeClr val="tx1">
                    <a:lumMod val="75000"/>
                    <a:lumOff val="25000"/>
                  </a:schemeClr>
                </a:solidFill>
                <a:sym typeface="+mn-ea"/>
              </a:rPr>
              <a:t>Ocean</a:t>
            </a:r>
            <a:endParaRPr lang="en-US" altLang="zh-CN" sz="2800" b="1" dirty="0">
              <a:solidFill>
                <a:schemeClr val="tx1">
                  <a:lumMod val="75000"/>
                  <a:lumOff val="25000"/>
                </a:schemeClr>
              </a:solidFill>
            </a:endParaRPr>
          </a:p>
        </p:txBody>
      </p:sp>
      <p:sp>
        <p:nvSpPr>
          <p:cNvPr id="35" name="矩形 34"/>
          <p:cNvSpPr/>
          <p:nvPr/>
        </p:nvSpPr>
        <p:spPr>
          <a:xfrm>
            <a:off x="8093429" y="4609154"/>
            <a:ext cx="2996333" cy="523220"/>
          </a:xfrm>
          <a:prstGeom prst="rect">
            <a:avLst/>
          </a:prstGeom>
        </p:spPr>
        <p:txBody>
          <a:bodyPr wrap="none">
            <a:spAutoFit/>
          </a:bodyPr>
          <a:lstStyle/>
          <a:p>
            <a:pPr eaLnBrk="0" hangingPunct="0"/>
            <a:r>
              <a:rPr lang="en-US" altLang="zh-CN" sz="2800" b="1" dirty="0" smtClean="0">
                <a:solidFill>
                  <a:schemeClr val="tx1">
                    <a:lumMod val="75000"/>
                    <a:lumOff val="25000"/>
                  </a:schemeClr>
                </a:solidFill>
              </a:rPr>
              <a:t>Successful Case</a:t>
            </a:r>
            <a:endParaRPr lang="en-US" altLang="zh-CN" sz="2800" b="1" dirty="0">
              <a:solidFill>
                <a:schemeClr val="tx1">
                  <a:lumMod val="75000"/>
                  <a:lumOff val="25000"/>
                </a:schemeClr>
              </a:solidFill>
            </a:endParaRPr>
          </a:p>
        </p:txBody>
      </p:sp>
      <p:sp>
        <p:nvSpPr>
          <p:cNvPr id="20" name="文本框 16"/>
          <p:cNvSpPr txBox="1"/>
          <p:nvPr/>
        </p:nvSpPr>
        <p:spPr>
          <a:xfrm>
            <a:off x="6934201" y="3054686"/>
            <a:ext cx="1400174" cy="938719"/>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500" dirty="0" smtClean="0">
                <a:solidFill>
                  <a:schemeClr val="accent1"/>
                </a:solidFill>
                <a:latin typeface="苹方 中等" pitchFamily="34" charset="-122"/>
                <a:ea typeface="苹方 中等" pitchFamily="34" charset="-122"/>
              </a:rPr>
              <a:t>02</a:t>
            </a:r>
            <a:endParaRPr lang="zh-CN" altLang="en-US" sz="5500" dirty="0">
              <a:solidFill>
                <a:schemeClr val="accent1"/>
              </a:solidFill>
              <a:latin typeface="苹方 中等" pitchFamily="34" charset="-122"/>
              <a:ea typeface="苹方 中等" pitchFamily="34" charset="-122"/>
            </a:endParaRPr>
          </a:p>
        </p:txBody>
      </p:sp>
      <p:sp>
        <p:nvSpPr>
          <p:cNvPr id="21" name="文本框 16"/>
          <p:cNvSpPr txBox="1"/>
          <p:nvPr/>
        </p:nvSpPr>
        <p:spPr>
          <a:xfrm>
            <a:off x="6934201" y="4445336"/>
            <a:ext cx="1400174" cy="938719"/>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500" dirty="0" smtClean="0">
                <a:solidFill>
                  <a:schemeClr val="accent1"/>
                </a:solidFill>
                <a:latin typeface="苹方 中等" pitchFamily="34" charset="-122"/>
                <a:ea typeface="苹方 中等" pitchFamily="34" charset="-122"/>
              </a:rPr>
              <a:t>03</a:t>
            </a:r>
            <a:endParaRPr lang="zh-CN" altLang="en-US" sz="5500" dirty="0">
              <a:solidFill>
                <a:schemeClr val="accent1"/>
              </a:solidFill>
              <a:latin typeface="苹方 中等" pitchFamily="34" charset="-122"/>
              <a:ea typeface="苹方 中等" pitchFamily="34" charset="-122"/>
            </a:endParaRPr>
          </a:p>
        </p:txBody>
      </p:sp>
      <p:sp>
        <p:nvSpPr>
          <p:cNvPr id="28" name="文本框 27"/>
          <p:cNvSpPr txBox="1"/>
          <p:nvPr/>
        </p:nvSpPr>
        <p:spPr>
          <a:xfrm>
            <a:off x="995554" y="2931138"/>
            <a:ext cx="3994964" cy="923330"/>
          </a:xfrm>
          <a:prstGeom prst="rect">
            <a:avLst/>
          </a:prstGeom>
          <a:noFill/>
        </p:spPr>
        <p:txBody>
          <a:bodyPr wrap="square" rtlCol="0">
            <a:spAutoFit/>
          </a:bodyPr>
          <a:lstStyle/>
          <a:p>
            <a:r>
              <a:rPr lang="en-US" altLang="zh-CN" sz="5400" dirty="0">
                <a:solidFill>
                  <a:schemeClr val="bg1"/>
                </a:solidFill>
                <a:latin typeface="苹方 中等" pitchFamily="34" charset="-122"/>
                <a:ea typeface="苹方 中等" pitchFamily="34" charset="-122"/>
                <a:cs typeface="Aharoni" panose="02010803020104030203" pitchFamily="2" charset="-79"/>
              </a:rPr>
              <a:t>CONTENTS</a:t>
            </a:r>
            <a:endParaRPr lang="zh-CN" altLang="en-US" sz="5400" dirty="0">
              <a:solidFill>
                <a:schemeClr val="bg1"/>
              </a:solidFill>
              <a:latin typeface="苹方 中等" pitchFamily="34" charset="-122"/>
              <a:ea typeface="苹方 中等" pitchFamily="34" charset="-122"/>
              <a:cs typeface="Aharoni" panose="02010803020104030203" pitchFamily="2" charset="-79"/>
            </a:endParaRPr>
          </a:p>
        </p:txBody>
      </p:sp>
    </p:spTree>
    <p:extLst>
      <p:ext uri="{BB962C8B-B14F-4D97-AF65-F5344CB8AC3E}">
        <p14:creationId xmlns="" xmlns:p14="http://schemas.microsoft.com/office/powerpoint/2010/main" val="125961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28"/>
                                        </p:tgtEl>
                                        <p:attrNameLst>
                                          <p:attrName>ppt_y</p:attrName>
                                        </p:attrNameLst>
                                      </p:cBhvr>
                                      <p:tavLst>
                                        <p:tav tm="0">
                                          <p:val>
                                            <p:strVal val="#ppt_y"/>
                                          </p:val>
                                        </p:tav>
                                        <p:tav tm="100000">
                                          <p:val>
                                            <p:strVal val="#ppt_y"/>
                                          </p:val>
                                        </p:tav>
                                      </p:tavLst>
                                    </p:anim>
                                    <p:anim calcmode="lin" valueType="num">
                                      <p:cBhvr>
                                        <p:cTn id="9"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28"/>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250"/>
                                        <p:tgtEl>
                                          <p:spTgt spid="3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50"/>
                                        <p:tgtEl>
                                          <p:spTgt spid="34"/>
                                        </p:tgtEl>
                                      </p:cBhvr>
                                    </p:animEffect>
                                  </p:childTnLst>
                                </p:cTn>
                              </p:par>
                              <p:par>
                                <p:cTn id="21" presetID="42" presetClass="path" presetSubtype="0" fill="hold" grpId="1" nodeType="withEffect">
                                  <p:stCondLst>
                                    <p:cond delay="500"/>
                                  </p:stCondLst>
                                  <p:childTnLst>
                                    <p:animMotion origin="layout" path="M 1.25E-6 -3.33333E-6 L 0.15417 -0.41064 " pathEditMode="relative" rAng="0" ptsTypes="AA">
                                      <p:cBhvr>
                                        <p:cTn id="22" dur="500" fill="hold"/>
                                        <p:tgtEl>
                                          <p:spTgt spid="34"/>
                                        </p:tgtEl>
                                        <p:attrNameLst>
                                          <p:attrName>ppt_x</p:attrName>
                                          <p:attrName>ppt_y</p:attrName>
                                        </p:attrNameLst>
                                      </p:cBhvr>
                                      <p:rCtr x="7708" y="-20532"/>
                                    </p:animMotion>
                                  </p:childTnLst>
                                </p:cTn>
                              </p:par>
                              <p:par>
                                <p:cTn id="23" presetID="6" presetClass="emph" presetSubtype="0" fill="hold" grpId="2" nodeType="withEffect">
                                  <p:stCondLst>
                                    <p:cond delay="500"/>
                                  </p:stCondLst>
                                  <p:childTnLst>
                                    <p:animScale>
                                      <p:cBhvr>
                                        <p:cTn id="24" dur="500" fill="hold"/>
                                        <p:tgtEl>
                                          <p:spTgt spid="34"/>
                                        </p:tgtEl>
                                      </p:cBhvr>
                                      <p:by x="150000" y="150000"/>
                                    </p:animScale>
                                  </p:childTnLst>
                                </p:cTn>
                              </p:par>
                              <p:par>
                                <p:cTn id="25" presetID="10" presetClass="exit" presetSubtype="0" fill="hold" grpId="3" nodeType="withEffect">
                                  <p:stCondLst>
                                    <p:cond delay="1000"/>
                                  </p:stCondLst>
                                  <p:childTnLst>
                                    <p:animEffect transition="out" filter="fade">
                                      <p:cBhvr>
                                        <p:cTn id="26" dur="250"/>
                                        <p:tgtEl>
                                          <p:spTgt spid="34"/>
                                        </p:tgtEl>
                                      </p:cBhvr>
                                    </p:animEffect>
                                    <p:set>
                                      <p:cBhvr>
                                        <p:cTn id="27" dur="1" fill="hold">
                                          <p:stCondLst>
                                            <p:cond delay="24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3" grpId="0" animBg="1"/>
      <p:bldP spid="34" grpId="0" animBg="1"/>
      <p:bldP spid="34" grpId="1" animBg="1"/>
      <p:bldP spid="34" grpId="2" animBg="1"/>
      <p:bldP spid="34" grpId="3"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5"/>
          <p:cNvGrpSpPr/>
          <p:nvPr/>
        </p:nvGrpSpPr>
        <p:grpSpPr bwMode="auto">
          <a:xfrm>
            <a:off x="3487738" y="3100390"/>
            <a:ext cx="8151812" cy="3171174"/>
            <a:chOff x="534597" y="3555906"/>
            <a:chExt cx="8152095" cy="3171760"/>
          </a:xfrm>
        </p:grpSpPr>
        <p:sp>
          <p:nvSpPr>
            <p:cNvPr id="8" name="Text Box 45"/>
            <p:cNvSpPr txBox="1">
              <a:spLocks noChangeArrowheads="1"/>
            </p:cNvSpPr>
            <p:nvPr/>
          </p:nvSpPr>
          <p:spPr bwMode="auto">
            <a:xfrm>
              <a:off x="714094" y="4190980"/>
              <a:ext cx="1295366" cy="2462668"/>
            </a:xfrm>
            <a:prstGeom prst="rect">
              <a:avLst/>
            </a:prstGeom>
            <a:noFill/>
            <a:ln w="9525">
              <a:noFill/>
              <a:miter lim="800000"/>
            </a:ln>
          </p:spPr>
          <p:txBody>
            <a:bodyPr>
              <a:spAutoFit/>
            </a:bodyPr>
            <a:lstStyle/>
            <a:p>
              <a:pPr fontAlgn="t" latinLnBrk="1"/>
              <a:r>
                <a:rPr lang="en-US" altLang="zh-CN" sz="1400" dirty="0">
                  <a:solidFill>
                    <a:schemeClr val="tx1">
                      <a:lumMod val="75000"/>
                      <a:lumOff val="25000"/>
                    </a:schemeClr>
                  </a:solidFill>
                </a:rPr>
                <a:t>Contents are </a:t>
              </a:r>
            </a:p>
            <a:p>
              <a:pPr fontAlgn="t" latinLnBrk="1"/>
              <a:r>
                <a:rPr lang="en-US" altLang="zh-CN" sz="1400" dirty="0">
                  <a:solidFill>
                    <a:schemeClr val="tx1">
                      <a:lumMod val="75000"/>
                      <a:lumOff val="25000"/>
                    </a:schemeClr>
                  </a:solidFill>
                </a:rPr>
                <a:t>replicated in </a:t>
              </a:r>
            </a:p>
            <a:p>
              <a:pPr fontAlgn="t" latinLnBrk="1"/>
              <a:r>
                <a:rPr lang="en-US" altLang="zh-CN" sz="1400" dirty="0">
                  <a:solidFill>
                    <a:schemeClr val="tx1">
                      <a:lumMod val="75000"/>
                      <a:lumOff val="25000"/>
                    </a:schemeClr>
                  </a:solidFill>
                </a:rPr>
                <a:t>slice on </a:t>
              </a:r>
            </a:p>
            <a:p>
              <a:pPr fontAlgn="t" latinLnBrk="1"/>
              <a:r>
                <a:rPr lang="en-US" altLang="zh-CN" sz="1400" dirty="0">
                  <a:solidFill>
                    <a:schemeClr val="tx1">
                      <a:lumMod val="75000"/>
                      <a:lumOff val="25000"/>
                    </a:schemeClr>
                  </a:solidFill>
                </a:rPr>
                <a:t>multiple MSN. All replicas </a:t>
              </a:r>
            </a:p>
            <a:p>
              <a:pPr fontAlgn="t" latinLnBrk="1"/>
              <a:r>
                <a:rPr lang="en-US" altLang="zh-CN" sz="1400" dirty="0">
                  <a:solidFill>
                    <a:schemeClr val="tx1">
                      <a:lumMod val="75000"/>
                      <a:lumOff val="25000"/>
                    </a:schemeClr>
                  </a:solidFill>
                </a:rPr>
                <a:t>are active to allow load </a:t>
              </a:r>
            </a:p>
            <a:p>
              <a:pPr fontAlgn="t" latinLnBrk="1"/>
              <a:r>
                <a:rPr lang="en-US" altLang="zh-CN" sz="1400" dirty="0">
                  <a:solidFill>
                    <a:schemeClr val="tx1">
                      <a:lumMod val="75000"/>
                      <a:lumOff val="25000"/>
                    </a:schemeClr>
                  </a:solidFill>
                </a:rPr>
                <a:t>sharing </a:t>
              </a:r>
            </a:p>
            <a:p>
              <a:pPr fontAlgn="t" latinLnBrk="1"/>
              <a:r>
                <a:rPr lang="en-US" altLang="zh-CN" sz="1400" dirty="0">
                  <a:solidFill>
                    <a:schemeClr val="tx1">
                      <a:lumMod val="75000"/>
                      <a:lumOff val="25000"/>
                    </a:schemeClr>
                  </a:solidFill>
                </a:rPr>
                <a:t>between </a:t>
              </a:r>
            </a:p>
            <a:p>
              <a:pPr fontAlgn="t" latinLnBrk="1"/>
              <a:r>
                <a:rPr lang="en-US" altLang="zh-CN" sz="1400" dirty="0">
                  <a:solidFill>
                    <a:schemeClr val="tx1">
                      <a:lumMod val="75000"/>
                      <a:lumOff val="25000"/>
                    </a:schemeClr>
                  </a:solidFill>
                </a:rPr>
                <a:t>MSN</a:t>
              </a:r>
            </a:p>
          </p:txBody>
        </p:sp>
        <p:sp>
          <p:nvSpPr>
            <p:cNvPr id="9" name="Text Box 46"/>
            <p:cNvSpPr txBox="1">
              <a:spLocks noChangeArrowheads="1"/>
            </p:cNvSpPr>
            <p:nvPr/>
          </p:nvSpPr>
          <p:spPr bwMode="auto">
            <a:xfrm>
              <a:off x="2362258" y="4214926"/>
              <a:ext cx="1371564" cy="2031325"/>
            </a:xfrm>
            <a:prstGeom prst="rect">
              <a:avLst/>
            </a:prstGeom>
            <a:noFill/>
            <a:ln w="9525">
              <a:noFill/>
              <a:miter lim="800000"/>
            </a:ln>
          </p:spPr>
          <p:txBody>
            <a:bodyPr>
              <a:spAutoFit/>
            </a:bodyPr>
            <a:lstStyle/>
            <a:p>
              <a:pPr fontAlgn="t" latinLnBrk="1"/>
              <a:r>
                <a:rPr lang="en-US" altLang="zh-CN" sz="1400" dirty="0">
                  <a:solidFill>
                    <a:schemeClr val="tx1">
                      <a:lumMod val="75000"/>
                      <a:lumOff val="25000"/>
                    </a:schemeClr>
                  </a:solidFill>
                </a:rPr>
                <a:t>In case of a </a:t>
              </a:r>
            </a:p>
            <a:p>
              <a:pPr fontAlgn="t" latinLnBrk="1"/>
              <a:r>
                <a:rPr lang="en-US" altLang="zh-CN" sz="1400" dirty="0">
                  <a:solidFill>
                    <a:schemeClr val="tx1">
                      <a:lumMod val="75000"/>
                      <a:lumOff val="25000"/>
                    </a:schemeClr>
                  </a:solidFill>
                </a:rPr>
                <a:t>MSN failure, </a:t>
              </a:r>
            </a:p>
            <a:p>
              <a:pPr fontAlgn="t" latinLnBrk="1"/>
              <a:r>
                <a:rPr lang="en-US" altLang="zh-CN" sz="1400" dirty="0">
                  <a:solidFill>
                    <a:schemeClr val="tx1">
                      <a:lumMod val="75000"/>
                      <a:lumOff val="25000"/>
                    </a:schemeClr>
                  </a:solidFill>
                </a:rPr>
                <a:t>NE redirects </a:t>
              </a:r>
            </a:p>
            <a:p>
              <a:pPr fontAlgn="t" latinLnBrk="1"/>
              <a:r>
                <a:rPr lang="en-US" altLang="zh-CN" sz="1400" dirty="0">
                  <a:solidFill>
                    <a:schemeClr val="tx1">
                      <a:lumMod val="75000"/>
                      <a:lumOff val="25000"/>
                    </a:schemeClr>
                  </a:solidFill>
                </a:rPr>
                <a:t>terminal </a:t>
              </a:r>
            </a:p>
            <a:p>
              <a:pPr fontAlgn="t" latinLnBrk="1"/>
              <a:r>
                <a:rPr lang="en-US" altLang="zh-CN" sz="1400" dirty="0">
                  <a:solidFill>
                    <a:schemeClr val="tx1">
                      <a:lumMod val="75000"/>
                      <a:lumOff val="25000"/>
                    </a:schemeClr>
                  </a:solidFill>
                </a:rPr>
                <a:t>requests to </a:t>
              </a:r>
            </a:p>
            <a:p>
              <a:pPr fontAlgn="t" latinLnBrk="1"/>
              <a:r>
                <a:rPr lang="en-US" altLang="zh-CN" sz="1400" dirty="0">
                  <a:solidFill>
                    <a:schemeClr val="tx1">
                      <a:lumMod val="75000"/>
                      <a:lumOff val="25000"/>
                    </a:schemeClr>
                  </a:solidFill>
                </a:rPr>
                <a:t>another MSN </a:t>
              </a:r>
            </a:p>
            <a:p>
              <a:pPr fontAlgn="t" latinLnBrk="1"/>
              <a:r>
                <a:rPr lang="en-US" altLang="zh-CN" sz="1400" dirty="0">
                  <a:solidFill>
                    <a:schemeClr val="tx1">
                      <a:lumMod val="75000"/>
                      <a:lumOff val="25000"/>
                    </a:schemeClr>
                  </a:solidFill>
                </a:rPr>
                <a:t>holding </a:t>
              </a:r>
            </a:p>
            <a:p>
              <a:pPr fontAlgn="t" latinLnBrk="1"/>
              <a:r>
                <a:rPr lang="en-US" altLang="zh-CN" sz="1400" dirty="0">
                  <a:solidFill>
                    <a:schemeClr val="tx1">
                      <a:lumMod val="75000"/>
                      <a:lumOff val="25000"/>
                    </a:schemeClr>
                  </a:solidFill>
                </a:rPr>
                <a:t>redundant </a:t>
              </a:r>
            </a:p>
            <a:p>
              <a:pPr fontAlgn="t" latinLnBrk="1"/>
              <a:r>
                <a:rPr lang="en-US" altLang="zh-CN" sz="1400" dirty="0">
                  <a:solidFill>
                    <a:schemeClr val="tx1">
                      <a:lumMod val="75000"/>
                      <a:lumOff val="25000"/>
                    </a:schemeClr>
                  </a:solidFill>
                </a:rPr>
                <a:t>content</a:t>
              </a:r>
            </a:p>
          </p:txBody>
        </p:sp>
        <p:sp>
          <p:nvSpPr>
            <p:cNvPr id="10" name="Text Box 47"/>
            <p:cNvSpPr txBox="1">
              <a:spLocks noChangeArrowheads="1"/>
            </p:cNvSpPr>
            <p:nvPr/>
          </p:nvSpPr>
          <p:spPr bwMode="auto">
            <a:xfrm>
              <a:off x="3923227" y="4267178"/>
              <a:ext cx="1295366" cy="1816217"/>
            </a:xfrm>
            <a:prstGeom prst="rect">
              <a:avLst/>
            </a:prstGeom>
            <a:noFill/>
            <a:ln w="9525">
              <a:noFill/>
              <a:miter lim="800000"/>
            </a:ln>
          </p:spPr>
          <p:txBody>
            <a:bodyPr>
              <a:spAutoFit/>
            </a:bodyPr>
            <a:lstStyle/>
            <a:p>
              <a:pPr fontAlgn="t" latinLnBrk="1"/>
              <a:r>
                <a:rPr lang="en-US" altLang="zh-CN" sz="1400">
                  <a:solidFill>
                    <a:schemeClr val="tx1">
                      <a:lumMod val="75000"/>
                      <a:lumOff val="25000"/>
                    </a:schemeClr>
                  </a:solidFill>
                </a:rPr>
                <a:t>All NE (ICMS, </a:t>
              </a:r>
            </a:p>
            <a:p>
              <a:pPr fontAlgn="t" latinLnBrk="1"/>
              <a:r>
                <a:rPr lang="en-US" altLang="zh-CN" sz="1400">
                  <a:solidFill>
                    <a:schemeClr val="tx1">
                      <a:lumMod val="75000"/>
                      <a:lumOff val="25000"/>
                    </a:schemeClr>
                  </a:solidFill>
                </a:rPr>
                <a:t>GSLB, MPT, </a:t>
              </a:r>
            </a:p>
            <a:p>
              <a:pPr fontAlgn="t" latinLnBrk="1"/>
              <a:r>
                <a:rPr lang="en-US" altLang="zh-CN" sz="1400">
                  <a:solidFill>
                    <a:schemeClr val="tx1">
                      <a:lumMod val="75000"/>
                      <a:lumOff val="25000"/>
                    </a:schemeClr>
                  </a:solidFill>
                </a:rPr>
                <a:t>CMT, NM, </a:t>
              </a:r>
            </a:p>
            <a:p>
              <a:pPr fontAlgn="t" latinLnBrk="1"/>
              <a:r>
                <a:rPr lang="en-US" altLang="zh-CN" sz="1400">
                  <a:solidFill>
                    <a:schemeClr val="tx1">
                      <a:lumMod val="75000"/>
                      <a:lumOff val="25000"/>
                    </a:schemeClr>
                  </a:solidFill>
                </a:rPr>
                <a:t>MSN)  </a:t>
              </a:r>
            </a:p>
            <a:p>
              <a:pPr fontAlgn="t" latinLnBrk="1"/>
              <a:r>
                <a:rPr lang="en-US" altLang="zh-CN" sz="1400">
                  <a:solidFill>
                    <a:schemeClr val="tx1">
                      <a:lumMod val="75000"/>
                      <a:lumOff val="25000"/>
                    </a:schemeClr>
                  </a:solidFill>
                </a:rPr>
                <a:t>features 1+1 </a:t>
              </a:r>
            </a:p>
            <a:p>
              <a:pPr fontAlgn="t" latinLnBrk="1"/>
              <a:r>
                <a:rPr lang="en-US" altLang="zh-CN" sz="1400">
                  <a:solidFill>
                    <a:schemeClr val="tx1">
                      <a:lumMod val="75000"/>
                      <a:lumOff val="25000"/>
                    </a:schemeClr>
                  </a:solidFill>
                </a:rPr>
                <a:t>or N+M </a:t>
              </a:r>
            </a:p>
            <a:p>
              <a:pPr fontAlgn="t" latinLnBrk="1"/>
              <a:r>
                <a:rPr lang="en-US" altLang="zh-CN" sz="1400">
                  <a:solidFill>
                    <a:schemeClr val="tx1">
                      <a:lumMod val="75000"/>
                      <a:lumOff val="25000"/>
                    </a:schemeClr>
                  </a:solidFill>
                </a:rPr>
                <a:t>redundancy</a:t>
              </a:r>
            </a:p>
          </p:txBody>
        </p:sp>
        <p:sp>
          <p:nvSpPr>
            <p:cNvPr id="11" name="Text Box 48"/>
            <p:cNvSpPr txBox="1">
              <a:spLocks noChangeArrowheads="1"/>
            </p:cNvSpPr>
            <p:nvPr/>
          </p:nvSpPr>
          <p:spPr bwMode="auto">
            <a:xfrm>
              <a:off x="5638772" y="4267178"/>
              <a:ext cx="1295340" cy="1169551"/>
            </a:xfrm>
            <a:prstGeom prst="rect">
              <a:avLst/>
            </a:prstGeom>
            <a:noFill/>
            <a:ln w="9525">
              <a:noFill/>
              <a:miter lim="800000"/>
            </a:ln>
          </p:spPr>
          <p:txBody>
            <a:bodyPr>
              <a:spAutoFit/>
            </a:bodyPr>
            <a:lstStyle/>
            <a:p>
              <a:pPr fontAlgn="t" latinLnBrk="1"/>
              <a:r>
                <a:rPr lang="en-US" altLang="zh-CN" sz="1400">
                  <a:solidFill>
                    <a:schemeClr val="tx1">
                      <a:lumMod val="75000"/>
                      <a:lumOff val="25000"/>
                    </a:schemeClr>
                  </a:solidFill>
                </a:rPr>
                <a:t>All MSN has 2 GE ports </a:t>
              </a:r>
            </a:p>
            <a:p>
              <a:pPr fontAlgn="t" latinLnBrk="1"/>
              <a:r>
                <a:rPr lang="en-US" altLang="zh-CN" sz="1400">
                  <a:solidFill>
                    <a:schemeClr val="tx1">
                      <a:lumMod val="75000"/>
                      <a:lumOff val="25000"/>
                    </a:schemeClr>
                  </a:solidFill>
                </a:rPr>
                <a:t>and features Port failover </a:t>
              </a:r>
            </a:p>
            <a:p>
              <a:pPr fontAlgn="t" latinLnBrk="1"/>
              <a:r>
                <a:rPr lang="en-US" altLang="zh-CN" sz="1400">
                  <a:solidFill>
                    <a:schemeClr val="tx1">
                      <a:lumMod val="75000"/>
                      <a:lumOff val="25000"/>
                    </a:schemeClr>
                  </a:solidFill>
                </a:rPr>
                <a:t>redundancy</a:t>
              </a:r>
            </a:p>
          </p:txBody>
        </p:sp>
        <p:sp>
          <p:nvSpPr>
            <p:cNvPr id="12" name="Text Box 49"/>
            <p:cNvSpPr txBox="1">
              <a:spLocks noChangeArrowheads="1"/>
            </p:cNvSpPr>
            <p:nvPr/>
          </p:nvSpPr>
          <p:spPr bwMode="auto">
            <a:xfrm>
              <a:off x="7184570" y="4264998"/>
              <a:ext cx="1502122" cy="2462668"/>
            </a:xfrm>
            <a:prstGeom prst="rect">
              <a:avLst/>
            </a:prstGeom>
            <a:noFill/>
            <a:ln w="9525">
              <a:noFill/>
              <a:miter lim="800000"/>
            </a:ln>
          </p:spPr>
          <p:txBody>
            <a:bodyPr>
              <a:spAutoFit/>
            </a:bodyPr>
            <a:lstStyle/>
            <a:p>
              <a:pPr fontAlgn="t" latinLnBrk="1"/>
              <a:r>
                <a:rPr lang="en-US" altLang="zh-CN" sz="1400">
                  <a:solidFill>
                    <a:schemeClr val="tx1">
                      <a:lumMod val="75000"/>
                      <a:lumOff val="25000"/>
                    </a:schemeClr>
                  </a:solidFill>
                </a:rPr>
                <a:t>Load-sharing </a:t>
              </a:r>
            </a:p>
            <a:p>
              <a:pPr fontAlgn="t" latinLnBrk="1"/>
              <a:r>
                <a:rPr lang="en-US" altLang="zh-CN" sz="1400">
                  <a:solidFill>
                    <a:schemeClr val="tx1">
                      <a:lumMod val="75000"/>
                      <a:lumOff val="25000"/>
                    </a:schemeClr>
                  </a:solidFill>
                </a:rPr>
                <a:t>structure is </a:t>
              </a:r>
            </a:p>
            <a:p>
              <a:pPr fontAlgn="t" latinLnBrk="1"/>
              <a:r>
                <a:rPr lang="en-US" altLang="zh-CN" sz="1400">
                  <a:solidFill>
                    <a:schemeClr val="tx1">
                      <a:lumMod val="75000"/>
                      <a:lumOff val="25000"/>
                    </a:schemeClr>
                  </a:solidFill>
                </a:rPr>
                <a:t>adopted on </a:t>
              </a:r>
            </a:p>
            <a:p>
              <a:pPr fontAlgn="t" latinLnBrk="1"/>
              <a:r>
                <a:rPr lang="en-US" altLang="zh-CN" sz="1400">
                  <a:solidFill>
                    <a:schemeClr val="tx1">
                      <a:lumMod val="75000"/>
                      <a:lumOff val="25000"/>
                    </a:schemeClr>
                  </a:solidFill>
                </a:rPr>
                <a:t>GSLB, ICMS, </a:t>
              </a:r>
            </a:p>
            <a:p>
              <a:pPr fontAlgn="t" latinLnBrk="1"/>
              <a:r>
                <a:rPr lang="en-US" altLang="zh-CN" sz="1400">
                  <a:solidFill>
                    <a:schemeClr val="tx1">
                      <a:lumMod val="75000"/>
                      <a:lumOff val="25000"/>
                    </a:schemeClr>
                  </a:solidFill>
                </a:rPr>
                <a:t>MPT to </a:t>
              </a:r>
            </a:p>
            <a:p>
              <a:pPr fontAlgn="t" latinLnBrk="1"/>
              <a:r>
                <a:rPr lang="en-US" altLang="zh-CN" sz="1400">
                  <a:solidFill>
                    <a:schemeClr val="tx1">
                      <a:lumMod val="75000"/>
                      <a:lumOff val="25000"/>
                    </a:schemeClr>
                  </a:solidFill>
                </a:rPr>
                <a:t>maximize </a:t>
              </a:r>
            </a:p>
            <a:p>
              <a:pPr fontAlgn="t" latinLnBrk="1"/>
              <a:r>
                <a:rPr lang="en-US" altLang="zh-CN" sz="1400">
                  <a:solidFill>
                    <a:schemeClr val="tx1">
                      <a:lumMod val="75000"/>
                      <a:lumOff val="25000"/>
                    </a:schemeClr>
                  </a:solidFill>
                </a:rPr>
                <a:t>performance </a:t>
              </a:r>
            </a:p>
            <a:p>
              <a:pPr fontAlgn="t" latinLnBrk="1"/>
              <a:r>
                <a:rPr lang="en-US" altLang="zh-CN" sz="1400">
                  <a:solidFill>
                    <a:schemeClr val="tx1">
                      <a:lumMod val="75000"/>
                      <a:lumOff val="25000"/>
                    </a:schemeClr>
                  </a:solidFill>
                </a:rPr>
                <a:t>while providing </a:t>
              </a:r>
            </a:p>
            <a:p>
              <a:pPr fontAlgn="t" latinLnBrk="1"/>
              <a:r>
                <a:rPr lang="en-US" altLang="zh-CN" sz="1400">
                  <a:solidFill>
                    <a:schemeClr val="tx1">
                      <a:lumMod val="75000"/>
                      <a:lumOff val="25000"/>
                    </a:schemeClr>
                  </a:solidFill>
                </a:rPr>
                <a:t>mutual backups</a:t>
              </a:r>
            </a:p>
          </p:txBody>
        </p:sp>
        <p:grpSp>
          <p:nvGrpSpPr>
            <p:cNvPr id="13" name="组合 36"/>
            <p:cNvGrpSpPr/>
            <p:nvPr/>
          </p:nvGrpSpPr>
          <p:grpSpPr bwMode="auto">
            <a:xfrm>
              <a:off x="534597" y="3555906"/>
              <a:ext cx="8110819" cy="555073"/>
              <a:chOff x="534597" y="3555906"/>
              <a:chExt cx="8110819" cy="555073"/>
            </a:xfrm>
          </p:grpSpPr>
          <p:sp>
            <p:nvSpPr>
              <p:cNvPr id="19" name="矩形 18"/>
              <p:cNvSpPr/>
              <p:nvPr/>
            </p:nvSpPr>
            <p:spPr>
              <a:xfrm>
                <a:off x="534597" y="3563844"/>
                <a:ext cx="1600256" cy="523317"/>
              </a:xfrm>
              <a:prstGeom prst="rect">
                <a:avLst/>
              </a:prstGeom>
            </p:spPr>
            <p:txBody>
              <a:bodyPr>
                <a:spAutoFit/>
              </a:bodyPr>
              <a:lstStyle/>
              <a:p>
                <a:pPr algn="ctr" latinLnBrk="1">
                  <a:defRPr/>
                </a:pPr>
                <a:r>
                  <a:rPr lang="en-US" altLang="zh-CN" sz="1400" b="1" dirty="0">
                    <a:solidFill>
                      <a:srgbClr val="3D89CF"/>
                    </a:solidFill>
                    <a:latin typeface="+mj-lt"/>
                    <a:ea typeface="HY각헤드라인M" pitchFamily="2" charset="-127"/>
                  </a:rPr>
                  <a:t>Content </a:t>
                </a:r>
              </a:p>
              <a:p>
                <a:pPr algn="ctr" latinLnBrk="1">
                  <a:defRPr/>
                </a:pPr>
                <a:r>
                  <a:rPr lang="en-US" altLang="zh-CN" sz="1400" b="1" dirty="0">
                    <a:solidFill>
                      <a:srgbClr val="3D89CF"/>
                    </a:solidFill>
                    <a:latin typeface="+mj-lt"/>
                    <a:ea typeface="HY각헤드라인M" pitchFamily="2" charset="-127"/>
                  </a:rPr>
                  <a:t>Redundancy</a:t>
                </a:r>
              </a:p>
            </p:txBody>
          </p:sp>
          <p:sp>
            <p:nvSpPr>
              <p:cNvPr id="20" name="矩形 19"/>
              <p:cNvSpPr/>
              <p:nvPr/>
            </p:nvSpPr>
            <p:spPr>
              <a:xfrm>
                <a:off x="2004673" y="3587662"/>
                <a:ext cx="1905066" cy="523317"/>
              </a:xfrm>
              <a:prstGeom prst="rect">
                <a:avLst/>
              </a:prstGeom>
            </p:spPr>
            <p:txBody>
              <a:bodyPr>
                <a:spAutoFit/>
              </a:bodyPr>
              <a:lstStyle/>
              <a:p>
                <a:pPr algn="ctr" latinLnBrk="1">
                  <a:defRPr/>
                </a:pPr>
                <a:r>
                  <a:rPr lang="en-US" altLang="zh-CN" sz="1400" b="1" dirty="0">
                    <a:solidFill>
                      <a:srgbClr val="37B38D"/>
                    </a:solidFill>
                    <a:latin typeface="+mj-lt"/>
                    <a:ea typeface="HY각헤드라인M" pitchFamily="2" charset="-127"/>
                  </a:rPr>
                  <a:t>Inter-MSN </a:t>
                </a:r>
              </a:p>
              <a:p>
                <a:pPr algn="ctr" latinLnBrk="1">
                  <a:defRPr/>
                </a:pPr>
                <a:r>
                  <a:rPr lang="en-US" altLang="zh-CN" sz="1400" b="1" dirty="0">
                    <a:solidFill>
                      <a:srgbClr val="37B38D"/>
                    </a:solidFill>
                    <a:latin typeface="+mj-lt"/>
                    <a:ea typeface="HY각헤드라인M" pitchFamily="2" charset="-127"/>
                  </a:rPr>
                  <a:t>Redirection</a:t>
                </a:r>
              </a:p>
            </p:txBody>
          </p:sp>
          <p:sp>
            <p:nvSpPr>
              <p:cNvPr id="21" name="矩形 20"/>
              <p:cNvSpPr/>
              <p:nvPr/>
            </p:nvSpPr>
            <p:spPr>
              <a:xfrm>
                <a:off x="3689069" y="3555906"/>
                <a:ext cx="1828864" cy="523972"/>
              </a:xfrm>
              <a:prstGeom prst="rect">
                <a:avLst/>
              </a:prstGeom>
            </p:spPr>
            <p:txBody>
              <a:bodyPr>
                <a:spAutoFit/>
              </a:bodyPr>
              <a:lstStyle/>
              <a:p>
                <a:pPr algn="ctr" latinLnBrk="1">
                  <a:defRPr/>
                </a:pPr>
                <a:r>
                  <a:rPr lang="en-US" altLang="zh-CN" sz="1400" b="1" dirty="0">
                    <a:solidFill>
                      <a:srgbClr val="FF6969"/>
                    </a:solidFill>
                    <a:latin typeface="+mj-lt"/>
                    <a:ea typeface="HY각헤드라인M" pitchFamily="2" charset="-127"/>
                  </a:rPr>
                  <a:t>NE</a:t>
                </a:r>
              </a:p>
              <a:p>
                <a:pPr algn="ctr" latinLnBrk="1">
                  <a:defRPr/>
                </a:pPr>
                <a:r>
                  <a:rPr lang="en-US" altLang="zh-CN" sz="1400" b="1" dirty="0">
                    <a:solidFill>
                      <a:srgbClr val="FF6969"/>
                    </a:solidFill>
                    <a:latin typeface="+mj-lt"/>
                    <a:ea typeface="HY각헤드라인M" pitchFamily="2" charset="-127"/>
                  </a:rPr>
                  <a:t>Redundancy</a:t>
                </a:r>
              </a:p>
            </p:txBody>
          </p:sp>
          <p:sp>
            <p:nvSpPr>
              <p:cNvPr id="22" name="矩形 21"/>
              <p:cNvSpPr/>
              <p:nvPr/>
            </p:nvSpPr>
            <p:spPr>
              <a:xfrm>
                <a:off x="5346476" y="3565433"/>
                <a:ext cx="1830452" cy="523972"/>
              </a:xfrm>
              <a:prstGeom prst="rect">
                <a:avLst/>
              </a:prstGeom>
            </p:spPr>
            <p:txBody>
              <a:bodyPr>
                <a:spAutoFit/>
              </a:bodyPr>
              <a:lstStyle/>
              <a:p>
                <a:pPr algn="ctr" latinLnBrk="1">
                  <a:defRPr/>
                </a:pPr>
                <a:r>
                  <a:rPr lang="en-US" altLang="zh-CN" sz="1400" b="1" dirty="0">
                    <a:solidFill>
                      <a:srgbClr val="AB83D7"/>
                    </a:solidFill>
                    <a:latin typeface="+mj-lt"/>
                    <a:ea typeface="HY각헤드라인M" pitchFamily="2" charset="-127"/>
                  </a:rPr>
                  <a:t>Port </a:t>
                </a:r>
              </a:p>
              <a:p>
                <a:pPr algn="ctr" latinLnBrk="1">
                  <a:defRPr/>
                </a:pPr>
                <a:r>
                  <a:rPr lang="en-US" altLang="zh-CN" sz="1400" b="1" dirty="0">
                    <a:solidFill>
                      <a:srgbClr val="AB83D7"/>
                    </a:solidFill>
                    <a:latin typeface="+mj-lt"/>
                    <a:ea typeface="HY각헤드라인M" pitchFamily="2" charset="-127"/>
                  </a:rPr>
                  <a:t>Redundancy</a:t>
                </a:r>
              </a:p>
            </p:txBody>
          </p:sp>
          <p:sp>
            <p:nvSpPr>
              <p:cNvPr id="23" name="矩形 22"/>
              <p:cNvSpPr/>
              <p:nvPr/>
            </p:nvSpPr>
            <p:spPr>
              <a:xfrm>
                <a:off x="7045160" y="3574958"/>
                <a:ext cx="1600256" cy="522384"/>
              </a:xfrm>
              <a:prstGeom prst="rect">
                <a:avLst/>
              </a:prstGeom>
            </p:spPr>
            <p:txBody>
              <a:bodyPr>
                <a:spAutoFit/>
              </a:bodyPr>
              <a:lstStyle/>
              <a:p>
                <a:pPr algn="ctr" latinLnBrk="1">
                  <a:defRPr/>
                </a:pPr>
                <a:r>
                  <a:rPr lang="en-US" altLang="zh-CN" sz="1400" b="1" dirty="0">
                    <a:solidFill>
                      <a:schemeClr val="tx1">
                        <a:lumMod val="65000"/>
                        <a:lumOff val="35000"/>
                      </a:schemeClr>
                    </a:solidFill>
                    <a:latin typeface="+mj-lt"/>
                    <a:ea typeface="HY각헤드라인M" pitchFamily="2" charset="-127"/>
                  </a:rPr>
                  <a:t>Load </a:t>
                </a:r>
              </a:p>
              <a:p>
                <a:pPr algn="ctr" latinLnBrk="1">
                  <a:defRPr/>
                </a:pPr>
                <a:r>
                  <a:rPr lang="en-US" altLang="zh-CN" sz="1400" b="1" dirty="0">
                    <a:solidFill>
                      <a:schemeClr val="tx1">
                        <a:lumMod val="65000"/>
                        <a:lumOff val="35000"/>
                      </a:schemeClr>
                    </a:solidFill>
                    <a:latin typeface="+mj-lt"/>
                    <a:ea typeface="HY각헤드라인M" pitchFamily="2" charset="-127"/>
                  </a:rPr>
                  <a:t>Sharing</a:t>
                </a:r>
              </a:p>
            </p:txBody>
          </p:sp>
        </p:grpSp>
        <p:cxnSp>
          <p:nvCxnSpPr>
            <p:cNvPr id="34" name="直接连接符 33"/>
            <p:cNvCxnSpPr/>
            <p:nvPr/>
          </p:nvCxnSpPr>
          <p:spPr>
            <a:xfrm>
              <a:off x="2190418" y="4295817"/>
              <a:ext cx="0" cy="92250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819249" y="4295817"/>
              <a:ext cx="0" cy="92250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33776" y="4295817"/>
              <a:ext cx="0" cy="92250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038810" y="4295817"/>
              <a:ext cx="0" cy="92250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9" name="Freeform 32"/>
          <p:cNvSpPr>
            <a:spLocks noChangeArrowheads="1"/>
          </p:cNvSpPr>
          <p:nvPr/>
        </p:nvSpPr>
        <p:spPr bwMode="auto">
          <a:xfrm>
            <a:off x="5381625" y="1562100"/>
            <a:ext cx="4343400" cy="83026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flip="none" rotWithShape="1">
            <a:gsLst>
              <a:gs pos="0">
                <a:srgbClr val="66CCFF"/>
              </a:gs>
              <a:gs pos="100000">
                <a:srgbClr val="FFFFFF">
                  <a:alpha val="0"/>
                </a:srgbClr>
              </a:gs>
            </a:gsLst>
            <a:lin ang="5400000" scaled="1"/>
            <a:tileRect/>
          </a:gradFill>
          <a:ln w="9525">
            <a:noFill/>
            <a:round/>
          </a:ln>
        </p:spPr>
        <p:txBody>
          <a:bodyPr/>
          <a:lstStyle/>
          <a:p>
            <a:endParaRPr lang="zh-CN" altLang="en-US"/>
          </a:p>
        </p:txBody>
      </p:sp>
      <p:sp>
        <p:nvSpPr>
          <p:cNvPr id="30" name="矩形 29"/>
          <p:cNvSpPr/>
          <p:nvPr/>
        </p:nvSpPr>
        <p:spPr>
          <a:xfrm>
            <a:off x="6048375" y="784225"/>
            <a:ext cx="2952750" cy="523875"/>
          </a:xfrm>
          <a:prstGeom prst="rect">
            <a:avLst/>
          </a:prstGeom>
        </p:spPr>
        <p:txBody>
          <a:bodyPr wrap="none">
            <a:spAutoFit/>
          </a:bodyPr>
          <a:lstStyle/>
          <a:p>
            <a:pPr algn="ctr">
              <a:defRPr/>
            </a:pPr>
            <a:r>
              <a:rPr lang="en-US" altLang="zh-CN" sz="2800" b="1" dirty="0">
                <a:solidFill>
                  <a:schemeClr val="tx1">
                    <a:lumMod val="50000"/>
                    <a:lumOff val="50000"/>
                  </a:schemeClr>
                </a:solidFill>
                <a:ea typeface="HY각헤드라인M" pitchFamily="2" charset="-127"/>
              </a:rPr>
              <a:t>High Availability</a:t>
            </a:r>
          </a:p>
        </p:txBody>
      </p:sp>
      <p:sp>
        <p:nvSpPr>
          <p:cNvPr id="31" name="矩形 30"/>
          <p:cNvSpPr/>
          <p:nvPr/>
        </p:nvSpPr>
        <p:spPr>
          <a:xfrm>
            <a:off x="6591300" y="1762125"/>
            <a:ext cx="1981200" cy="400050"/>
          </a:xfrm>
          <a:prstGeom prst="rect">
            <a:avLst/>
          </a:prstGeom>
        </p:spPr>
        <p:txBody>
          <a:bodyPr>
            <a:spAutoFit/>
          </a:bodyPr>
          <a:lstStyle/>
          <a:p>
            <a:pPr algn="ctr">
              <a:defRPr/>
            </a:pPr>
            <a:r>
              <a:rPr lang="en-US" altLang="zh-CN" sz="2000" b="1" dirty="0">
                <a:ln w="9525">
                  <a:noFill/>
                  <a:round/>
                </a:ln>
                <a:solidFill>
                  <a:srgbClr val="FFFFFF"/>
                </a:solidFill>
                <a:effectLst>
                  <a:outerShdw blurRad="114300" dist="50800" dir="5400000" algn="t" rotWithShape="0">
                    <a:prstClr val="black">
                      <a:alpha val="15000"/>
                    </a:prstClr>
                  </a:outerShdw>
                </a:effectLst>
                <a:latin typeface="+mn-lt"/>
              </a:rPr>
              <a:t>Contributions</a:t>
            </a:r>
            <a:endParaRPr lang="zh-CN" altLang="en-US" sz="2000" b="1" dirty="0">
              <a:ln w="9525">
                <a:noFill/>
                <a:round/>
              </a:ln>
              <a:solidFill>
                <a:srgbClr val="FFFFFF"/>
              </a:solidFill>
              <a:effectLst>
                <a:outerShdw blurRad="114300" dist="50800" dir="5400000" algn="t" rotWithShape="0">
                  <a:prstClr val="black">
                    <a:alpha val="15000"/>
                  </a:prstClr>
                </a:outerShdw>
              </a:effectLst>
              <a:latin typeface="+mn-lt"/>
            </a:endParaRPr>
          </a:p>
        </p:txBody>
      </p:sp>
      <p:grpSp>
        <p:nvGrpSpPr>
          <p:cNvPr id="38" name="Group 1492"/>
          <p:cNvGrpSpPr/>
          <p:nvPr/>
        </p:nvGrpSpPr>
        <p:grpSpPr>
          <a:xfrm>
            <a:off x="4102102" y="2575874"/>
            <a:ext cx="403223" cy="509653"/>
            <a:chOff x="1971676" y="3683000"/>
            <a:chExt cx="427038" cy="539751"/>
          </a:xfrm>
          <a:solidFill>
            <a:srgbClr val="3D89CF"/>
          </a:solidFill>
        </p:grpSpPr>
        <p:sp>
          <p:nvSpPr>
            <p:cNvPr id="39" name="Freeform 29"/>
            <p:cNvSpPr>
              <a:spLocks/>
            </p:cNvSpPr>
            <p:nvPr/>
          </p:nvSpPr>
          <p:spPr bwMode="auto">
            <a:xfrm>
              <a:off x="1971676" y="3751263"/>
              <a:ext cx="427038" cy="471488"/>
            </a:xfrm>
            <a:custGeom>
              <a:avLst/>
              <a:gdLst>
                <a:gd name="T0" fmla="*/ 195 w 202"/>
                <a:gd name="T1" fmla="*/ 0 h 223"/>
                <a:gd name="T2" fmla="*/ 160 w 202"/>
                <a:gd name="T3" fmla="*/ 0 h 223"/>
                <a:gd name="T4" fmla="*/ 158 w 202"/>
                <a:gd name="T5" fmla="*/ 1 h 223"/>
                <a:gd name="T6" fmla="*/ 157 w 202"/>
                <a:gd name="T7" fmla="*/ 13 h 223"/>
                <a:gd name="T8" fmla="*/ 158 w 202"/>
                <a:gd name="T9" fmla="*/ 14 h 223"/>
                <a:gd name="T10" fmla="*/ 181 w 202"/>
                <a:gd name="T11" fmla="*/ 14 h 223"/>
                <a:gd name="T12" fmla="*/ 188 w 202"/>
                <a:gd name="T13" fmla="*/ 21 h 223"/>
                <a:gd name="T14" fmla="*/ 188 w 202"/>
                <a:gd name="T15" fmla="*/ 202 h 223"/>
                <a:gd name="T16" fmla="*/ 181 w 202"/>
                <a:gd name="T17" fmla="*/ 209 h 223"/>
                <a:gd name="T18" fmla="*/ 21 w 202"/>
                <a:gd name="T19" fmla="*/ 209 h 223"/>
                <a:gd name="T20" fmla="*/ 14 w 202"/>
                <a:gd name="T21" fmla="*/ 202 h 223"/>
                <a:gd name="T22" fmla="*/ 14 w 202"/>
                <a:gd name="T23" fmla="*/ 21 h 223"/>
                <a:gd name="T24" fmla="*/ 21 w 202"/>
                <a:gd name="T25" fmla="*/ 14 h 223"/>
                <a:gd name="T26" fmla="*/ 45 w 202"/>
                <a:gd name="T27" fmla="*/ 14 h 223"/>
                <a:gd name="T28" fmla="*/ 46 w 202"/>
                <a:gd name="T29" fmla="*/ 13 h 223"/>
                <a:gd name="T30" fmla="*/ 44 w 202"/>
                <a:gd name="T31" fmla="*/ 1 h 223"/>
                <a:gd name="T32" fmla="*/ 43 w 202"/>
                <a:gd name="T33" fmla="*/ 0 h 223"/>
                <a:gd name="T34" fmla="*/ 7 w 202"/>
                <a:gd name="T35" fmla="*/ 0 h 223"/>
                <a:gd name="T36" fmla="*/ 0 w 202"/>
                <a:gd name="T37" fmla="*/ 7 h 223"/>
                <a:gd name="T38" fmla="*/ 0 w 202"/>
                <a:gd name="T39" fmla="*/ 216 h 223"/>
                <a:gd name="T40" fmla="*/ 7 w 202"/>
                <a:gd name="T41" fmla="*/ 223 h 223"/>
                <a:gd name="T42" fmla="*/ 195 w 202"/>
                <a:gd name="T43" fmla="*/ 223 h 223"/>
                <a:gd name="T44" fmla="*/ 202 w 202"/>
                <a:gd name="T45" fmla="*/ 216 h 223"/>
                <a:gd name="T46" fmla="*/ 202 w 202"/>
                <a:gd name="T47" fmla="*/ 7 h 223"/>
                <a:gd name="T48" fmla="*/ 195 w 202"/>
                <a:gd name="T4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 h="223">
                  <a:moveTo>
                    <a:pt x="195" y="0"/>
                  </a:moveTo>
                  <a:cubicBezTo>
                    <a:pt x="195" y="0"/>
                    <a:pt x="171" y="0"/>
                    <a:pt x="160" y="0"/>
                  </a:cubicBezTo>
                  <a:cubicBezTo>
                    <a:pt x="158" y="0"/>
                    <a:pt x="158" y="1"/>
                    <a:pt x="158" y="1"/>
                  </a:cubicBezTo>
                  <a:cubicBezTo>
                    <a:pt x="157" y="13"/>
                    <a:pt x="157" y="13"/>
                    <a:pt x="157" y="13"/>
                  </a:cubicBezTo>
                  <a:cubicBezTo>
                    <a:pt x="157" y="13"/>
                    <a:pt x="156" y="14"/>
                    <a:pt x="158" y="14"/>
                  </a:cubicBezTo>
                  <a:cubicBezTo>
                    <a:pt x="166" y="14"/>
                    <a:pt x="181" y="14"/>
                    <a:pt x="181" y="14"/>
                  </a:cubicBezTo>
                  <a:cubicBezTo>
                    <a:pt x="185" y="14"/>
                    <a:pt x="188" y="17"/>
                    <a:pt x="188" y="21"/>
                  </a:cubicBezTo>
                  <a:cubicBezTo>
                    <a:pt x="188" y="202"/>
                    <a:pt x="188" y="202"/>
                    <a:pt x="188" y="202"/>
                  </a:cubicBezTo>
                  <a:cubicBezTo>
                    <a:pt x="188" y="206"/>
                    <a:pt x="185" y="209"/>
                    <a:pt x="181" y="209"/>
                  </a:cubicBezTo>
                  <a:cubicBezTo>
                    <a:pt x="21" y="209"/>
                    <a:pt x="21" y="209"/>
                    <a:pt x="21" y="209"/>
                  </a:cubicBezTo>
                  <a:cubicBezTo>
                    <a:pt x="17" y="209"/>
                    <a:pt x="14" y="206"/>
                    <a:pt x="14" y="202"/>
                  </a:cubicBezTo>
                  <a:cubicBezTo>
                    <a:pt x="14" y="21"/>
                    <a:pt x="14" y="21"/>
                    <a:pt x="14" y="21"/>
                  </a:cubicBezTo>
                  <a:cubicBezTo>
                    <a:pt x="14" y="17"/>
                    <a:pt x="17" y="14"/>
                    <a:pt x="21" y="14"/>
                  </a:cubicBezTo>
                  <a:cubicBezTo>
                    <a:pt x="21" y="14"/>
                    <a:pt x="37" y="14"/>
                    <a:pt x="45" y="14"/>
                  </a:cubicBezTo>
                  <a:cubicBezTo>
                    <a:pt x="46" y="14"/>
                    <a:pt x="46" y="13"/>
                    <a:pt x="46" y="13"/>
                  </a:cubicBezTo>
                  <a:cubicBezTo>
                    <a:pt x="44" y="1"/>
                    <a:pt x="44" y="1"/>
                    <a:pt x="44" y="1"/>
                  </a:cubicBezTo>
                  <a:cubicBezTo>
                    <a:pt x="44" y="1"/>
                    <a:pt x="44" y="0"/>
                    <a:pt x="43" y="0"/>
                  </a:cubicBezTo>
                  <a:cubicBezTo>
                    <a:pt x="32" y="0"/>
                    <a:pt x="7" y="0"/>
                    <a:pt x="7" y="0"/>
                  </a:cubicBezTo>
                  <a:cubicBezTo>
                    <a:pt x="3" y="0"/>
                    <a:pt x="0" y="3"/>
                    <a:pt x="0" y="7"/>
                  </a:cubicBezTo>
                  <a:cubicBezTo>
                    <a:pt x="0" y="216"/>
                    <a:pt x="0" y="216"/>
                    <a:pt x="0" y="216"/>
                  </a:cubicBezTo>
                  <a:cubicBezTo>
                    <a:pt x="0" y="220"/>
                    <a:pt x="3" y="223"/>
                    <a:pt x="7" y="223"/>
                  </a:cubicBezTo>
                  <a:cubicBezTo>
                    <a:pt x="195" y="223"/>
                    <a:pt x="195" y="223"/>
                    <a:pt x="195" y="223"/>
                  </a:cubicBezTo>
                  <a:cubicBezTo>
                    <a:pt x="199" y="223"/>
                    <a:pt x="202" y="220"/>
                    <a:pt x="202" y="216"/>
                  </a:cubicBezTo>
                  <a:cubicBezTo>
                    <a:pt x="202" y="7"/>
                    <a:pt x="202" y="7"/>
                    <a:pt x="202" y="7"/>
                  </a:cubicBezTo>
                  <a:cubicBezTo>
                    <a:pt x="202" y="3"/>
                    <a:pt x="199" y="0"/>
                    <a:pt x="19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0" name="Freeform 30"/>
            <p:cNvSpPr>
              <a:spLocks noEditPoints="1"/>
            </p:cNvSpPr>
            <p:nvPr/>
          </p:nvSpPr>
          <p:spPr bwMode="auto">
            <a:xfrm>
              <a:off x="2093913" y="3683000"/>
              <a:ext cx="182563" cy="115888"/>
            </a:xfrm>
            <a:custGeom>
              <a:avLst/>
              <a:gdLst>
                <a:gd name="T0" fmla="*/ 82 w 86"/>
                <a:gd name="T1" fmla="*/ 21 h 55"/>
                <a:gd name="T2" fmla="*/ 68 w 86"/>
                <a:gd name="T3" fmla="*/ 21 h 55"/>
                <a:gd name="T4" fmla="*/ 67 w 86"/>
                <a:gd name="T5" fmla="*/ 19 h 55"/>
                <a:gd name="T6" fmla="*/ 43 w 86"/>
                <a:gd name="T7" fmla="*/ 0 h 55"/>
                <a:gd name="T8" fmla="*/ 20 w 86"/>
                <a:gd name="T9" fmla="*/ 18 h 55"/>
                <a:gd name="T10" fmla="*/ 18 w 86"/>
                <a:gd name="T11" fmla="*/ 21 h 55"/>
                <a:gd name="T12" fmla="*/ 4 w 86"/>
                <a:gd name="T13" fmla="*/ 21 h 55"/>
                <a:gd name="T14" fmla="*/ 0 w 86"/>
                <a:gd name="T15" fmla="*/ 25 h 55"/>
                <a:gd name="T16" fmla="*/ 4 w 86"/>
                <a:gd name="T17" fmla="*/ 51 h 55"/>
                <a:gd name="T18" fmla="*/ 9 w 86"/>
                <a:gd name="T19" fmla="*/ 55 h 55"/>
                <a:gd name="T20" fmla="*/ 77 w 86"/>
                <a:gd name="T21" fmla="*/ 55 h 55"/>
                <a:gd name="T22" fmla="*/ 82 w 86"/>
                <a:gd name="T23" fmla="*/ 51 h 55"/>
                <a:gd name="T24" fmla="*/ 86 w 86"/>
                <a:gd name="T25" fmla="*/ 25 h 55"/>
                <a:gd name="T26" fmla="*/ 82 w 86"/>
                <a:gd name="T27" fmla="*/ 21 h 55"/>
                <a:gd name="T28" fmla="*/ 43 w 86"/>
                <a:gd name="T29" fmla="*/ 27 h 55"/>
                <a:gd name="T30" fmla="*/ 36 w 86"/>
                <a:gd name="T31" fmla="*/ 19 h 55"/>
                <a:gd name="T32" fmla="*/ 43 w 86"/>
                <a:gd name="T33" fmla="*/ 12 h 55"/>
                <a:gd name="T34" fmla="*/ 50 w 86"/>
                <a:gd name="T35" fmla="*/ 19 h 55"/>
                <a:gd name="T36" fmla="*/ 43 w 86"/>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55">
                  <a:moveTo>
                    <a:pt x="82" y="21"/>
                  </a:moveTo>
                  <a:cubicBezTo>
                    <a:pt x="68" y="21"/>
                    <a:pt x="68" y="21"/>
                    <a:pt x="68" y="21"/>
                  </a:cubicBezTo>
                  <a:cubicBezTo>
                    <a:pt x="67" y="21"/>
                    <a:pt x="67" y="19"/>
                    <a:pt x="67" y="19"/>
                  </a:cubicBezTo>
                  <a:cubicBezTo>
                    <a:pt x="64" y="8"/>
                    <a:pt x="55" y="0"/>
                    <a:pt x="43" y="0"/>
                  </a:cubicBezTo>
                  <a:cubicBezTo>
                    <a:pt x="32" y="0"/>
                    <a:pt x="22" y="8"/>
                    <a:pt x="20" y="18"/>
                  </a:cubicBezTo>
                  <a:cubicBezTo>
                    <a:pt x="19" y="19"/>
                    <a:pt x="20" y="21"/>
                    <a:pt x="18" y="21"/>
                  </a:cubicBezTo>
                  <a:cubicBezTo>
                    <a:pt x="4" y="21"/>
                    <a:pt x="4" y="21"/>
                    <a:pt x="4" y="21"/>
                  </a:cubicBezTo>
                  <a:cubicBezTo>
                    <a:pt x="2" y="21"/>
                    <a:pt x="0" y="23"/>
                    <a:pt x="0" y="25"/>
                  </a:cubicBezTo>
                  <a:cubicBezTo>
                    <a:pt x="4" y="51"/>
                    <a:pt x="4" y="51"/>
                    <a:pt x="4" y="51"/>
                  </a:cubicBezTo>
                  <a:cubicBezTo>
                    <a:pt x="4" y="54"/>
                    <a:pt x="6" y="55"/>
                    <a:pt x="9" y="55"/>
                  </a:cubicBezTo>
                  <a:cubicBezTo>
                    <a:pt x="77" y="55"/>
                    <a:pt x="77" y="55"/>
                    <a:pt x="77" y="55"/>
                  </a:cubicBezTo>
                  <a:cubicBezTo>
                    <a:pt x="80" y="55"/>
                    <a:pt x="82" y="54"/>
                    <a:pt x="82" y="51"/>
                  </a:cubicBezTo>
                  <a:cubicBezTo>
                    <a:pt x="86" y="25"/>
                    <a:pt x="86" y="25"/>
                    <a:pt x="86" y="25"/>
                  </a:cubicBezTo>
                  <a:cubicBezTo>
                    <a:pt x="86" y="23"/>
                    <a:pt x="85" y="21"/>
                    <a:pt x="82" y="21"/>
                  </a:cubicBezTo>
                  <a:close/>
                  <a:moveTo>
                    <a:pt x="43" y="27"/>
                  </a:moveTo>
                  <a:cubicBezTo>
                    <a:pt x="39" y="27"/>
                    <a:pt x="36" y="23"/>
                    <a:pt x="36" y="19"/>
                  </a:cubicBezTo>
                  <a:cubicBezTo>
                    <a:pt x="36" y="15"/>
                    <a:pt x="39" y="12"/>
                    <a:pt x="43" y="12"/>
                  </a:cubicBezTo>
                  <a:cubicBezTo>
                    <a:pt x="47" y="12"/>
                    <a:pt x="50" y="15"/>
                    <a:pt x="50" y="19"/>
                  </a:cubicBezTo>
                  <a:cubicBezTo>
                    <a:pt x="50" y="23"/>
                    <a:pt x="47" y="27"/>
                    <a:pt x="4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1" name="Freeform 31"/>
            <p:cNvSpPr>
              <a:spLocks/>
            </p:cNvSpPr>
            <p:nvPr/>
          </p:nvSpPr>
          <p:spPr bwMode="auto">
            <a:xfrm>
              <a:off x="2044701" y="3867150"/>
              <a:ext cx="174625" cy="23813"/>
            </a:xfrm>
            <a:custGeom>
              <a:avLst/>
              <a:gdLst>
                <a:gd name="T0" fmla="*/ 82 w 82"/>
                <a:gd name="T1" fmla="*/ 8 h 11"/>
                <a:gd name="T2" fmla="*/ 79 w 82"/>
                <a:gd name="T3" fmla="*/ 11 h 11"/>
                <a:gd name="T4" fmla="*/ 3 w 82"/>
                <a:gd name="T5" fmla="*/ 11 h 11"/>
                <a:gd name="T6" fmla="*/ 0 w 82"/>
                <a:gd name="T7" fmla="*/ 8 h 11"/>
                <a:gd name="T8" fmla="*/ 0 w 82"/>
                <a:gd name="T9" fmla="*/ 2 h 11"/>
                <a:gd name="T10" fmla="*/ 3 w 82"/>
                <a:gd name="T11" fmla="*/ 0 h 11"/>
                <a:gd name="T12" fmla="*/ 79 w 82"/>
                <a:gd name="T13" fmla="*/ 0 h 11"/>
                <a:gd name="T14" fmla="*/ 82 w 82"/>
                <a:gd name="T15" fmla="*/ 2 h 11"/>
                <a:gd name="T16" fmla="*/ 82 w 82"/>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
                  <a:moveTo>
                    <a:pt x="82" y="8"/>
                  </a:moveTo>
                  <a:cubicBezTo>
                    <a:pt x="82" y="10"/>
                    <a:pt x="81" y="11"/>
                    <a:pt x="79" y="11"/>
                  </a:cubicBezTo>
                  <a:cubicBezTo>
                    <a:pt x="3" y="11"/>
                    <a:pt x="3" y="11"/>
                    <a:pt x="3" y="11"/>
                  </a:cubicBezTo>
                  <a:cubicBezTo>
                    <a:pt x="1" y="11"/>
                    <a:pt x="0" y="10"/>
                    <a:pt x="0" y="8"/>
                  </a:cubicBezTo>
                  <a:cubicBezTo>
                    <a:pt x="0" y="2"/>
                    <a:pt x="0" y="2"/>
                    <a:pt x="0" y="2"/>
                  </a:cubicBezTo>
                  <a:cubicBezTo>
                    <a:pt x="0" y="1"/>
                    <a:pt x="1" y="0"/>
                    <a:pt x="3" y="0"/>
                  </a:cubicBezTo>
                  <a:cubicBezTo>
                    <a:pt x="79" y="0"/>
                    <a:pt x="79" y="0"/>
                    <a:pt x="79" y="0"/>
                  </a:cubicBezTo>
                  <a:cubicBezTo>
                    <a:pt x="81" y="0"/>
                    <a:pt x="82" y="1"/>
                    <a:pt x="82" y="2"/>
                  </a:cubicBezTo>
                  <a:cubicBezTo>
                    <a:pt x="82" y="8"/>
                    <a:pt x="82" y="8"/>
                    <a:pt x="8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2" name="Freeform 32"/>
            <p:cNvSpPr>
              <a:spLocks/>
            </p:cNvSpPr>
            <p:nvPr/>
          </p:nvSpPr>
          <p:spPr bwMode="auto">
            <a:xfrm>
              <a:off x="2263776" y="3849688"/>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8"/>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3" name="Freeform 33"/>
            <p:cNvSpPr>
              <a:spLocks/>
            </p:cNvSpPr>
            <p:nvPr/>
          </p:nvSpPr>
          <p:spPr bwMode="auto">
            <a:xfrm>
              <a:off x="2044701" y="3949700"/>
              <a:ext cx="174625" cy="25400"/>
            </a:xfrm>
            <a:custGeom>
              <a:avLst/>
              <a:gdLst>
                <a:gd name="T0" fmla="*/ 82 w 82"/>
                <a:gd name="T1" fmla="*/ 9 h 12"/>
                <a:gd name="T2" fmla="*/ 79 w 82"/>
                <a:gd name="T3" fmla="*/ 12 h 12"/>
                <a:gd name="T4" fmla="*/ 3 w 82"/>
                <a:gd name="T5" fmla="*/ 12 h 12"/>
                <a:gd name="T6" fmla="*/ 0 w 82"/>
                <a:gd name="T7" fmla="*/ 9 h 12"/>
                <a:gd name="T8" fmla="*/ 0 w 82"/>
                <a:gd name="T9" fmla="*/ 3 h 12"/>
                <a:gd name="T10" fmla="*/ 3 w 82"/>
                <a:gd name="T11" fmla="*/ 0 h 12"/>
                <a:gd name="T12" fmla="*/ 79 w 82"/>
                <a:gd name="T13" fmla="*/ 0 h 12"/>
                <a:gd name="T14" fmla="*/ 82 w 82"/>
                <a:gd name="T15" fmla="*/ 3 h 12"/>
                <a:gd name="T16" fmla="*/ 82 w 82"/>
                <a:gd name="T1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2">
                  <a:moveTo>
                    <a:pt x="82" y="9"/>
                  </a:moveTo>
                  <a:cubicBezTo>
                    <a:pt x="82" y="10"/>
                    <a:pt x="81" y="12"/>
                    <a:pt x="79" y="12"/>
                  </a:cubicBezTo>
                  <a:cubicBezTo>
                    <a:pt x="3" y="12"/>
                    <a:pt x="3" y="12"/>
                    <a:pt x="3" y="12"/>
                  </a:cubicBezTo>
                  <a:cubicBezTo>
                    <a:pt x="1" y="12"/>
                    <a:pt x="0" y="10"/>
                    <a:pt x="0" y="9"/>
                  </a:cubicBezTo>
                  <a:cubicBezTo>
                    <a:pt x="0" y="3"/>
                    <a:pt x="0" y="3"/>
                    <a:pt x="0" y="3"/>
                  </a:cubicBezTo>
                  <a:cubicBezTo>
                    <a:pt x="0" y="1"/>
                    <a:pt x="1" y="0"/>
                    <a:pt x="3" y="0"/>
                  </a:cubicBezTo>
                  <a:cubicBezTo>
                    <a:pt x="79" y="0"/>
                    <a:pt x="79" y="0"/>
                    <a:pt x="79" y="0"/>
                  </a:cubicBezTo>
                  <a:cubicBezTo>
                    <a:pt x="81" y="0"/>
                    <a:pt x="82" y="1"/>
                    <a:pt x="82" y="3"/>
                  </a:cubicBezTo>
                  <a:cubicBezTo>
                    <a:pt x="82" y="9"/>
                    <a:pt x="82" y="9"/>
                    <a:pt x="8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4" name="Freeform 34"/>
            <p:cNvSpPr>
              <a:spLocks/>
            </p:cNvSpPr>
            <p:nvPr/>
          </p:nvSpPr>
          <p:spPr bwMode="auto">
            <a:xfrm>
              <a:off x="2263776" y="3935413"/>
              <a:ext cx="71438" cy="55563"/>
            </a:xfrm>
            <a:custGeom>
              <a:avLst/>
              <a:gdLst>
                <a:gd name="T0" fmla="*/ 16 w 34"/>
                <a:gd name="T1" fmla="*/ 25 h 26"/>
                <a:gd name="T2" fmla="*/ 12 w 34"/>
                <a:gd name="T3" fmla="*/ 25 h 26"/>
                <a:gd name="T4" fmla="*/ 1 w 34"/>
                <a:gd name="T5" fmla="*/ 14 h 26"/>
                <a:gd name="T6" fmla="*/ 1 w 34"/>
                <a:gd name="T7" fmla="*/ 9 h 26"/>
                <a:gd name="T8" fmla="*/ 4 w 34"/>
                <a:gd name="T9" fmla="*/ 6 h 26"/>
                <a:gd name="T10" fmla="*/ 8 w 34"/>
                <a:gd name="T11" fmla="*/ 6 h 26"/>
                <a:gd name="T12" fmla="*/ 12 w 34"/>
                <a:gd name="T13" fmla="*/ 10 h 26"/>
                <a:gd name="T14" fmla="*/ 16 w 34"/>
                <a:gd name="T15" fmla="*/ 10 h 26"/>
                <a:gd name="T16" fmla="*/ 26 w 34"/>
                <a:gd name="T17" fmla="*/ 1 h 26"/>
                <a:gd name="T18" fmla="*/ 30 w 34"/>
                <a:gd name="T19" fmla="*/ 1 h 26"/>
                <a:gd name="T20" fmla="*/ 33 w 34"/>
                <a:gd name="T21" fmla="*/ 4 h 26"/>
                <a:gd name="T22" fmla="*/ 33 w 34"/>
                <a:gd name="T23" fmla="*/ 8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2"/>
                    <a:pt x="0" y="11"/>
                    <a:pt x="1" y="9"/>
                  </a:cubicBezTo>
                  <a:cubicBezTo>
                    <a:pt x="4" y="6"/>
                    <a:pt x="4" y="6"/>
                    <a:pt x="4" y="6"/>
                  </a:cubicBezTo>
                  <a:cubicBezTo>
                    <a:pt x="5" y="5"/>
                    <a:pt x="7" y="5"/>
                    <a:pt x="8" y="6"/>
                  </a:cubicBezTo>
                  <a:cubicBezTo>
                    <a:pt x="12" y="10"/>
                    <a:pt x="12" y="10"/>
                    <a:pt x="12" y="10"/>
                  </a:cubicBezTo>
                  <a:cubicBezTo>
                    <a:pt x="13" y="12"/>
                    <a:pt x="15" y="12"/>
                    <a:pt x="16" y="10"/>
                  </a:cubicBezTo>
                  <a:cubicBezTo>
                    <a:pt x="26" y="1"/>
                    <a:pt x="26" y="1"/>
                    <a:pt x="26" y="1"/>
                  </a:cubicBezTo>
                  <a:cubicBezTo>
                    <a:pt x="27" y="0"/>
                    <a:pt x="29" y="0"/>
                    <a:pt x="30" y="1"/>
                  </a:cubicBezTo>
                  <a:cubicBezTo>
                    <a:pt x="33" y="4"/>
                    <a:pt x="33" y="4"/>
                    <a:pt x="33" y="4"/>
                  </a:cubicBezTo>
                  <a:cubicBezTo>
                    <a:pt x="34" y="5"/>
                    <a:pt x="34" y="7"/>
                    <a:pt x="33" y="8"/>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5" name="Freeform 35"/>
            <p:cNvSpPr>
              <a:spLocks/>
            </p:cNvSpPr>
            <p:nvPr/>
          </p:nvSpPr>
          <p:spPr bwMode="auto">
            <a:xfrm>
              <a:off x="2044701" y="4035425"/>
              <a:ext cx="125413" cy="22225"/>
            </a:xfrm>
            <a:custGeom>
              <a:avLst/>
              <a:gdLst>
                <a:gd name="T0" fmla="*/ 59 w 59"/>
                <a:gd name="T1" fmla="*/ 8 h 11"/>
                <a:gd name="T2" fmla="*/ 56 w 59"/>
                <a:gd name="T3" fmla="*/ 11 h 11"/>
                <a:gd name="T4" fmla="*/ 3 w 59"/>
                <a:gd name="T5" fmla="*/ 11 h 11"/>
                <a:gd name="T6" fmla="*/ 0 w 59"/>
                <a:gd name="T7" fmla="*/ 8 h 11"/>
                <a:gd name="T8" fmla="*/ 0 w 59"/>
                <a:gd name="T9" fmla="*/ 2 h 11"/>
                <a:gd name="T10" fmla="*/ 3 w 59"/>
                <a:gd name="T11" fmla="*/ 0 h 11"/>
                <a:gd name="T12" fmla="*/ 56 w 59"/>
                <a:gd name="T13" fmla="*/ 0 h 11"/>
                <a:gd name="T14" fmla="*/ 59 w 59"/>
                <a:gd name="T15" fmla="*/ 2 h 11"/>
                <a:gd name="T16" fmla="*/ 59 w 59"/>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
                  <a:moveTo>
                    <a:pt x="59" y="8"/>
                  </a:moveTo>
                  <a:cubicBezTo>
                    <a:pt x="59" y="10"/>
                    <a:pt x="58" y="11"/>
                    <a:pt x="56" y="11"/>
                  </a:cubicBezTo>
                  <a:cubicBezTo>
                    <a:pt x="3" y="11"/>
                    <a:pt x="3" y="11"/>
                    <a:pt x="3" y="11"/>
                  </a:cubicBezTo>
                  <a:cubicBezTo>
                    <a:pt x="1" y="11"/>
                    <a:pt x="0" y="10"/>
                    <a:pt x="0" y="8"/>
                  </a:cubicBezTo>
                  <a:cubicBezTo>
                    <a:pt x="0" y="2"/>
                    <a:pt x="0" y="2"/>
                    <a:pt x="0" y="2"/>
                  </a:cubicBezTo>
                  <a:cubicBezTo>
                    <a:pt x="0" y="1"/>
                    <a:pt x="1" y="0"/>
                    <a:pt x="3" y="0"/>
                  </a:cubicBezTo>
                  <a:cubicBezTo>
                    <a:pt x="56" y="0"/>
                    <a:pt x="56" y="0"/>
                    <a:pt x="56" y="0"/>
                  </a:cubicBezTo>
                  <a:cubicBezTo>
                    <a:pt x="58" y="0"/>
                    <a:pt x="59" y="1"/>
                    <a:pt x="59" y="2"/>
                  </a:cubicBezTo>
                  <a:cubicBezTo>
                    <a:pt x="59" y="8"/>
                    <a:pt x="59" y="8"/>
                    <a:pt x="5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6" name="Freeform 36"/>
            <p:cNvSpPr>
              <a:spLocks/>
            </p:cNvSpPr>
            <p:nvPr/>
          </p:nvSpPr>
          <p:spPr bwMode="auto">
            <a:xfrm>
              <a:off x="2263776" y="4017963"/>
              <a:ext cx="71438" cy="55563"/>
            </a:xfrm>
            <a:custGeom>
              <a:avLst/>
              <a:gdLst>
                <a:gd name="T0" fmla="*/ 16 w 34"/>
                <a:gd name="T1" fmla="*/ 25 h 26"/>
                <a:gd name="T2" fmla="*/ 12 w 34"/>
                <a:gd name="T3" fmla="*/ 25 h 26"/>
                <a:gd name="T4" fmla="*/ 1 w 34"/>
                <a:gd name="T5" fmla="*/ 14 h 26"/>
                <a:gd name="T6" fmla="*/ 1 w 34"/>
                <a:gd name="T7" fmla="*/ 10 h 26"/>
                <a:gd name="T8" fmla="*/ 4 w 34"/>
                <a:gd name="T9" fmla="*/ 7 h 26"/>
                <a:gd name="T10" fmla="*/ 8 w 34"/>
                <a:gd name="T11" fmla="*/ 7 h 26"/>
                <a:gd name="T12" fmla="*/ 12 w 34"/>
                <a:gd name="T13" fmla="*/ 11 h 26"/>
                <a:gd name="T14" fmla="*/ 16 w 34"/>
                <a:gd name="T15" fmla="*/ 11 h 26"/>
                <a:gd name="T16" fmla="*/ 26 w 34"/>
                <a:gd name="T17" fmla="*/ 2 h 26"/>
                <a:gd name="T18" fmla="*/ 30 w 34"/>
                <a:gd name="T19" fmla="*/ 2 h 26"/>
                <a:gd name="T20" fmla="*/ 33 w 34"/>
                <a:gd name="T21" fmla="*/ 4 h 26"/>
                <a:gd name="T22" fmla="*/ 33 w 34"/>
                <a:gd name="T23" fmla="*/ 9 h 26"/>
                <a:gd name="T24" fmla="*/ 16 w 34"/>
                <a:gd name="T2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6">
                  <a:moveTo>
                    <a:pt x="16" y="25"/>
                  </a:moveTo>
                  <a:cubicBezTo>
                    <a:pt x="15" y="26"/>
                    <a:pt x="13" y="26"/>
                    <a:pt x="12" y="25"/>
                  </a:cubicBezTo>
                  <a:cubicBezTo>
                    <a:pt x="1" y="14"/>
                    <a:pt x="1" y="14"/>
                    <a:pt x="1" y="14"/>
                  </a:cubicBezTo>
                  <a:cubicBezTo>
                    <a:pt x="0" y="13"/>
                    <a:pt x="0" y="11"/>
                    <a:pt x="1" y="10"/>
                  </a:cubicBezTo>
                  <a:cubicBezTo>
                    <a:pt x="4" y="7"/>
                    <a:pt x="4" y="7"/>
                    <a:pt x="4" y="7"/>
                  </a:cubicBezTo>
                  <a:cubicBezTo>
                    <a:pt x="5" y="6"/>
                    <a:pt x="7" y="6"/>
                    <a:pt x="8" y="7"/>
                  </a:cubicBezTo>
                  <a:cubicBezTo>
                    <a:pt x="12" y="11"/>
                    <a:pt x="12" y="11"/>
                    <a:pt x="12" y="11"/>
                  </a:cubicBezTo>
                  <a:cubicBezTo>
                    <a:pt x="13" y="12"/>
                    <a:pt x="15" y="12"/>
                    <a:pt x="16" y="11"/>
                  </a:cubicBezTo>
                  <a:cubicBezTo>
                    <a:pt x="26" y="2"/>
                    <a:pt x="26" y="2"/>
                    <a:pt x="26" y="2"/>
                  </a:cubicBezTo>
                  <a:cubicBezTo>
                    <a:pt x="27" y="0"/>
                    <a:pt x="29" y="0"/>
                    <a:pt x="30" y="2"/>
                  </a:cubicBezTo>
                  <a:cubicBezTo>
                    <a:pt x="33" y="4"/>
                    <a:pt x="33" y="4"/>
                    <a:pt x="33" y="4"/>
                  </a:cubicBezTo>
                  <a:cubicBezTo>
                    <a:pt x="34" y="6"/>
                    <a:pt x="34" y="7"/>
                    <a:pt x="33" y="9"/>
                  </a:cubicBezTo>
                  <a:lnTo>
                    <a:pt x="16"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48" name="Group 1487"/>
          <p:cNvGrpSpPr/>
          <p:nvPr/>
        </p:nvGrpSpPr>
        <p:grpSpPr>
          <a:xfrm>
            <a:off x="5726115" y="2667056"/>
            <a:ext cx="369885" cy="401438"/>
            <a:chOff x="2743201" y="2946400"/>
            <a:chExt cx="334963" cy="363538"/>
          </a:xfrm>
          <a:solidFill>
            <a:srgbClr val="37B38D"/>
          </a:solidFill>
        </p:grpSpPr>
        <p:sp>
          <p:nvSpPr>
            <p:cNvPr id="49" name="Freeform 20"/>
            <p:cNvSpPr>
              <a:spLocks/>
            </p:cNvSpPr>
            <p:nvPr/>
          </p:nvSpPr>
          <p:spPr bwMode="auto">
            <a:xfrm>
              <a:off x="2789238" y="3132138"/>
              <a:ext cx="206375" cy="14288"/>
            </a:xfrm>
            <a:custGeom>
              <a:avLst/>
              <a:gdLst>
                <a:gd name="T0" fmla="*/ 97 w 97"/>
                <a:gd name="T1" fmla="*/ 4 h 7"/>
                <a:gd name="T2" fmla="*/ 94 w 97"/>
                <a:gd name="T3" fmla="*/ 7 h 7"/>
                <a:gd name="T4" fmla="*/ 3 w 97"/>
                <a:gd name="T5" fmla="*/ 7 h 7"/>
                <a:gd name="T6" fmla="*/ 0 w 97"/>
                <a:gd name="T7" fmla="*/ 4 h 7"/>
                <a:gd name="T8" fmla="*/ 0 w 97"/>
                <a:gd name="T9" fmla="*/ 2 h 7"/>
                <a:gd name="T10" fmla="*/ 3 w 97"/>
                <a:gd name="T11" fmla="*/ 0 h 7"/>
                <a:gd name="T12" fmla="*/ 94 w 97"/>
                <a:gd name="T13" fmla="*/ 0 h 7"/>
                <a:gd name="T14" fmla="*/ 97 w 97"/>
                <a:gd name="T15" fmla="*/ 2 h 7"/>
                <a:gd name="T16" fmla="*/ 97 w 97"/>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
                  <a:moveTo>
                    <a:pt x="97" y="4"/>
                  </a:moveTo>
                  <a:cubicBezTo>
                    <a:pt x="97" y="6"/>
                    <a:pt x="96" y="7"/>
                    <a:pt x="94" y="7"/>
                  </a:cubicBezTo>
                  <a:cubicBezTo>
                    <a:pt x="3" y="7"/>
                    <a:pt x="3" y="7"/>
                    <a:pt x="3" y="7"/>
                  </a:cubicBezTo>
                  <a:cubicBezTo>
                    <a:pt x="1" y="7"/>
                    <a:pt x="0" y="6"/>
                    <a:pt x="0" y="4"/>
                  </a:cubicBezTo>
                  <a:cubicBezTo>
                    <a:pt x="0" y="2"/>
                    <a:pt x="0" y="2"/>
                    <a:pt x="0" y="2"/>
                  </a:cubicBezTo>
                  <a:cubicBezTo>
                    <a:pt x="0" y="1"/>
                    <a:pt x="1" y="0"/>
                    <a:pt x="3" y="0"/>
                  </a:cubicBezTo>
                  <a:cubicBezTo>
                    <a:pt x="94" y="0"/>
                    <a:pt x="94" y="0"/>
                    <a:pt x="94" y="0"/>
                  </a:cubicBezTo>
                  <a:cubicBezTo>
                    <a:pt x="96" y="0"/>
                    <a:pt x="97" y="1"/>
                    <a:pt x="97" y="2"/>
                  </a:cubicBezTo>
                  <a:lnTo>
                    <a:pt x="97"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0" name="Freeform 21"/>
            <p:cNvSpPr>
              <a:spLocks/>
            </p:cNvSpPr>
            <p:nvPr/>
          </p:nvSpPr>
          <p:spPr bwMode="auto">
            <a:xfrm>
              <a:off x="2789238" y="3176588"/>
              <a:ext cx="119063" cy="15875"/>
            </a:xfrm>
            <a:custGeom>
              <a:avLst/>
              <a:gdLst>
                <a:gd name="T0" fmla="*/ 56 w 56"/>
                <a:gd name="T1" fmla="*/ 5 h 8"/>
                <a:gd name="T2" fmla="*/ 53 w 56"/>
                <a:gd name="T3" fmla="*/ 8 h 8"/>
                <a:gd name="T4" fmla="*/ 3 w 56"/>
                <a:gd name="T5" fmla="*/ 8 h 8"/>
                <a:gd name="T6" fmla="*/ 0 w 56"/>
                <a:gd name="T7" fmla="*/ 5 h 8"/>
                <a:gd name="T8" fmla="*/ 0 w 56"/>
                <a:gd name="T9" fmla="*/ 3 h 8"/>
                <a:gd name="T10" fmla="*/ 3 w 56"/>
                <a:gd name="T11" fmla="*/ 0 h 8"/>
                <a:gd name="T12" fmla="*/ 53 w 56"/>
                <a:gd name="T13" fmla="*/ 0 h 8"/>
                <a:gd name="T14" fmla="*/ 56 w 56"/>
                <a:gd name="T15" fmla="*/ 3 h 8"/>
                <a:gd name="T16" fmla="*/ 56 w 56"/>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
                  <a:moveTo>
                    <a:pt x="56" y="5"/>
                  </a:moveTo>
                  <a:cubicBezTo>
                    <a:pt x="56" y="7"/>
                    <a:pt x="55" y="8"/>
                    <a:pt x="53" y="8"/>
                  </a:cubicBezTo>
                  <a:cubicBezTo>
                    <a:pt x="3" y="8"/>
                    <a:pt x="3" y="8"/>
                    <a:pt x="3" y="8"/>
                  </a:cubicBezTo>
                  <a:cubicBezTo>
                    <a:pt x="1" y="8"/>
                    <a:pt x="0" y="7"/>
                    <a:pt x="0" y="5"/>
                  </a:cubicBezTo>
                  <a:cubicBezTo>
                    <a:pt x="0" y="3"/>
                    <a:pt x="0" y="3"/>
                    <a:pt x="0" y="3"/>
                  </a:cubicBezTo>
                  <a:cubicBezTo>
                    <a:pt x="0" y="2"/>
                    <a:pt x="1" y="0"/>
                    <a:pt x="3" y="0"/>
                  </a:cubicBezTo>
                  <a:cubicBezTo>
                    <a:pt x="53" y="0"/>
                    <a:pt x="53" y="0"/>
                    <a:pt x="53" y="0"/>
                  </a:cubicBezTo>
                  <a:cubicBezTo>
                    <a:pt x="55" y="0"/>
                    <a:pt x="56" y="2"/>
                    <a:pt x="56" y="3"/>
                  </a:cubicBezTo>
                  <a:cubicBezTo>
                    <a:pt x="56" y="5"/>
                    <a:pt x="56" y="5"/>
                    <a:pt x="56"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1" name="Freeform 22"/>
            <p:cNvSpPr>
              <a:spLocks noEditPoints="1"/>
            </p:cNvSpPr>
            <p:nvPr/>
          </p:nvSpPr>
          <p:spPr bwMode="auto">
            <a:xfrm>
              <a:off x="2743201" y="2946400"/>
              <a:ext cx="334963" cy="363538"/>
            </a:xfrm>
            <a:custGeom>
              <a:avLst/>
              <a:gdLst>
                <a:gd name="T0" fmla="*/ 147 w 158"/>
                <a:gd name="T1" fmla="*/ 0 h 171"/>
                <a:gd name="T2" fmla="*/ 133 w 158"/>
                <a:gd name="T3" fmla="*/ 0 h 171"/>
                <a:gd name="T4" fmla="*/ 131 w 158"/>
                <a:gd name="T5" fmla="*/ 2 h 171"/>
                <a:gd name="T6" fmla="*/ 131 w 158"/>
                <a:gd name="T7" fmla="*/ 39 h 171"/>
                <a:gd name="T8" fmla="*/ 125 w 158"/>
                <a:gd name="T9" fmla="*/ 45 h 171"/>
                <a:gd name="T10" fmla="*/ 34 w 158"/>
                <a:gd name="T11" fmla="*/ 45 h 171"/>
                <a:gd name="T12" fmla="*/ 27 w 158"/>
                <a:gd name="T13" fmla="*/ 39 h 171"/>
                <a:gd name="T14" fmla="*/ 27 w 158"/>
                <a:gd name="T15" fmla="*/ 1 h 171"/>
                <a:gd name="T16" fmla="*/ 26 w 158"/>
                <a:gd name="T17" fmla="*/ 0 h 171"/>
                <a:gd name="T18" fmla="*/ 11 w 158"/>
                <a:gd name="T19" fmla="*/ 0 h 171"/>
                <a:gd name="T20" fmla="*/ 0 w 158"/>
                <a:gd name="T21" fmla="*/ 11 h 171"/>
                <a:gd name="T22" fmla="*/ 0 w 158"/>
                <a:gd name="T23" fmla="*/ 159 h 171"/>
                <a:gd name="T24" fmla="*/ 11 w 158"/>
                <a:gd name="T25" fmla="*/ 171 h 171"/>
                <a:gd name="T26" fmla="*/ 147 w 158"/>
                <a:gd name="T27" fmla="*/ 171 h 171"/>
                <a:gd name="T28" fmla="*/ 158 w 158"/>
                <a:gd name="T29" fmla="*/ 159 h 171"/>
                <a:gd name="T30" fmla="*/ 158 w 158"/>
                <a:gd name="T31" fmla="*/ 11 h 171"/>
                <a:gd name="T32" fmla="*/ 147 w 158"/>
                <a:gd name="T33" fmla="*/ 0 h 171"/>
                <a:gd name="T34" fmla="*/ 144 w 158"/>
                <a:gd name="T35" fmla="*/ 139 h 171"/>
                <a:gd name="T36" fmla="*/ 139 w 158"/>
                <a:gd name="T37" fmla="*/ 145 h 171"/>
                <a:gd name="T38" fmla="*/ 20 w 158"/>
                <a:gd name="T39" fmla="*/ 145 h 171"/>
                <a:gd name="T40" fmla="*/ 15 w 158"/>
                <a:gd name="T41" fmla="*/ 139 h 171"/>
                <a:gd name="T42" fmla="*/ 15 w 158"/>
                <a:gd name="T43" fmla="*/ 77 h 171"/>
                <a:gd name="T44" fmla="*/ 20 w 158"/>
                <a:gd name="T45" fmla="*/ 72 h 171"/>
                <a:gd name="T46" fmla="*/ 139 w 158"/>
                <a:gd name="T47" fmla="*/ 72 h 171"/>
                <a:gd name="T48" fmla="*/ 144 w 158"/>
                <a:gd name="T49" fmla="*/ 77 h 171"/>
                <a:gd name="T50" fmla="*/ 144 w 158"/>
                <a:gd name="T51" fmla="*/ 1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171">
                  <a:moveTo>
                    <a:pt x="147" y="0"/>
                  </a:moveTo>
                  <a:cubicBezTo>
                    <a:pt x="147" y="0"/>
                    <a:pt x="137" y="0"/>
                    <a:pt x="133" y="0"/>
                  </a:cubicBezTo>
                  <a:cubicBezTo>
                    <a:pt x="131" y="0"/>
                    <a:pt x="131" y="2"/>
                    <a:pt x="131" y="2"/>
                  </a:cubicBezTo>
                  <a:cubicBezTo>
                    <a:pt x="131" y="39"/>
                    <a:pt x="131" y="39"/>
                    <a:pt x="131" y="39"/>
                  </a:cubicBezTo>
                  <a:cubicBezTo>
                    <a:pt x="131" y="42"/>
                    <a:pt x="128" y="45"/>
                    <a:pt x="125" y="45"/>
                  </a:cubicBezTo>
                  <a:cubicBezTo>
                    <a:pt x="34" y="45"/>
                    <a:pt x="34" y="45"/>
                    <a:pt x="34" y="45"/>
                  </a:cubicBezTo>
                  <a:cubicBezTo>
                    <a:pt x="30" y="45"/>
                    <a:pt x="27" y="42"/>
                    <a:pt x="27" y="39"/>
                  </a:cubicBezTo>
                  <a:cubicBezTo>
                    <a:pt x="27" y="39"/>
                    <a:pt x="27" y="10"/>
                    <a:pt x="27" y="1"/>
                  </a:cubicBezTo>
                  <a:cubicBezTo>
                    <a:pt x="27" y="0"/>
                    <a:pt x="26" y="0"/>
                    <a:pt x="26" y="0"/>
                  </a:cubicBezTo>
                  <a:cubicBezTo>
                    <a:pt x="11" y="0"/>
                    <a:pt x="11" y="0"/>
                    <a:pt x="11" y="0"/>
                  </a:cubicBezTo>
                  <a:cubicBezTo>
                    <a:pt x="5" y="0"/>
                    <a:pt x="0" y="5"/>
                    <a:pt x="0" y="11"/>
                  </a:cubicBezTo>
                  <a:cubicBezTo>
                    <a:pt x="0" y="159"/>
                    <a:pt x="0" y="159"/>
                    <a:pt x="0" y="159"/>
                  </a:cubicBezTo>
                  <a:cubicBezTo>
                    <a:pt x="0" y="166"/>
                    <a:pt x="5" y="171"/>
                    <a:pt x="11" y="171"/>
                  </a:cubicBezTo>
                  <a:cubicBezTo>
                    <a:pt x="147" y="171"/>
                    <a:pt x="147" y="171"/>
                    <a:pt x="147" y="171"/>
                  </a:cubicBezTo>
                  <a:cubicBezTo>
                    <a:pt x="153" y="171"/>
                    <a:pt x="158" y="166"/>
                    <a:pt x="158" y="159"/>
                  </a:cubicBezTo>
                  <a:cubicBezTo>
                    <a:pt x="158" y="11"/>
                    <a:pt x="158" y="11"/>
                    <a:pt x="158" y="11"/>
                  </a:cubicBezTo>
                  <a:cubicBezTo>
                    <a:pt x="158" y="5"/>
                    <a:pt x="153" y="0"/>
                    <a:pt x="147" y="0"/>
                  </a:cubicBezTo>
                  <a:close/>
                  <a:moveTo>
                    <a:pt x="144" y="139"/>
                  </a:moveTo>
                  <a:cubicBezTo>
                    <a:pt x="144" y="142"/>
                    <a:pt x="141" y="145"/>
                    <a:pt x="139" y="145"/>
                  </a:cubicBezTo>
                  <a:cubicBezTo>
                    <a:pt x="20" y="145"/>
                    <a:pt x="20" y="145"/>
                    <a:pt x="20" y="145"/>
                  </a:cubicBezTo>
                  <a:cubicBezTo>
                    <a:pt x="17" y="145"/>
                    <a:pt x="15" y="142"/>
                    <a:pt x="15" y="139"/>
                  </a:cubicBezTo>
                  <a:cubicBezTo>
                    <a:pt x="15" y="77"/>
                    <a:pt x="15" y="77"/>
                    <a:pt x="15" y="77"/>
                  </a:cubicBezTo>
                  <a:cubicBezTo>
                    <a:pt x="15" y="74"/>
                    <a:pt x="17" y="72"/>
                    <a:pt x="20" y="72"/>
                  </a:cubicBezTo>
                  <a:cubicBezTo>
                    <a:pt x="139" y="72"/>
                    <a:pt x="139" y="72"/>
                    <a:pt x="139" y="72"/>
                  </a:cubicBezTo>
                  <a:cubicBezTo>
                    <a:pt x="141" y="72"/>
                    <a:pt x="144" y="74"/>
                    <a:pt x="144" y="77"/>
                  </a:cubicBezTo>
                  <a:lnTo>
                    <a:pt x="144"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2" name="Freeform 23"/>
            <p:cNvSpPr>
              <a:spLocks/>
            </p:cNvSpPr>
            <p:nvPr/>
          </p:nvSpPr>
          <p:spPr bwMode="auto">
            <a:xfrm>
              <a:off x="2836863" y="2946400"/>
              <a:ext cx="33338" cy="79375"/>
            </a:xfrm>
            <a:custGeom>
              <a:avLst/>
              <a:gdLst>
                <a:gd name="T0" fmla="*/ 1 w 16"/>
                <a:gd name="T1" fmla="*/ 0 h 37"/>
                <a:gd name="T2" fmla="*/ 0 w 16"/>
                <a:gd name="T3" fmla="*/ 1 h 37"/>
                <a:gd name="T4" fmla="*/ 0 w 16"/>
                <a:gd name="T5" fmla="*/ 34 h 37"/>
                <a:gd name="T6" fmla="*/ 3 w 16"/>
                <a:gd name="T7" fmla="*/ 37 h 37"/>
                <a:gd name="T8" fmla="*/ 13 w 16"/>
                <a:gd name="T9" fmla="*/ 37 h 37"/>
                <a:gd name="T10" fmla="*/ 16 w 16"/>
                <a:gd name="T11" fmla="*/ 34 h 37"/>
                <a:gd name="T12" fmla="*/ 16 w 16"/>
                <a:gd name="T13" fmla="*/ 1 h 37"/>
                <a:gd name="T14" fmla="*/ 15 w 16"/>
                <a:gd name="T15" fmla="*/ 0 h 37"/>
                <a:gd name="T16" fmla="*/ 1 w 1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7">
                  <a:moveTo>
                    <a:pt x="1" y="0"/>
                  </a:moveTo>
                  <a:cubicBezTo>
                    <a:pt x="0" y="0"/>
                    <a:pt x="0" y="1"/>
                    <a:pt x="0" y="1"/>
                  </a:cubicBezTo>
                  <a:cubicBezTo>
                    <a:pt x="0" y="34"/>
                    <a:pt x="0" y="34"/>
                    <a:pt x="0" y="34"/>
                  </a:cubicBezTo>
                  <a:cubicBezTo>
                    <a:pt x="0" y="36"/>
                    <a:pt x="1" y="37"/>
                    <a:pt x="3" y="37"/>
                  </a:cubicBezTo>
                  <a:cubicBezTo>
                    <a:pt x="13" y="37"/>
                    <a:pt x="13" y="37"/>
                    <a:pt x="13" y="37"/>
                  </a:cubicBezTo>
                  <a:cubicBezTo>
                    <a:pt x="14" y="37"/>
                    <a:pt x="16" y="36"/>
                    <a:pt x="16" y="34"/>
                  </a:cubicBezTo>
                  <a:cubicBezTo>
                    <a:pt x="16" y="1"/>
                    <a:pt x="16" y="1"/>
                    <a:pt x="16" y="1"/>
                  </a:cubicBezTo>
                  <a:cubicBezTo>
                    <a:pt x="16" y="1"/>
                    <a:pt x="16" y="0"/>
                    <a:pt x="15" y="0"/>
                  </a:cubicBezTo>
                  <a:cubicBezTo>
                    <a:pt x="11" y="0"/>
                    <a:pt x="5"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53" name="Group 1496"/>
          <p:cNvGrpSpPr/>
          <p:nvPr/>
        </p:nvGrpSpPr>
        <p:grpSpPr>
          <a:xfrm>
            <a:off x="7355282" y="2680719"/>
            <a:ext cx="369979" cy="350300"/>
            <a:chOff x="2700338" y="4484688"/>
            <a:chExt cx="447675" cy="423863"/>
          </a:xfrm>
          <a:solidFill>
            <a:srgbClr val="FF6969"/>
          </a:solidFill>
        </p:grpSpPr>
        <p:sp>
          <p:nvSpPr>
            <p:cNvPr id="54" name="Freeform 55"/>
            <p:cNvSpPr>
              <a:spLocks/>
            </p:cNvSpPr>
            <p:nvPr/>
          </p:nvSpPr>
          <p:spPr bwMode="auto">
            <a:xfrm>
              <a:off x="2700338" y="4484688"/>
              <a:ext cx="447675" cy="423863"/>
            </a:xfrm>
            <a:custGeom>
              <a:avLst/>
              <a:gdLst>
                <a:gd name="T0" fmla="*/ 211 w 211"/>
                <a:gd name="T1" fmla="*/ 192 h 200"/>
                <a:gd name="T2" fmla="*/ 204 w 211"/>
                <a:gd name="T3" fmla="*/ 200 h 200"/>
                <a:gd name="T4" fmla="*/ 10 w 211"/>
                <a:gd name="T5" fmla="*/ 200 h 200"/>
                <a:gd name="T6" fmla="*/ 0 w 211"/>
                <a:gd name="T7" fmla="*/ 190 h 200"/>
                <a:gd name="T8" fmla="*/ 0 w 211"/>
                <a:gd name="T9" fmla="*/ 7 h 200"/>
                <a:gd name="T10" fmla="*/ 8 w 211"/>
                <a:gd name="T11" fmla="*/ 0 h 200"/>
                <a:gd name="T12" fmla="*/ 16 w 211"/>
                <a:gd name="T13" fmla="*/ 7 h 200"/>
                <a:gd name="T14" fmla="*/ 16 w 211"/>
                <a:gd name="T15" fmla="*/ 174 h 200"/>
                <a:gd name="T16" fmla="*/ 26 w 211"/>
                <a:gd name="T17" fmla="*/ 184 h 200"/>
                <a:gd name="T18" fmla="*/ 204 w 211"/>
                <a:gd name="T19" fmla="*/ 184 h 200"/>
                <a:gd name="T20" fmla="*/ 211 w 211"/>
                <a:gd name="T2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00">
                  <a:moveTo>
                    <a:pt x="211" y="192"/>
                  </a:moveTo>
                  <a:cubicBezTo>
                    <a:pt x="211" y="196"/>
                    <a:pt x="210" y="200"/>
                    <a:pt x="204" y="200"/>
                  </a:cubicBezTo>
                  <a:cubicBezTo>
                    <a:pt x="10" y="200"/>
                    <a:pt x="10" y="200"/>
                    <a:pt x="10" y="200"/>
                  </a:cubicBezTo>
                  <a:cubicBezTo>
                    <a:pt x="5" y="200"/>
                    <a:pt x="0" y="196"/>
                    <a:pt x="0" y="190"/>
                  </a:cubicBezTo>
                  <a:cubicBezTo>
                    <a:pt x="0" y="7"/>
                    <a:pt x="0" y="7"/>
                    <a:pt x="0" y="7"/>
                  </a:cubicBezTo>
                  <a:cubicBezTo>
                    <a:pt x="0" y="1"/>
                    <a:pt x="4" y="0"/>
                    <a:pt x="8" y="0"/>
                  </a:cubicBezTo>
                  <a:cubicBezTo>
                    <a:pt x="12" y="0"/>
                    <a:pt x="16" y="1"/>
                    <a:pt x="16" y="7"/>
                  </a:cubicBezTo>
                  <a:cubicBezTo>
                    <a:pt x="16" y="174"/>
                    <a:pt x="16" y="174"/>
                    <a:pt x="16" y="174"/>
                  </a:cubicBezTo>
                  <a:cubicBezTo>
                    <a:pt x="16" y="180"/>
                    <a:pt x="20" y="184"/>
                    <a:pt x="26" y="184"/>
                  </a:cubicBezTo>
                  <a:cubicBezTo>
                    <a:pt x="204" y="184"/>
                    <a:pt x="204" y="184"/>
                    <a:pt x="204" y="184"/>
                  </a:cubicBezTo>
                  <a:cubicBezTo>
                    <a:pt x="210" y="184"/>
                    <a:pt x="211" y="188"/>
                    <a:pt x="211"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5" name="Freeform 56"/>
            <p:cNvSpPr>
              <a:spLocks/>
            </p:cNvSpPr>
            <p:nvPr/>
          </p:nvSpPr>
          <p:spPr bwMode="auto">
            <a:xfrm>
              <a:off x="2768601" y="4524375"/>
              <a:ext cx="347663" cy="300038"/>
            </a:xfrm>
            <a:custGeom>
              <a:avLst/>
              <a:gdLst>
                <a:gd name="T0" fmla="*/ 160 w 164"/>
                <a:gd name="T1" fmla="*/ 49 h 141"/>
                <a:gd name="T2" fmla="*/ 164 w 164"/>
                <a:gd name="T3" fmla="*/ 47 h 141"/>
                <a:gd name="T4" fmla="*/ 160 w 164"/>
                <a:gd name="T5" fmla="*/ 5 h 141"/>
                <a:gd name="T6" fmla="*/ 155 w 164"/>
                <a:gd name="T7" fmla="*/ 1 h 141"/>
                <a:gd name="T8" fmla="*/ 116 w 164"/>
                <a:gd name="T9" fmla="*/ 16 h 141"/>
                <a:gd name="T10" fmla="*/ 115 w 164"/>
                <a:gd name="T11" fmla="*/ 21 h 141"/>
                <a:gd name="T12" fmla="*/ 122 w 164"/>
                <a:gd name="T13" fmla="*/ 25 h 141"/>
                <a:gd name="T14" fmla="*/ 124 w 164"/>
                <a:gd name="T15" fmla="*/ 32 h 141"/>
                <a:gd name="T16" fmla="*/ 94 w 164"/>
                <a:gd name="T17" fmla="*/ 78 h 141"/>
                <a:gd name="T18" fmla="*/ 87 w 164"/>
                <a:gd name="T19" fmla="*/ 80 h 141"/>
                <a:gd name="T20" fmla="*/ 40 w 164"/>
                <a:gd name="T21" fmla="*/ 62 h 141"/>
                <a:gd name="T22" fmla="*/ 32 w 164"/>
                <a:gd name="T23" fmla="*/ 64 h 141"/>
                <a:gd name="T24" fmla="*/ 3 w 164"/>
                <a:gd name="T25" fmla="*/ 100 h 141"/>
                <a:gd name="T26" fmla="*/ 0 w 164"/>
                <a:gd name="T27" fmla="*/ 109 h 141"/>
                <a:gd name="T28" fmla="*/ 0 w 164"/>
                <a:gd name="T29" fmla="*/ 138 h 141"/>
                <a:gd name="T30" fmla="*/ 3 w 164"/>
                <a:gd name="T31" fmla="*/ 139 h 141"/>
                <a:gd name="T32" fmla="*/ 40 w 164"/>
                <a:gd name="T33" fmla="*/ 95 h 141"/>
                <a:gd name="T34" fmla="*/ 48 w 164"/>
                <a:gd name="T35" fmla="*/ 93 h 141"/>
                <a:gd name="T36" fmla="*/ 95 w 164"/>
                <a:gd name="T37" fmla="*/ 111 h 141"/>
                <a:gd name="T38" fmla="*/ 103 w 164"/>
                <a:gd name="T39" fmla="*/ 108 h 141"/>
                <a:gd name="T40" fmla="*/ 145 w 164"/>
                <a:gd name="T41" fmla="*/ 45 h 141"/>
                <a:gd name="T42" fmla="*/ 152 w 164"/>
                <a:gd name="T43" fmla="*/ 44 h 141"/>
                <a:gd name="T44" fmla="*/ 160 w 164"/>
                <a:gd name="T45" fmla="*/ 4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141">
                  <a:moveTo>
                    <a:pt x="160" y="49"/>
                  </a:moveTo>
                  <a:cubicBezTo>
                    <a:pt x="163" y="51"/>
                    <a:pt x="164" y="50"/>
                    <a:pt x="164" y="47"/>
                  </a:cubicBezTo>
                  <a:cubicBezTo>
                    <a:pt x="160" y="5"/>
                    <a:pt x="160" y="5"/>
                    <a:pt x="160" y="5"/>
                  </a:cubicBezTo>
                  <a:cubicBezTo>
                    <a:pt x="160" y="2"/>
                    <a:pt x="158" y="0"/>
                    <a:pt x="155" y="1"/>
                  </a:cubicBezTo>
                  <a:cubicBezTo>
                    <a:pt x="116" y="16"/>
                    <a:pt x="116" y="16"/>
                    <a:pt x="116" y="16"/>
                  </a:cubicBezTo>
                  <a:cubicBezTo>
                    <a:pt x="113" y="17"/>
                    <a:pt x="113" y="19"/>
                    <a:pt x="115" y="21"/>
                  </a:cubicBezTo>
                  <a:cubicBezTo>
                    <a:pt x="122" y="25"/>
                    <a:pt x="122" y="25"/>
                    <a:pt x="122" y="25"/>
                  </a:cubicBezTo>
                  <a:cubicBezTo>
                    <a:pt x="125" y="27"/>
                    <a:pt x="125" y="30"/>
                    <a:pt x="124" y="32"/>
                  </a:cubicBezTo>
                  <a:cubicBezTo>
                    <a:pt x="94" y="78"/>
                    <a:pt x="94" y="78"/>
                    <a:pt x="94" y="78"/>
                  </a:cubicBezTo>
                  <a:cubicBezTo>
                    <a:pt x="92" y="80"/>
                    <a:pt x="89" y="81"/>
                    <a:pt x="87" y="80"/>
                  </a:cubicBezTo>
                  <a:cubicBezTo>
                    <a:pt x="40" y="62"/>
                    <a:pt x="40" y="62"/>
                    <a:pt x="40" y="62"/>
                  </a:cubicBezTo>
                  <a:cubicBezTo>
                    <a:pt x="37" y="61"/>
                    <a:pt x="34" y="62"/>
                    <a:pt x="32" y="64"/>
                  </a:cubicBezTo>
                  <a:cubicBezTo>
                    <a:pt x="3" y="100"/>
                    <a:pt x="3" y="100"/>
                    <a:pt x="3" y="100"/>
                  </a:cubicBezTo>
                  <a:cubicBezTo>
                    <a:pt x="1" y="102"/>
                    <a:pt x="0" y="106"/>
                    <a:pt x="0" y="109"/>
                  </a:cubicBezTo>
                  <a:cubicBezTo>
                    <a:pt x="0" y="138"/>
                    <a:pt x="0" y="138"/>
                    <a:pt x="0" y="138"/>
                  </a:cubicBezTo>
                  <a:cubicBezTo>
                    <a:pt x="0" y="140"/>
                    <a:pt x="1" y="141"/>
                    <a:pt x="3" y="139"/>
                  </a:cubicBezTo>
                  <a:cubicBezTo>
                    <a:pt x="40" y="95"/>
                    <a:pt x="40" y="95"/>
                    <a:pt x="40" y="95"/>
                  </a:cubicBezTo>
                  <a:cubicBezTo>
                    <a:pt x="42" y="93"/>
                    <a:pt x="46" y="92"/>
                    <a:pt x="48" y="93"/>
                  </a:cubicBezTo>
                  <a:cubicBezTo>
                    <a:pt x="95" y="111"/>
                    <a:pt x="95" y="111"/>
                    <a:pt x="95" y="111"/>
                  </a:cubicBezTo>
                  <a:cubicBezTo>
                    <a:pt x="98" y="112"/>
                    <a:pt x="101" y="111"/>
                    <a:pt x="103" y="108"/>
                  </a:cubicBezTo>
                  <a:cubicBezTo>
                    <a:pt x="145" y="45"/>
                    <a:pt x="145" y="45"/>
                    <a:pt x="145" y="45"/>
                  </a:cubicBezTo>
                  <a:cubicBezTo>
                    <a:pt x="146" y="43"/>
                    <a:pt x="149" y="42"/>
                    <a:pt x="152" y="44"/>
                  </a:cubicBezTo>
                  <a:lnTo>
                    <a:pt x="160"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56" name="Group 1502"/>
          <p:cNvGrpSpPr/>
          <p:nvPr/>
        </p:nvGrpSpPr>
        <p:grpSpPr>
          <a:xfrm>
            <a:off x="9005542" y="2684505"/>
            <a:ext cx="395634" cy="390087"/>
            <a:chOff x="4989513" y="5064125"/>
            <a:chExt cx="339726" cy="334963"/>
          </a:xfrm>
          <a:solidFill>
            <a:srgbClr val="AB83D7"/>
          </a:solidFill>
        </p:grpSpPr>
        <p:sp>
          <p:nvSpPr>
            <p:cNvPr id="57" name="Freeform 79"/>
            <p:cNvSpPr>
              <a:spLocks/>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8" name="Freeform 80"/>
            <p:cNvSpPr>
              <a:spLocks/>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59" name="Freeform 81"/>
            <p:cNvSpPr>
              <a:spLocks/>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60" name="Freeform 82"/>
            <p:cNvSpPr>
              <a:spLocks/>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61" name="Group 120"/>
          <p:cNvGrpSpPr/>
          <p:nvPr/>
        </p:nvGrpSpPr>
        <p:grpSpPr>
          <a:xfrm>
            <a:off x="10694045" y="2685224"/>
            <a:ext cx="221605" cy="451180"/>
            <a:chOff x="2087563" y="2211388"/>
            <a:chExt cx="220663" cy="449262"/>
          </a:xfrm>
          <a:solidFill>
            <a:schemeClr val="tx1">
              <a:lumMod val="65000"/>
              <a:lumOff val="35000"/>
            </a:schemeClr>
          </a:solidFill>
        </p:grpSpPr>
        <p:sp>
          <p:nvSpPr>
            <p:cNvPr id="62" name="Freeform 10"/>
            <p:cNvSpPr>
              <a:spLocks/>
            </p:cNvSpPr>
            <p:nvPr/>
          </p:nvSpPr>
          <p:spPr bwMode="auto">
            <a:xfrm>
              <a:off x="2132013" y="2211388"/>
              <a:ext cx="133350" cy="82550"/>
            </a:xfrm>
            <a:custGeom>
              <a:avLst/>
              <a:gdLst>
                <a:gd name="T0" fmla="*/ 61 w 63"/>
                <a:gd name="T1" fmla="*/ 30 h 39"/>
                <a:gd name="T2" fmla="*/ 51 w 63"/>
                <a:gd name="T3" fmla="*/ 39 h 39"/>
                <a:gd name="T4" fmla="*/ 12 w 63"/>
                <a:gd name="T5" fmla="*/ 39 h 39"/>
                <a:gd name="T6" fmla="*/ 2 w 63"/>
                <a:gd name="T7" fmla="*/ 30 h 39"/>
                <a:gd name="T8" fmla="*/ 0 w 63"/>
                <a:gd name="T9" fmla="*/ 9 h 39"/>
                <a:gd name="T10" fmla="*/ 9 w 63"/>
                <a:gd name="T11" fmla="*/ 0 h 39"/>
                <a:gd name="T12" fmla="*/ 54 w 63"/>
                <a:gd name="T13" fmla="*/ 0 h 39"/>
                <a:gd name="T14" fmla="*/ 62 w 63"/>
                <a:gd name="T15" fmla="*/ 9 h 39"/>
                <a:gd name="T16" fmla="*/ 61 w 63"/>
                <a:gd name="T17"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61" y="30"/>
                  </a:moveTo>
                  <a:cubicBezTo>
                    <a:pt x="60" y="35"/>
                    <a:pt x="56" y="39"/>
                    <a:pt x="51" y="39"/>
                  </a:cubicBezTo>
                  <a:cubicBezTo>
                    <a:pt x="12" y="39"/>
                    <a:pt x="12" y="39"/>
                    <a:pt x="12" y="39"/>
                  </a:cubicBezTo>
                  <a:cubicBezTo>
                    <a:pt x="7" y="39"/>
                    <a:pt x="2" y="35"/>
                    <a:pt x="2" y="30"/>
                  </a:cubicBezTo>
                  <a:cubicBezTo>
                    <a:pt x="0" y="9"/>
                    <a:pt x="0" y="9"/>
                    <a:pt x="0" y="9"/>
                  </a:cubicBezTo>
                  <a:cubicBezTo>
                    <a:pt x="0" y="4"/>
                    <a:pt x="4" y="0"/>
                    <a:pt x="9" y="0"/>
                  </a:cubicBezTo>
                  <a:cubicBezTo>
                    <a:pt x="54" y="0"/>
                    <a:pt x="54" y="0"/>
                    <a:pt x="54" y="0"/>
                  </a:cubicBezTo>
                  <a:cubicBezTo>
                    <a:pt x="59" y="0"/>
                    <a:pt x="63" y="4"/>
                    <a:pt x="62" y="9"/>
                  </a:cubicBezTo>
                  <a:lnTo>
                    <a:pt x="61"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63" name="Freeform 11"/>
            <p:cNvSpPr>
              <a:spLocks noEditPoints="1"/>
            </p:cNvSpPr>
            <p:nvPr/>
          </p:nvSpPr>
          <p:spPr bwMode="auto">
            <a:xfrm>
              <a:off x="2087563" y="2317750"/>
              <a:ext cx="220663" cy="342900"/>
            </a:xfrm>
            <a:custGeom>
              <a:avLst/>
              <a:gdLst>
                <a:gd name="T0" fmla="*/ 103 w 104"/>
                <a:gd name="T1" fmla="*/ 107 h 162"/>
                <a:gd name="T2" fmla="*/ 83 w 104"/>
                <a:gd name="T3" fmla="*/ 9 h 162"/>
                <a:gd name="T4" fmla="*/ 72 w 104"/>
                <a:gd name="T5" fmla="*/ 0 h 162"/>
                <a:gd name="T6" fmla="*/ 33 w 104"/>
                <a:gd name="T7" fmla="*/ 0 h 162"/>
                <a:gd name="T8" fmla="*/ 22 w 104"/>
                <a:gd name="T9" fmla="*/ 9 h 162"/>
                <a:gd name="T10" fmla="*/ 1 w 104"/>
                <a:gd name="T11" fmla="*/ 107 h 162"/>
                <a:gd name="T12" fmla="*/ 6 w 104"/>
                <a:gd name="T13" fmla="*/ 122 h 162"/>
                <a:gd name="T14" fmla="*/ 45 w 104"/>
                <a:gd name="T15" fmla="*/ 159 h 162"/>
                <a:gd name="T16" fmla="*/ 59 w 104"/>
                <a:gd name="T17" fmla="*/ 159 h 162"/>
                <a:gd name="T18" fmla="*/ 98 w 104"/>
                <a:gd name="T19" fmla="*/ 122 h 162"/>
                <a:gd name="T20" fmla="*/ 103 w 104"/>
                <a:gd name="T21" fmla="*/ 107 h 162"/>
                <a:gd name="T22" fmla="*/ 24 w 104"/>
                <a:gd name="T23" fmla="*/ 54 h 162"/>
                <a:gd name="T24" fmla="*/ 26 w 104"/>
                <a:gd name="T25" fmla="*/ 44 h 162"/>
                <a:gd name="T26" fmla="*/ 27 w 104"/>
                <a:gd name="T27" fmla="*/ 43 h 162"/>
                <a:gd name="T28" fmla="*/ 72 w 104"/>
                <a:gd name="T29" fmla="*/ 22 h 162"/>
                <a:gd name="T30" fmla="*/ 73 w 104"/>
                <a:gd name="T31" fmla="*/ 23 h 162"/>
                <a:gd name="T32" fmla="*/ 73 w 104"/>
                <a:gd name="T33" fmla="*/ 24 h 162"/>
                <a:gd name="T34" fmla="*/ 74 w 104"/>
                <a:gd name="T35" fmla="*/ 30 h 162"/>
                <a:gd name="T36" fmla="*/ 74 w 104"/>
                <a:gd name="T37" fmla="*/ 31 h 162"/>
                <a:gd name="T38" fmla="*/ 25 w 104"/>
                <a:gd name="T39" fmla="*/ 55 h 162"/>
                <a:gd name="T40" fmla="*/ 24 w 104"/>
                <a:gd name="T41" fmla="*/ 54 h 162"/>
                <a:gd name="T42" fmla="*/ 15 w 104"/>
                <a:gd name="T43" fmla="*/ 99 h 162"/>
                <a:gd name="T44" fmla="*/ 17 w 104"/>
                <a:gd name="T45" fmla="*/ 90 h 162"/>
                <a:gd name="T46" fmla="*/ 18 w 104"/>
                <a:gd name="T47" fmla="*/ 89 h 162"/>
                <a:gd name="T48" fmla="*/ 79 w 104"/>
                <a:gd name="T49" fmla="*/ 59 h 162"/>
                <a:gd name="T50" fmla="*/ 80 w 104"/>
                <a:gd name="T51" fmla="*/ 60 h 162"/>
                <a:gd name="T52" fmla="*/ 82 w 104"/>
                <a:gd name="T53" fmla="*/ 67 h 162"/>
                <a:gd name="T54" fmla="*/ 81 w 104"/>
                <a:gd name="T55" fmla="*/ 68 h 162"/>
                <a:gd name="T56" fmla="*/ 15 w 104"/>
                <a:gd name="T57" fmla="*/ 100 h 162"/>
                <a:gd name="T58" fmla="*/ 15 w 104"/>
                <a:gd name="T59" fmla="*/ 99 h 162"/>
                <a:gd name="T60" fmla="*/ 89 w 104"/>
                <a:gd name="T61" fmla="*/ 105 h 162"/>
                <a:gd name="T62" fmla="*/ 33 w 104"/>
                <a:gd name="T63" fmla="*/ 132 h 162"/>
                <a:gd name="T64" fmla="*/ 31 w 104"/>
                <a:gd name="T65" fmla="*/ 132 h 162"/>
                <a:gd name="T66" fmla="*/ 26 w 104"/>
                <a:gd name="T67" fmla="*/ 127 h 162"/>
                <a:gd name="T68" fmla="*/ 26 w 104"/>
                <a:gd name="T69" fmla="*/ 125 h 162"/>
                <a:gd name="T70" fmla="*/ 87 w 104"/>
                <a:gd name="T71" fmla="*/ 96 h 162"/>
                <a:gd name="T72" fmla="*/ 88 w 104"/>
                <a:gd name="T73" fmla="*/ 97 h 162"/>
                <a:gd name="T74" fmla="*/ 90 w 104"/>
                <a:gd name="T75" fmla="*/ 104 h 162"/>
                <a:gd name="T76" fmla="*/ 89 w 104"/>
                <a:gd name="T77" fmla="*/ 10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62">
                  <a:moveTo>
                    <a:pt x="103" y="107"/>
                  </a:moveTo>
                  <a:cubicBezTo>
                    <a:pt x="83" y="9"/>
                    <a:pt x="83" y="9"/>
                    <a:pt x="83" y="9"/>
                  </a:cubicBezTo>
                  <a:cubicBezTo>
                    <a:pt x="82" y="4"/>
                    <a:pt x="77" y="0"/>
                    <a:pt x="72" y="0"/>
                  </a:cubicBezTo>
                  <a:cubicBezTo>
                    <a:pt x="33" y="0"/>
                    <a:pt x="33" y="0"/>
                    <a:pt x="33" y="0"/>
                  </a:cubicBezTo>
                  <a:cubicBezTo>
                    <a:pt x="28" y="0"/>
                    <a:pt x="23" y="4"/>
                    <a:pt x="22" y="9"/>
                  </a:cubicBezTo>
                  <a:cubicBezTo>
                    <a:pt x="1" y="107"/>
                    <a:pt x="1" y="107"/>
                    <a:pt x="1" y="107"/>
                  </a:cubicBezTo>
                  <a:cubicBezTo>
                    <a:pt x="0" y="112"/>
                    <a:pt x="2" y="119"/>
                    <a:pt x="6" y="122"/>
                  </a:cubicBezTo>
                  <a:cubicBezTo>
                    <a:pt x="45" y="159"/>
                    <a:pt x="45" y="159"/>
                    <a:pt x="45" y="159"/>
                  </a:cubicBezTo>
                  <a:cubicBezTo>
                    <a:pt x="49" y="162"/>
                    <a:pt x="55" y="162"/>
                    <a:pt x="59" y="159"/>
                  </a:cubicBezTo>
                  <a:cubicBezTo>
                    <a:pt x="98" y="122"/>
                    <a:pt x="98" y="122"/>
                    <a:pt x="98" y="122"/>
                  </a:cubicBezTo>
                  <a:cubicBezTo>
                    <a:pt x="102" y="119"/>
                    <a:pt x="104" y="112"/>
                    <a:pt x="103" y="107"/>
                  </a:cubicBezTo>
                  <a:close/>
                  <a:moveTo>
                    <a:pt x="24" y="54"/>
                  </a:moveTo>
                  <a:cubicBezTo>
                    <a:pt x="25" y="51"/>
                    <a:pt x="26" y="47"/>
                    <a:pt x="26" y="44"/>
                  </a:cubicBezTo>
                  <a:cubicBezTo>
                    <a:pt x="27" y="43"/>
                    <a:pt x="27" y="43"/>
                    <a:pt x="27" y="43"/>
                  </a:cubicBezTo>
                  <a:cubicBezTo>
                    <a:pt x="72" y="22"/>
                    <a:pt x="72" y="22"/>
                    <a:pt x="72" y="22"/>
                  </a:cubicBezTo>
                  <a:cubicBezTo>
                    <a:pt x="72" y="22"/>
                    <a:pt x="72" y="22"/>
                    <a:pt x="73" y="23"/>
                  </a:cubicBezTo>
                  <a:cubicBezTo>
                    <a:pt x="73" y="23"/>
                    <a:pt x="73" y="23"/>
                    <a:pt x="73" y="24"/>
                  </a:cubicBezTo>
                  <a:cubicBezTo>
                    <a:pt x="73" y="24"/>
                    <a:pt x="74" y="29"/>
                    <a:pt x="74" y="30"/>
                  </a:cubicBezTo>
                  <a:cubicBezTo>
                    <a:pt x="74" y="31"/>
                    <a:pt x="74" y="31"/>
                    <a:pt x="74" y="31"/>
                  </a:cubicBezTo>
                  <a:cubicBezTo>
                    <a:pt x="25" y="55"/>
                    <a:pt x="25" y="55"/>
                    <a:pt x="25" y="55"/>
                  </a:cubicBezTo>
                  <a:cubicBezTo>
                    <a:pt x="25" y="55"/>
                    <a:pt x="24" y="55"/>
                    <a:pt x="24" y="54"/>
                  </a:cubicBezTo>
                  <a:close/>
                  <a:moveTo>
                    <a:pt x="15" y="99"/>
                  </a:moveTo>
                  <a:cubicBezTo>
                    <a:pt x="15" y="97"/>
                    <a:pt x="16" y="92"/>
                    <a:pt x="17" y="90"/>
                  </a:cubicBezTo>
                  <a:cubicBezTo>
                    <a:pt x="17" y="89"/>
                    <a:pt x="18" y="89"/>
                    <a:pt x="18" y="89"/>
                  </a:cubicBezTo>
                  <a:cubicBezTo>
                    <a:pt x="79" y="59"/>
                    <a:pt x="79" y="59"/>
                    <a:pt x="79" y="59"/>
                  </a:cubicBezTo>
                  <a:cubicBezTo>
                    <a:pt x="79" y="59"/>
                    <a:pt x="80" y="58"/>
                    <a:pt x="80" y="60"/>
                  </a:cubicBezTo>
                  <a:cubicBezTo>
                    <a:pt x="81" y="61"/>
                    <a:pt x="82" y="65"/>
                    <a:pt x="82" y="67"/>
                  </a:cubicBezTo>
                  <a:cubicBezTo>
                    <a:pt x="82" y="68"/>
                    <a:pt x="81" y="68"/>
                    <a:pt x="81" y="68"/>
                  </a:cubicBezTo>
                  <a:cubicBezTo>
                    <a:pt x="15" y="100"/>
                    <a:pt x="15" y="100"/>
                    <a:pt x="15" y="100"/>
                  </a:cubicBezTo>
                  <a:cubicBezTo>
                    <a:pt x="15" y="100"/>
                    <a:pt x="15" y="101"/>
                    <a:pt x="15" y="99"/>
                  </a:cubicBezTo>
                  <a:close/>
                  <a:moveTo>
                    <a:pt x="89" y="105"/>
                  </a:moveTo>
                  <a:cubicBezTo>
                    <a:pt x="33" y="132"/>
                    <a:pt x="33" y="132"/>
                    <a:pt x="33" y="132"/>
                  </a:cubicBezTo>
                  <a:cubicBezTo>
                    <a:pt x="33" y="132"/>
                    <a:pt x="32" y="133"/>
                    <a:pt x="31" y="132"/>
                  </a:cubicBezTo>
                  <a:cubicBezTo>
                    <a:pt x="30" y="131"/>
                    <a:pt x="27" y="129"/>
                    <a:pt x="26" y="127"/>
                  </a:cubicBezTo>
                  <a:cubicBezTo>
                    <a:pt x="25" y="126"/>
                    <a:pt x="26" y="125"/>
                    <a:pt x="26" y="125"/>
                  </a:cubicBezTo>
                  <a:cubicBezTo>
                    <a:pt x="87" y="96"/>
                    <a:pt x="87" y="96"/>
                    <a:pt x="87" y="96"/>
                  </a:cubicBezTo>
                  <a:cubicBezTo>
                    <a:pt x="87" y="96"/>
                    <a:pt x="88" y="95"/>
                    <a:pt x="88" y="97"/>
                  </a:cubicBezTo>
                  <a:cubicBezTo>
                    <a:pt x="88" y="98"/>
                    <a:pt x="89" y="102"/>
                    <a:pt x="90" y="104"/>
                  </a:cubicBezTo>
                  <a:cubicBezTo>
                    <a:pt x="90" y="105"/>
                    <a:pt x="89" y="105"/>
                    <a:pt x="89"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sp>
        <p:nvSpPr>
          <p:cNvPr id="64" name="矩形 63"/>
          <p:cNvSpPr/>
          <p:nvPr/>
        </p:nvSpPr>
        <p:spPr>
          <a:xfrm>
            <a:off x="-1" y="0"/>
            <a:ext cx="2924175"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TextBox 64"/>
          <p:cNvSpPr txBox="1"/>
          <p:nvPr/>
        </p:nvSpPr>
        <p:spPr>
          <a:xfrm>
            <a:off x="133349" y="161924"/>
            <a:ext cx="2657475" cy="2554545"/>
          </a:xfrm>
          <a:prstGeom prst="rect">
            <a:avLst/>
          </a:prstGeom>
          <a:noFill/>
        </p:spPr>
        <p:txBody>
          <a:bodyPr wrap="square" rtlCol="0">
            <a:spAutoFit/>
          </a:bodyPr>
          <a:lstStyle/>
          <a:p>
            <a:r>
              <a:rPr lang="en-US" altLang="zh-CN" sz="3200" dirty="0" smtClean="0">
                <a:solidFill>
                  <a:schemeClr val="bg1"/>
                </a:solidFill>
                <a:latin typeface="Aharoni" pitchFamily="2" charset="-79"/>
                <a:cs typeface="Aharoni" pitchFamily="2" charset="-79"/>
              </a:rPr>
              <a:t>System Redundancy &amp; High Availability (HA)</a:t>
            </a:r>
            <a:endParaRPr lang="zh-CN" altLang="en-US" sz="3200" dirty="0">
              <a:latin typeface="Aharoni" pitchFamily="2" charset="-79"/>
              <a:cs typeface="Aharoni" pitchFamily="2" charset="-79"/>
            </a:endParaRPr>
          </a:p>
        </p:txBody>
      </p:sp>
      <p:cxnSp>
        <p:nvCxnSpPr>
          <p:cNvPr id="66" name="直接连接符 65"/>
          <p:cNvCxnSpPr/>
          <p:nvPr/>
        </p:nvCxnSpPr>
        <p:spPr>
          <a:xfrm>
            <a:off x="296863" y="287579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rot="1443830">
            <a:off x="-566205" y="3595950"/>
            <a:ext cx="2466144" cy="3930042"/>
            <a:chOff x="152400" y="3017853"/>
            <a:chExt cx="2447188" cy="3899835"/>
          </a:xfrm>
        </p:grpSpPr>
        <p:grpSp>
          <p:nvGrpSpPr>
            <p:cNvPr id="68" name="Group 27"/>
            <p:cNvGrpSpPr/>
            <p:nvPr/>
          </p:nvGrpSpPr>
          <p:grpSpPr>
            <a:xfrm>
              <a:off x="152400" y="3017853"/>
              <a:ext cx="2447188" cy="3899835"/>
              <a:chOff x="4934796" y="1751013"/>
              <a:chExt cx="2935287" cy="4677667"/>
            </a:xfrm>
            <a:solidFill>
              <a:schemeClr val="bg1">
                <a:lumMod val="50000"/>
              </a:schemeClr>
            </a:solidFill>
          </p:grpSpPr>
          <p:sp>
            <p:nvSpPr>
              <p:cNvPr id="72"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73"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69" name="Group 31"/>
            <p:cNvGrpSpPr/>
            <p:nvPr/>
          </p:nvGrpSpPr>
          <p:grpSpPr>
            <a:xfrm>
              <a:off x="494284" y="3523467"/>
              <a:ext cx="1677416" cy="1501366"/>
              <a:chOff x="8169276" y="952501"/>
              <a:chExt cx="3781424" cy="3384550"/>
            </a:xfrm>
            <a:solidFill>
              <a:schemeClr val="accent1"/>
            </a:solidFill>
          </p:grpSpPr>
          <p:sp>
            <p:nvSpPr>
              <p:cNvPr id="70"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71"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7109583" y="4378969"/>
            <a:ext cx="473681" cy="47368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 name="组合 18"/>
          <p:cNvGrpSpPr/>
          <p:nvPr/>
        </p:nvGrpSpPr>
        <p:grpSpPr>
          <a:xfrm>
            <a:off x="2289585" y="2870824"/>
            <a:ext cx="6296026" cy="1240944"/>
            <a:chOff x="2271358" y="2870824"/>
            <a:chExt cx="6296026" cy="1240944"/>
          </a:xfrm>
        </p:grpSpPr>
        <p:sp>
          <p:nvSpPr>
            <p:cNvPr id="47" name="文本框 46"/>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3" name="组合 17"/>
            <p:cNvGrpSpPr/>
            <p:nvPr/>
          </p:nvGrpSpPr>
          <p:grpSpPr>
            <a:xfrm>
              <a:off x="3401248" y="2870824"/>
              <a:ext cx="5166136" cy="1200329"/>
              <a:chOff x="3693286" y="2889735"/>
              <a:chExt cx="5166136" cy="1200329"/>
            </a:xfrm>
          </p:grpSpPr>
          <p:sp>
            <p:nvSpPr>
              <p:cNvPr id="53" name="文本框 52"/>
              <p:cNvSpPr txBox="1"/>
              <p:nvPr/>
            </p:nvSpPr>
            <p:spPr>
              <a:xfrm>
                <a:off x="3693286" y="2972286"/>
                <a:ext cx="1927583" cy="1107996"/>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600" b="1" dirty="0" smtClean="0">
                    <a:solidFill>
                      <a:srgbClr val="5B9BD5"/>
                    </a:solidFill>
                    <a:latin typeface="苹方 中等" pitchFamily="34" charset="-122"/>
                    <a:ea typeface="苹方 中等" pitchFamily="34" charset="-122"/>
                  </a:rPr>
                  <a:t>02</a:t>
                </a:r>
                <a:endParaRPr lang="zh-CN" altLang="en-US" sz="6600" b="1" dirty="0">
                  <a:solidFill>
                    <a:srgbClr val="5B9BD5"/>
                  </a:solidFill>
                  <a:latin typeface="苹方 中等" pitchFamily="34" charset="-122"/>
                  <a:ea typeface="苹方 中等" pitchFamily="34" charset="-122"/>
                </a:endParaRPr>
              </a:p>
            </p:txBody>
          </p:sp>
          <p:sp>
            <p:nvSpPr>
              <p:cNvPr id="65" name="矩形 64"/>
              <p:cNvSpPr/>
              <p:nvPr/>
            </p:nvSpPr>
            <p:spPr>
              <a:xfrm>
                <a:off x="5051777" y="2889735"/>
                <a:ext cx="3807645" cy="1200329"/>
              </a:xfrm>
              <a:prstGeom prst="rect">
                <a:avLst/>
              </a:prstGeom>
            </p:spPr>
            <p:txBody>
              <a:bodyPr wrap="none">
                <a:spAutoFit/>
              </a:bodyPr>
              <a:lstStyle/>
              <a:p>
                <a:pPr eaLnBrk="0" hangingPunct="0"/>
                <a:r>
                  <a:rPr lang="en-US" altLang="zh-CN" sz="3600" b="1" dirty="0" smtClean="0">
                    <a:solidFill>
                      <a:schemeClr val="bg1"/>
                    </a:solidFill>
                    <a:sym typeface="+mn-ea"/>
                  </a:rPr>
                  <a:t>Architecture of </a:t>
                </a:r>
              </a:p>
              <a:p>
                <a:pPr eaLnBrk="0" hangingPunct="0"/>
                <a:r>
                  <a:rPr lang="en-US" altLang="zh-CN" sz="3600" b="1" dirty="0" smtClean="0">
                    <a:solidFill>
                      <a:schemeClr val="bg1"/>
                    </a:solidFill>
                    <a:sym typeface="+mn-ea"/>
                  </a:rPr>
                  <a:t>Ocean</a:t>
                </a:r>
                <a:endParaRPr lang="en-US" altLang="zh-CN" sz="3600" b="1" dirty="0">
                  <a:solidFill>
                    <a:schemeClr val="bg1"/>
                  </a:solidFill>
                </a:endParaRPr>
              </a:p>
            </p:txBody>
          </p:sp>
        </p:grpSp>
      </p:grpSp>
      <p:sp>
        <p:nvSpPr>
          <p:cNvPr id="6" name="任意多边形 5"/>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975907" y="667719"/>
            <a:ext cx="254991" cy="25499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9101445" y="1680807"/>
            <a:ext cx="342096" cy="342096"/>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 xmlns:p14="http://schemas.microsoft.com/office/powerpoint/2010/main" val="1773944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847975"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TextBox 3"/>
          <p:cNvSpPr txBox="1"/>
          <p:nvPr/>
        </p:nvSpPr>
        <p:spPr>
          <a:xfrm>
            <a:off x="47625" y="276220"/>
            <a:ext cx="3238501" cy="1569660"/>
          </a:xfrm>
          <a:prstGeom prst="rect">
            <a:avLst/>
          </a:prstGeom>
          <a:noFill/>
        </p:spPr>
        <p:txBody>
          <a:bodyPr wrap="square" rtlCol="0">
            <a:spAutoFit/>
          </a:bodyPr>
          <a:lstStyle/>
          <a:p>
            <a:pPr eaLnBrk="0" hangingPunct="0">
              <a:spcBef>
                <a:spcPts val="600"/>
              </a:spcBef>
              <a:spcAft>
                <a:spcPts val="600"/>
              </a:spcAft>
              <a:defRPr/>
            </a:pPr>
            <a:r>
              <a:rPr lang="en-US" altLang="zh-CN" sz="3200" dirty="0" err="1" smtClean="0">
                <a:solidFill>
                  <a:schemeClr val="bg1"/>
                </a:solidFill>
                <a:latin typeface="Aharoni" pitchFamily="2" charset="-79"/>
                <a:cs typeface="Aharoni" pitchFamily="2" charset="-79"/>
              </a:rPr>
              <a:t>Architectur</a:t>
            </a:r>
            <a:r>
              <a:rPr lang="en-US" altLang="zh-CN" sz="3200" dirty="0" smtClean="0">
                <a:solidFill>
                  <a:schemeClr val="bg1"/>
                </a:solidFill>
                <a:latin typeface="Aharoni" pitchFamily="2" charset="-79"/>
                <a:cs typeface="Aharoni" pitchFamily="2" charset="-79"/>
              </a:rPr>
              <a:t> of Ocean IPTV System</a:t>
            </a:r>
            <a:endParaRPr lang="en-US" altLang="zh-CN" sz="3200" dirty="0">
              <a:solidFill>
                <a:schemeClr val="bg1"/>
              </a:solidFill>
              <a:latin typeface="Aharoni" pitchFamily="2" charset="-79"/>
              <a:cs typeface="Aharoni" pitchFamily="2" charset="-79"/>
            </a:endParaRPr>
          </a:p>
        </p:txBody>
      </p:sp>
      <p:cxnSp>
        <p:nvCxnSpPr>
          <p:cNvPr id="5" name="直接连接符 4"/>
          <p:cNvCxnSpPr/>
          <p:nvPr/>
        </p:nvCxnSpPr>
        <p:spPr>
          <a:xfrm>
            <a:off x="182563" y="2161423"/>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443830">
            <a:off x="-756705" y="3148275"/>
            <a:ext cx="2466144" cy="3930042"/>
            <a:chOff x="152400" y="3017853"/>
            <a:chExt cx="2447188" cy="3899835"/>
          </a:xfrm>
        </p:grpSpPr>
        <p:grpSp>
          <p:nvGrpSpPr>
            <p:cNvPr id="7" name="Group 27"/>
            <p:cNvGrpSpPr/>
            <p:nvPr/>
          </p:nvGrpSpPr>
          <p:grpSpPr>
            <a:xfrm>
              <a:off x="152400" y="3017853"/>
              <a:ext cx="2447188" cy="3899835"/>
              <a:chOff x="4934796" y="1751013"/>
              <a:chExt cx="2935287" cy="4677667"/>
            </a:xfrm>
            <a:solidFill>
              <a:schemeClr val="bg1">
                <a:lumMod val="50000"/>
              </a:schemeClr>
            </a:solidFill>
          </p:grpSpPr>
          <p:sp>
            <p:nvSpPr>
              <p:cNvPr id="11"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12"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8" name="Group 31"/>
            <p:cNvGrpSpPr/>
            <p:nvPr/>
          </p:nvGrpSpPr>
          <p:grpSpPr>
            <a:xfrm>
              <a:off x="494284" y="3523467"/>
              <a:ext cx="1677416" cy="1501366"/>
              <a:chOff x="8169276" y="952501"/>
              <a:chExt cx="3781424" cy="3384550"/>
            </a:xfrm>
            <a:solidFill>
              <a:schemeClr val="accent1"/>
            </a:solidFill>
          </p:grpSpPr>
          <p:sp>
            <p:nvSpPr>
              <p:cNvPr id="9"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10"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pic>
        <p:nvPicPr>
          <p:cNvPr id="1028" name="Picture 4" descr="C:\Users\Administrator\Desktop\修改.jpg"/>
          <p:cNvPicPr>
            <a:picLocks noChangeAspect="1" noChangeArrowheads="1"/>
          </p:cNvPicPr>
          <p:nvPr/>
        </p:nvPicPr>
        <p:blipFill>
          <a:blip r:embed="rId2" cstate="print"/>
          <a:srcRect/>
          <a:stretch>
            <a:fillRect/>
          </a:stretch>
        </p:blipFill>
        <p:spPr bwMode="auto">
          <a:xfrm>
            <a:off x="2965450" y="452439"/>
            <a:ext cx="9128133" cy="5872162"/>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120770" y="1087785"/>
            <a:ext cx="9528430" cy="5998815"/>
            <a:chOff x="310895" y="1268760"/>
            <a:chExt cx="9528430" cy="5998815"/>
          </a:xfrm>
        </p:grpSpPr>
        <p:sp>
          <p:nvSpPr>
            <p:cNvPr id="2" name="Content Placeholder 2"/>
            <p:cNvSpPr txBox="1">
              <a:spLocks noChangeArrowheads="1"/>
            </p:cNvSpPr>
            <p:nvPr/>
          </p:nvSpPr>
          <p:spPr>
            <a:xfrm>
              <a:off x="5819453" y="2425700"/>
              <a:ext cx="4019872" cy="4841875"/>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noProof="0" dirty="0" smtClean="0">
                  <a:ln>
                    <a:noFill/>
                  </a:ln>
                  <a:solidFill>
                    <a:schemeClr val="tx1">
                      <a:lumMod val="65000"/>
                      <a:lumOff val="35000"/>
                    </a:schemeClr>
                  </a:solidFill>
                  <a:effectLst/>
                  <a:uLnTx/>
                  <a:uFillTx/>
                  <a:latin typeface="Roboto" pitchFamily="2" charset="0"/>
                </a:rPr>
                <a:t>       </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Content Management System</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CMS</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Business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O</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peration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S</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upport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S</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ystem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BOSS</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Service Management System</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SMS</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Content Distribution Network</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CDN</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Electronic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P</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rogram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G</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uide</a:t>
              </a:r>
              <a:endPar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       (</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EPG</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       Network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M</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anagement </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S</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yste</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m</a:t>
              </a:r>
            </a:p>
            <a:p>
              <a:pPr marL="342900" marR="0" lvl="0" indent="-342900" algn="l" defTabSz="914400" rtl="0" eaLnBrk="1" fontAlgn="auto" latinLnBrk="0" hangingPunct="1">
                <a:spcBef>
                  <a:spcPct val="20000"/>
                </a:spcBef>
                <a:spcAft>
                  <a:spcPts val="0"/>
                </a:spcAft>
                <a:buClrTx/>
                <a:buSzTx/>
                <a:buFont typeface="Wingdings" panose="05000000000000000000" pitchFamily="2" charset="2"/>
                <a:buNone/>
                <a:defRPr/>
              </a:pP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       (</a:t>
              </a:r>
              <a:r>
                <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rPr>
                <a:t>NMS</a:t>
              </a:r>
              <a:r>
                <a:rPr kumimoji="0" lang="en-US" altLang="zh-CN" sz="1200" i="0" u="none" strike="noStrike" kern="1200" cap="none" spc="0" normalizeH="0" baseline="0" noProof="0" dirty="0" smtClean="0">
                  <a:ln>
                    <a:noFill/>
                  </a:ln>
                  <a:solidFill>
                    <a:schemeClr val="tx1">
                      <a:lumMod val="65000"/>
                      <a:lumOff val="35000"/>
                    </a:schemeClr>
                  </a:solidFill>
                  <a:effectLst/>
                  <a:uLnTx/>
                  <a:uFillTx/>
                  <a:latin typeface="Roboto" pitchFamily="2" charset="0"/>
                  <a:ea typeface="Roboto" pitchFamily="2" charset="0"/>
                </a:rPr>
                <a:t>)</a:t>
              </a:r>
              <a:endParaRPr kumimoji="0" lang="zh-CN" altLang="en-US" sz="1200" i="0" u="none" strike="noStrike" kern="1200" cap="none" spc="0" normalizeH="0" baseline="0" noProof="0" dirty="0" smtClean="0">
                <a:ln>
                  <a:noFill/>
                </a:ln>
                <a:solidFill>
                  <a:schemeClr val="tx1">
                    <a:lumMod val="65000"/>
                    <a:lumOff val="35000"/>
                  </a:schemeClr>
                </a:solidFill>
                <a:effectLst/>
                <a:uLnTx/>
                <a:uFillTx/>
                <a:latin typeface="Roboto" pitchFamily="2" charset="0"/>
              </a:endParaRPr>
            </a:p>
          </p:txBody>
        </p:sp>
        <p:sp>
          <p:nvSpPr>
            <p:cNvPr id="3" name="TextBox 2"/>
            <p:cNvSpPr txBox="1"/>
            <p:nvPr/>
          </p:nvSpPr>
          <p:spPr>
            <a:xfrm>
              <a:off x="5638800" y="2962400"/>
              <a:ext cx="457200" cy="523875"/>
            </a:xfrm>
            <a:prstGeom prst="rect">
              <a:avLst/>
            </a:prstGeom>
            <a:noFill/>
          </p:spPr>
          <p:txBody>
            <a:bodyPr>
              <a:spAutoFit/>
            </a:bodyPr>
            <a:lstStyle/>
            <a:p>
              <a:pPr algn="ctr">
                <a:defRPr/>
              </a:pPr>
              <a:r>
                <a:rPr lang="en-US" altLang="zh-CN" sz="2800" b="1" dirty="0">
                  <a:solidFill>
                    <a:schemeClr val="accent1"/>
                  </a:solidFill>
                  <a:latin typeface="+mj-lt"/>
                </a:rPr>
                <a:t>2</a:t>
              </a:r>
              <a:endParaRPr lang="zh-CN" altLang="en-US" sz="2800" b="1" dirty="0">
                <a:solidFill>
                  <a:schemeClr val="accent1"/>
                </a:solidFill>
                <a:latin typeface="+mj-lt"/>
              </a:endParaRPr>
            </a:p>
          </p:txBody>
        </p:sp>
        <p:sp>
          <p:nvSpPr>
            <p:cNvPr id="4" name="矩形 3"/>
            <p:cNvSpPr/>
            <p:nvPr/>
          </p:nvSpPr>
          <p:spPr>
            <a:xfrm>
              <a:off x="611560" y="1268760"/>
              <a:ext cx="1584176" cy="360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lumMod val="65000"/>
                      <a:lumOff val="35000"/>
                    </a:schemeClr>
                  </a:solidFill>
                </a:rPr>
                <a:t>Live Telecast signal</a:t>
              </a:r>
              <a:endParaRPr lang="zh-CN" altLang="en-US" sz="1200" dirty="0">
                <a:solidFill>
                  <a:schemeClr val="tx1">
                    <a:lumMod val="65000"/>
                    <a:lumOff val="35000"/>
                  </a:schemeClr>
                </a:solidFill>
              </a:endParaRPr>
            </a:p>
          </p:txBody>
        </p:sp>
        <p:sp>
          <p:nvSpPr>
            <p:cNvPr id="5" name="矩形 4"/>
            <p:cNvSpPr/>
            <p:nvPr/>
          </p:nvSpPr>
          <p:spPr>
            <a:xfrm>
              <a:off x="2555776" y="1268760"/>
              <a:ext cx="1584176" cy="360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lumMod val="65000"/>
                      <a:lumOff val="35000"/>
                    </a:schemeClr>
                  </a:solidFill>
                </a:rPr>
                <a:t>VOD Movie</a:t>
              </a:r>
              <a:endParaRPr lang="zh-CN" altLang="en-US" sz="1200" dirty="0">
                <a:solidFill>
                  <a:schemeClr val="tx1">
                    <a:lumMod val="65000"/>
                    <a:lumOff val="35000"/>
                  </a:schemeClr>
                </a:solidFill>
              </a:endParaRPr>
            </a:p>
          </p:txBody>
        </p:sp>
        <p:cxnSp>
          <p:nvCxnSpPr>
            <p:cNvPr id="6" name="直接箭头连接符 5"/>
            <p:cNvCxnSpPr/>
            <p:nvPr/>
          </p:nvCxnSpPr>
          <p:spPr>
            <a:xfrm>
              <a:off x="1406680" y="1628800"/>
              <a:ext cx="0"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35409" y="2409013"/>
              <a:ext cx="457200" cy="523875"/>
            </a:xfrm>
            <a:prstGeom prst="rect">
              <a:avLst/>
            </a:prstGeom>
            <a:noFill/>
          </p:spPr>
          <p:txBody>
            <a:bodyPr>
              <a:spAutoFit/>
            </a:bodyPr>
            <a:lstStyle/>
            <a:p>
              <a:pPr algn="ctr">
                <a:defRPr/>
              </a:pPr>
              <a:r>
                <a:rPr lang="en-US" altLang="zh-CN" sz="2800" b="1" dirty="0">
                  <a:solidFill>
                    <a:schemeClr val="accent1"/>
                  </a:solidFill>
                  <a:latin typeface="+mj-lt"/>
                </a:rPr>
                <a:t>1</a:t>
              </a:r>
              <a:endParaRPr lang="zh-CN" altLang="en-US" sz="2800" b="1" dirty="0">
                <a:solidFill>
                  <a:schemeClr val="accent1"/>
                </a:solidFill>
                <a:latin typeface="+mj-lt"/>
              </a:endParaRPr>
            </a:p>
          </p:txBody>
        </p:sp>
        <p:sp>
          <p:nvSpPr>
            <p:cNvPr id="8" name="TextBox 7"/>
            <p:cNvSpPr txBox="1"/>
            <p:nvPr/>
          </p:nvSpPr>
          <p:spPr>
            <a:xfrm>
              <a:off x="5638800" y="3524250"/>
              <a:ext cx="457200" cy="523875"/>
            </a:xfrm>
            <a:prstGeom prst="rect">
              <a:avLst/>
            </a:prstGeom>
            <a:noFill/>
          </p:spPr>
          <p:txBody>
            <a:bodyPr>
              <a:spAutoFit/>
            </a:bodyPr>
            <a:lstStyle/>
            <a:p>
              <a:pPr algn="ctr">
                <a:defRPr/>
              </a:pPr>
              <a:r>
                <a:rPr lang="en-US" altLang="zh-CN" sz="2800" b="1" dirty="0">
                  <a:solidFill>
                    <a:schemeClr val="accent1"/>
                  </a:solidFill>
                  <a:latin typeface="+mj-lt"/>
                </a:rPr>
                <a:t>3</a:t>
              </a:r>
              <a:endParaRPr lang="zh-CN" altLang="en-US" sz="2800" b="1" dirty="0">
                <a:solidFill>
                  <a:schemeClr val="accent1"/>
                </a:solidFill>
                <a:latin typeface="+mj-lt"/>
              </a:endParaRPr>
            </a:p>
          </p:txBody>
        </p:sp>
        <p:sp>
          <p:nvSpPr>
            <p:cNvPr id="9" name="TextBox 8"/>
            <p:cNvSpPr txBox="1"/>
            <p:nvPr/>
          </p:nvSpPr>
          <p:spPr>
            <a:xfrm>
              <a:off x="5599113" y="4180838"/>
              <a:ext cx="533400" cy="523875"/>
            </a:xfrm>
            <a:prstGeom prst="rect">
              <a:avLst/>
            </a:prstGeom>
            <a:noFill/>
          </p:spPr>
          <p:txBody>
            <a:bodyPr>
              <a:spAutoFit/>
            </a:bodyPr>
            <a:lstStyle/>
            <a:p>
              <a:pPr algn="ctr">
                <a:defRPr/>
              </a:pPr>
              <a:r>
                <a:rPr lang="en-US" altLang="zh-CN" sz="2800" b="1" dirty="0" smtClean="0">
                  <a:solidFill>
                    <a:schemeClr val="accent1"/>
                  </a:solidFill>
                  <a:latin typeface="+mj-lt"/>
                </a:rPr>
                <a:t>4</a:t>
              </a:r>
              <a:endParaRPr lang="zh-CN" altLang="en-US" sz="2800" b="1" dirty="0">
                <a:solidFill>
                  <a:schemeClr val="accent1"/>
                </a:solidFill>
                <a:latin typeface="+mj-lt"/>
              </a:endParaRPr>
            </a:p>
          </p:txBody>
        </p:sp>
        <p:sp>
          <p:nvSpPr>
            <p:cNvPr id="10" name="TextBox 9"/>
            <p:cNvSpPr txBox="1"/>
            <p:nvPr/>
          </p:nvSpPr>
          <p:spPr>
            <a:xfrm>
              <a:off x="5643625" y="5500875"/>
              <a:ext cx="457200" cy="523875"/>
            </a:xfrm>
            <a:prstGeom prst="rect">
              <a:avLst/>
            </a:prstGeom>
            <a:noFill/>
          </p:spPr>
          <p:txBody>
            <a:bodyPr>
              <a:spAutoFit/>
            </a:bodyPr>
            <a:lstStyle/>
            <a:p>
              <a:pPr algn="ctr">
                <a:defRPr/>
              </a:pPr>
              <a:r>
                <a:rPr lang="en-US" altLang="zh-CN" sz="2800" b="1" dirty="0">
                  <a:solidFill>
                    <a:schemeClr val="accent1"/>
                  </a:solidFill>
                  <a:latin typeface="+mj-lt"/>
                </a:rPr>
                <a:t>6</a:t>
              </a:r>
              <a:endParaRPr lang="zh-CN" altLang="en-US" sz="2800" b="1" dirty="0">
                <a:solidFill>
                  <a:schemeClr val="accent1"/>
                </a:solidFill>
                <a:latin typeface="+mj-lt"/>
              </a:endParaRPr>
            </a:p>
          </p:txBody>
        </p:sp>
        <p:sp>
          <p:nvSpPr>
            <p:cNvPr id="11" name="TextBox 10"/>
            <p:cNvSpPr txBox="1"/>
            <p:nvPr/>
          </p:nvSpPr>
          <p:spPr>
            <a:xfrm>
              <a:off x="5655500" y="4836475"/>
              <a:ext cx="457200" cy="523875"/>
            </a:xfrm>
            <a:prstGeom prst="rect">
              <a:avLst/>
            </a:prstGeom>
            <a:noFill/>
          </p:spPr>
          <p:txBody>
            <a:bodyPr>
              <a:spAutoFit/>
            </a:bodyPr>
            <a:lstStyle/>
            <a:p>
              <a:pPr algn="ctr">
                <a:defRPr/>
              </a:pPr>
              <a:r>
                <a:rPr lang="en-US" altLang="zh-CN" sz="2800" b="1" dirty="0">
                  <a:solidFill>
                    <a:schemeClr val="accent1"/>
                  </a:solidFill>
                  <a:latin typeface="+mj-lt"/>
                </a:rPr>
                <a:t>5</a:t>
              </a:r>
              <a:endParaRPr lang="zh-CN" altLang="en-US" sz="2800" b="1" dirty="0">
                <a:solidFill>
                  <a:schemeClr val="accent1"/>
                </a:solidFill>
                <a:latin typeface="+mj-lt"/>
              </a:endParaRPr>
            </a:p>
          </p:txBody>
        </p:sp>
        <p:cxnSp>
          <p:nvCxnSpPr>
            <p:cNvPr id="12" name="直接箭头连接符 11"/>
            <p:cNvCxnSpPr/>
            <p:nvPr/>
          </p:nvCxnSpPr>
          <p:spPr>
            <a:xfrm>
              <a:off x="2495643" y="2348880"/>
              <a:ext cx="28803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275856" y="1616925"/>
              <a:ext cx="0"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763688" y="3284984"/>
              <a:ext cx="279648"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96294" y="1893082"/>
              <a:ext cx="3743658" cy="2448272"/>
              <a:chOff x="396294" y="1893082"/>
              <a:chExt cx="3743658" cy="2448272"/>
            </a:xfrm>
          </p:grpSpPr>
          <p:sp>
            <p:nvSpPr>
              <p:cNvPr id="16" name="矩形 15"/>
              <p:cNvSpPr/>
              <p:nvPr/>
            </p:nvSpPr>
            <p:spPr>
              <a:xfrm>
                <a:off x="396294" y="1893082"/>
                <a:ext cx="3743658" cy="24482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67544" y="2132856"/>
                <a:ext cx="648072" cy="1944216"/>
              </a:xfrm>
              <a:prstGeom prst="roundRect">
                <a:avLst>
                  <a:gd name="adj" fmla="val 8651"/>
                </a:avLst>
              </a:prstGeom>
              <a:solidFill>
                <a:srgbClr val="39B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圆角矩形 17"/>
              <p:cNvSpPr/>
              <p:nvPr/>
            </p:nvSpPr>
            <p:spPr>
              <a:xfrm>
                <a:off x="1355390" y="2132856"/>
                <a:ext cx="1152128" cy="432048"/>
              </a:xfrm>
              <a:prstGeom prst="roundRect">
                <a:avLst>
                  <a:gd name="adj" fmla="val 84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BOSS</a:t>
                </a:r>
                <a:endParaRPr lang="zh-CN" altLang="en-US" sz="1400" b="1" dirty="0"/>
              </a:p>
            </p:txBody>
          </p:sp>
          <p:sp>
            <p:nvSpPr>
              <p:cNvPr id="19" name="圆角矩形 18"/>
              <p:cNvSpPr/>
              <p:nvPr/>
            </p:nvSpPr>
            <p:spPr>
              <a:xfrm>
                <a:off x="2880949" y="3645024"/>
                <a:ext cx="1152128" cy="432048"/>
              </a:xfrm>
              <a:prstGeom prst="roundRect">
                <a:avLst>
                  <a:gd name="adj" fmla="val 11169"/>
                </a:avLst>
              </a:prstGeom>
              <a:solidFill>
                <a:srgbClr val="64B9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CDN</a:t>
                </a:r>
                <a:endParaRPr lang="zh-CN" altLang="en-US" sz="1400" b="1" dirty="0"/>
              </a:p>
            </p:txBody>
          </p:sp>
          <p:sp>
            <p:nvSpPr>
              <p:cNvPr id="20" name="圆角矩形 19"/>
              <p:cNvSpPr/>
              <p:nvPr/>
            </p:nvSpPr>
            <p:spPr>
              <a:xfrm>
                <a:off x="2039087" y="2890077"/>
                <a:ext cx="1152128" cy="432048"/>
              </a:xfrm>
              <a:prstGeom prst="roundRect">
                <a:avLst>
                  <a:gd name="adj" fmla="val 5673"/>
                </a:avLst>
              </a:prstGeom>
              <a:solidFill>
                <a:srgbClr val="E97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SMS</a:t>
                </a:r>
                <a:endParaRPr lang="zh-CN" altLang="en-US" sz="1400" b="1" dirty="0"/>
              </a:p>
            </p:txBody>
          </p:sp>
          <p:sp>
            <p:nvSpPr>
              <p:cNvPr id="21" name="圆角矩形 20"/>
              <p:cNvSpPr/>
              <p:nvPr/>
            </p:nvSpPr>
            <p:spPr>
              <a:xfrm>
                <a:off x="2771800" y="2132856"/>
                <a:ext cx="1152128" cy="432048"/>
              </a:xfrm>
              <a:prstGeom prst="roundRect">
                <a:avLst>
                  <a:gd name="adj" fmla="val 8421"/>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CMS</a:t>
                </a:r>
                <a:endParaRPr lang="zh-CN" altLang="en-US" sz="1400" b="1" dirty="0"/>
              </a:p>
            </p:txBody>
          </p:sp>
          <p:sp>
            <p:nvSpPr>
              <p:cNvPr id="22" name="圆角矩形 21"/>
              <p:cNvSpPr/>
              <p:nvPr/>
            </p:nvSpPr>
            <p:spPr>
              <a:xfrm>
                <a:off x="1331640" y="3645024"/>
                <a:ext cx="1152128" cy="432048"/>
              </a:xfrm>
              <a:prstGeom prst="roundRect">
                <a:avLst>
                  <a:gd name="adj" fmla="val 842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t>EPG</a:t>
                </a:r>
                <a:endParaRPr lang="zh-CN" altLang="en-US" sz="1400" b="1" dirty="0"/>
              </a:p>
            </p:txBody>
          </p:sp>
          <p:sp>
            <p:nvSpPr>
              <p:cNvPr id="23" name="TextBox 22"/>
              <p:cNvSpPr txBox="1"/>
              <p:nvPr/>
            </p:nvSpPr>
            <p:spPr>
              <a:xfrm>
                <a:off x="479544" y="2924944"/>
                <a:ext cx="720080" cy="307777"/>
              </a:xfrm>
              <a:prstGeom prst="rect">
                <a:avLst/>
              </a:prstGeom>
              <a:noFill/>
            </p:spPr>
            <p:txBody>
              <a:bodyPr wrap="square" rtlCol="0">
                <a:spAutoFit/>
              </a:bodyPr>
              <a:lstStyle/>
              <a:p>
                <a:r>
                  <a:rPr lang="en-US" altLang="zh-CN" sz="1400" b="1" dirty="0" smtClean="0">
                    <a:solidFill>
                      <a:schemeClr val="bg1"/>
                    </a:solidFill>
                  </a:rPr>
                  <a:t>NMS</a:t>
                </a:r>
                <a:endParaRPr lang="zh-CN" altLang="en-US" sz="1400" b="1" dirty="0">
                  <a:solidFill>
                    <a:schemeClr val="bg1"/>
                  </a:solidFill>
                </a:endParaRPr>
              </a:p>
            </p:txBody>
          </p:sp>
          <p:cxnSp>
            <p:nvCxnSpPr>
              <p:cNvPr id="24" name="直接箭头连接符 23"/>
              <p:cNvCxnSpPr/>
              <p:nvPr/>
            </p:nvCxnSpPr>
            <p:spPr>
              <a:xfrm flipV="1">
                <a:off x="1114425" y="2348880"/>
                <a:ext cx="221915" cy="37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20" idx="1"/>
              </p:cNvCxnSpPr>
              <p:nvPr/>
            </p:nvCxnSpPr>
            <p:spPr>
              <a:xfrm>
                <a:off x="1116374" y="3093468"/>
                <a:ext cx="922713" cy="1263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751813" y="2588654"/>
                <a:ext cx="28803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680563" y="2577537"/>
                <a:ext cx="0" cy="100811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3108090" y="2576779"/>
                <a:ext cx="279648"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107332" y="3332484"/>
                <a:ext cx="288032"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3455497" y="2601287"/>
                <a:ext cx="0" cy="100811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31" name="直接箭头连接符 30"/>
            <p:cNvCxnSpPr/>
            <p:nvPr/>
          </p:nvCxnSpPr>
          <p:spPr>
            <a:xfrm flipH="1">
              <a:off x="1763688" y="3284984"/>
              <a:ext cx="279648" cy="2880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1691680" y="4149080"/>
              <a:ext cx="0" cy="136815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419872" y="4149080"/>
              <a:ext cx="0" cy="136815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23528" y="5589240"/>
              <a:ext cx="3816424" cy="360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lumMod val="65000"/>
                      <a:lumOff val="35000"/>
                    </a:schemeClr>
                  </a:solidFill>
                </a:rPr>
                <a:t>Teminal</a:t>
              </a:r>
              <a:r>
                <a:rPr lang="en-US" altLang="zh-CN" sz="1200" dirty="0" smtClean="0">
                  <a:solidFill>
                    <a:schemeClr val="tx1">
                      <a:lumMod val="65000"/>
                      <a:lumOff val="35000"/>
                    </a:schemeClr>
                  </a:solidFill>
                </a:rPr>
                <a:t> Subsystem</a:t>
              </a:r>
              <a:endParaRPr lang="zh-CN" altLang="en-US" sz="1200" dirty="0" smtClean="0">
                <a:solidFill>
                  <a:schemeClr val="tx1">
                    <a:lumMod val="65000"/>
                    <a:lumOff val="35000"/>
                  </a:schemeClr>
                </a:solidFill>
              </a:endParaRPr>
            </a:p>
          </p:txBody>
        </p:sp>
        <p:sp>
          <p:nvSpPr>
            <p:cNvPr id="35" name="矩形 34"/>
            <p:cNvSpPr/>
            <p:nvPr/>
          </p:nvSpPr>
          <p:spPr>
            <a:xfrm>
              <a:off x="4427984" y="1916832"/>
              <a:ext cx="864096" cy="3960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lumMod val="65000"/>
                      <a:lumOff val="35000"/>
                    </a:schemeClr>
                  </a:solidFill>
                </a:rPr>
                <a:t> SP</a:t>
              </a:r>
              <a:r>
                <a:rPr lang="zh-CN" altLang="en-US" sz="1200" dirty="0" smtClean="0">
                  <a:solidFill>
                    <a:schemeClr val="tx1">
                      <a:lumMod val="65000"/>
                      <a:lumOff val="35000"/>
                    </a:schemeClr>
                  </a:solidFill>
                </a:rPr>
                <a:t>、</a:t>
              </a:r>
              <a:endParaRPr lang="en-US" altLang="zh-CN" sz="1200" dirty="0" smtClean="0">
                <a:solidFill>
                  <a:schemeClr val="tx1">
                    <a:lumMod val="65000"/>
                    <a:lumOff val="35000"/>
                  </a:schemeClr>
                </a:solidFill>
              </a:endParaRPr>
            </a:p>
            <a:p>
              <a:pPr algn="ctr"/>
              <a:r>
                <a:rPr lang="en-US" altLang="zh-CN" sz="1200" dirty="0" smtClean="0">
                  <a:solidFill>
                    <a:schemeClr val="tx1">
                      <a:lumMod val="65000"/>
                      <a:lumOff val="35000"/>
                    </a:schemeClr>
                  </a:solidFill>
                </a:rPr>
                <a:t> CP</a:t>
              </a:r>
              <a:r>
                <a:rPr lang="zh-CN" altLang="en-US" sz="1200" dirty="0" smtClean="0">
                  <a:solidFill>
                    <a:schemeClr val="tx1">
                      <a:lumMod val="65000"/>
                      <a:lumOff val="35000"/>
                    </a:schemeClr>
                  </a:solidFill>
                </a:rPr>
                <a:t>、</a:t>
              </a:r>
              <a:r>
                <a:rPr lang="en-US" altLang="zh-CN" sz="1200" dirty="0" err="1" smtClean="0">
                  <a:solidFill>
                    <a:schemeClr val="tx1">
                      <a:lumMod val="65000"/>
                      <a:lumOff val="35000"/>
                    </a:schemeClr>
                  </a:solidFill>
                </a:rPr>
                <a:t>Operatos</a:t>
              </a:r>
              <a:endParaRPr lang="en-US" altLang="zh-CN" sz="1200" dirty="0" smtClean="0">
                <a:solidFill>
                  <a:schemeClr val="tx1">
                    <a:lumMod val="65000"/>
                    <a:lumOff val="35000"/>
                  </a:schemeClr>
                </a:solidFill>
              </a:endParaRPr>
            </a:p>
          </p:txBody>
        </p:sp>
        <p:sp>
          <p:nvSpPr>
            <p:cNvPr id="36" name="矩形 35"/>
            <p:cNvSpPr/>
            <p:nvPr/>
          </p:nvSpPr>
          <p:spPr>
            <a:xfrm>
              <a:off x="310895" y="4581128"/>
              <a:ext cx="3960440" cy="7200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lumMod val="65000"/>
                      <a:lumOff val="35000"/>
                    </a:schemeClr>
                  </a:solidFill>
                </a:rPr>
                <a:t>Access subsystem (ADSL</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EPON+EOC</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EPON+LAN</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IPQAM</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CMTS</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GSM</a:t>
              </a:r>
              <a:r>
                <a:rPr lang="zh-CN" altLang="en-US" sz="1200" dirty="0" smtClean="0">
                  <a:solidFill>
                    <a:schemeClr val="tx1">
                      <a:lumMod val="65000"/>
                      <a:lumOff val="35000"/>
                    </a:schemeClr>
                  </a:solidFill>
                </a:rPr>
                <a:t>、</a:t>
              </a:r>
              <a:r>
                <a:rPr lang="en-US" altLang="zh-CN" sz="1200" dirty="0" smtClean="0">
                  <a:solidFill>
                    <a:schemeClr val="tx1">
                      <a:lumMod val="65000"/>
                      <a:lumOff val="35000"/>
                    </a:schemeClr>
                  </a:solidFill>
                </a:rPr>
                <a:t>3G</a:t>
              </a:r>
              <a:r>
                <a:rPr lang="zh-CN" altLang="en-US" sz="1200" dirty="0" smtClean="0">
                  <a:solidFill>
                    <a:schemeClr val="tx1">
                      <a:lumMod val="65000"/>
                      <a:lumOff val="35000"/>
                    </a:schemeClr>
                  </a:solidFill>
                </a:rPr>
                <a:t>、</a:t>
              </a:r>
              <a:r>
                <a:rPr lang="en-US" altLang="zh-CN" sz="1200" dirty="0" err="1" smtClean="0">
                  <a:solidFill>
                    <a:schemeClr val="tx1">
                      <a:lumMod val="65000"/>
                      <a:lumOff val="35000"/>
                    </a:schemeClr>
                  </a:solidFill>
                </a:rPr>
                <a:t>WiMAX</a:t>
              </a:r>
              <a:r>
                <a:rPr lang="zh-CN" altLang="en-US" sz="1200" dirty="0" smtClean="0">
                  <a:solidFill>
                    <a:schemeClr val="tx1">
                      <a:lumMod val="65000"/>
                      <a:lumOff val="35000"/>
                    </a:schemeClr>
                  </a:solidFill>
                </a:rPr>
                <a:t>、</a:t>
              </a:r>
              <a:r>
                <a:rPr lang="en-US" altLang="zh-CN" sz="1200" dirty="0" err="1" smtClean="0">
                  <a:solidFill>
                    <a:schemeClr val="tx1">
                      <a:lumMod val="65000"/>
                      <a:lumOff val="35000"/>
                    </a:schemeClr>
                  </a:solidFill>
                </a:rPr>
                <a:t>WiFi</a:t>
              </a:r>
              <a:r>
                <a:rPr lang="en-US" altLang="zh-CN" sz="1200" dirty="0" smtClean="0">
                  <a:solidFill>
                    <a:schemeClr val="tx1">
                      <a:lumMod val="65000"/>
                      <a:lumOff val="35000"/>
                    </a:schemeClr>
                  </a:solidFill>
                </a:rPr>
                <a:t>)</a:t>
              </a:r>
              <a:endParaRPr lang="zh-CN" altLang="en-US" sz="1200" dirty="0" smtClean="0">
                <a:solidFill>
                  <a:schemeClr val="tx1">
                    <a:lumMod val="65000"/>
                    <a:lumOff val="35000"/>
                  </a:schemeClr>
                </a:solidFill>
              </a:endParaRPr>
            </a:p>
          </p:txBody>
        </p:sp>
        <p:cxnSp>
          <p:nvCxnSpPr>
            <p:cNvPr id="37" name="直接箭头连接符 36"/>
            <p:cNvCxnSpPr/>
            <p:nvPr/>
          </p:nvCxnSpPr>
          <p:spPr>
            <a:xfrm>
              <a:off x="2483768" y="2348880"/>
              <a:ext cx="28803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4139952" y="3212976"/>
              <a:ext cx="28803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4151827" y="5733256"/>
              <a:ext cx="28803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1" y="0"/>
            <a:ext cx="2847975"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TextBox 42"/>
          <p:cNvSpPr txBox="1"/>
          <p:nvPr/>
        </p:nvSpPr>
        <p:spPr>
          <a:xfrm>
            <a:off x="123824" y="333374"/>
            <a:ext cx="2657475" cy="1077218"/>
          </a:xfrm>
          <a:prstGeom prst="rect">
            <a:avLst/>
          </a:prstGeom>
          <a:noFill/>
        </p:spPr>
        <p:txBody>
          <a:bodyPr wrap="square" rtlCol="0">
            <a:spAutoFit/>
          </a:bodyPr>
          <a:lstStyle/>
          <a:p>
            <a:pPr lvl="0">
              <a:spcBef>
                <a:spcPct val="0"/>
              </a:spcBef>
              <a:defRPr/>
            </a:pPr>
            <a:r>
              <a:rPr lang="en-US" altLang="zh-CN" sz="3200" dirty="0" smtClean="0">
                <a:solidFill>
                  <a:schemeClr val="bg1"/>
                </a:solidFill>
                <a:latin typeface="Aharoni" pitchFamily="2" charset="-79"/>
                <a:cs typeface="Aharoni" pitchFamily="2" charset="-79"/>
              </a:rPr>
              <a:t>System Architecture</a:t>
            </a:r>
          </a:p>
        </p:txBody>
      </p:sp>
      <p:cxnSp>
        <p:nvCxnSpPr>
          <p:cNvPr id="44" name="直接连接符 43"/>
          <p:cNvCxnSpPr/>
          <p:nvPr/>
        </p:nvCxnSpPr>
        <p:spPr>
          <a:xfrm>
            <a:off x="182563" y="16375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582025" y="714375"/>
            <a:ext cx="3162300" cy="1569660"/>
          </a:xfrm>
          <a:prstGeom prst="rect">
            <a:avLst/>
          </a:prstGeom>
          <a:noFill/>
        </p:spPr>
        <p:txBody>
          <a:bodyPr wrap="square" rtlCol="0">
            <a:spAutoFit/>
          </a:bodyPr>
          <a:lstStyle/>
          <a:p>
            <a:pPr lvl="0"/>
            <a:r>
              <a:rPr lang="zh-CN" altLang="en-US" sz="2400" b="1" dirty="0" smtClean="0">
                <a:solidFill>
                  <a:schemeClr val="tx1">
                    <a:lumMod val="65000"/>
                    <a:lumOff val="35000"/>
                  </a:schemeClr>
                </a:solidFill>
              </a:rPr>
              <a:t>Core components </a:t>
            </a:r>
            <a:endParaRPr lang="en-US" altLang="zh-CN" sz="2400" b="1" dirty="0" smtClean="0">
              <a:solidFill>
                <a:schemeClr val="tx1">
                  <a:lumMod val="65000"/>
                  <a:lumOff val="35000"/>
                </a:schemeClr>
              </a:solidFill>
            </a:endParaRPr>
          </a:p>
          <a:p>
            <a:pPr lvl="0"/>
            <a:r>
              <a:rPr lang="zh-CN" altLang="en-US" sz="2400" b="1" dirty="0" smtClean="0">
                <a:solidFill>
                  <a:schemeClr val="tx1">
                    <a:lumMod val="65000"/>
                    <a:lumOff val="35000"/>
                  </a:schemeClr>
                </a:solidFill>
              </a:rPr>
              <a:t>of  system platform</a:t>
            </a:r>
          </a:p>
          <a:p>
            <a:endParaRPr lang="zh-CN" altLang="en-US" sz="2400" dirty="0">
              <a:solidFill>
                <a:schemeClr val="tx1">
                  <a:lumMod val="65000"/>
                  <a:lumOff val="35000"/>
                </a:schemeClr>
              </a:solidFill>
            </a:endParaRPr>
          </a:p>
        </p:txBody>
      </p:sp>
      <p:grpSp>
        <p:nvGrpSpPr>
          <p:cNvPr id="45" name="组合 44"/>
          <p:cNvGrpSpPr/>
          <p:nvPr/>
        </p:nvGrpSpPr>
        <p:grpSpPr>
          <a:xfrm rot="1443830">
            <a:off x="-756705" y="3148275"/>
            <a:ext cx="2466144" cy="3930042"/>
            <a:chOff x="152400" y="3017853"/>
            <a:chExt cx="2447188" cy="3899835"/>
          </a:xfrm>
        </p:grpSpPr>
        <p:grpSp>
          <p:nvGrpSpPr>
            <p:cNvPr id="46" name="Group 27"/>
            <p:cNvGrpSpPr/>
            <p:nvPr/>
          </p:nvGrpSpPr>
          <p:grpSpPr>
            <a:xfrm>
              <a:off x="152400" y="3017853"/>
              <a:ext cx="2447188" cy="3899835"/>
              <a:chOff x="4934796" y="1751013"/>
              <a:chExt cx="2935287" cy="4677667"/>
            </a:xfrm>
            <a:solidFill>
              <a:schemeClr val="bg1">
                <a:lumMod val="50000"/>
              </a:schemeClr>
            </a:solidFill>
          </p:grpSpPr>
          <p:sp>
            <p:nvSpPr>
              <p:cNvPr id="51"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52"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48" name="Group 31"/>
            <p:cNvGrpSpPr/>
            <p:nvPr/>
          </p:nvGrpSpPr>
          <p:grpSpPr>
            <a:xfrm>
              <a:off x="494284" y="3523467"/>
              <a:ext cx="1677416" cy="1501366"/>
              <a:chOff x="8169276" y="952501"/>
              <a:chExt cx="3781424" cy="3384550"/>
            </a:xfrm>
            <a:solidFill>
              <a:schemeClr val="accent1"/>
            </a:solidFill>
          </p:grpSpPr>
          <p:sp>
            <p:nvSpPr>
              <p:cNvPr id="49" name="Freeform 10"/>
              <p:cNvSpPr>
                <a:spLocks/>
              </p:cNvSpPr>
              <p:nvPr/>
            </p:nvSpPr>
            <p:spPr bwMode="auto">
              <a:xfrm>
                <a:off x="9297987" y="1533526"/>
                <a:ext cx="1392236"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50"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27087" y="1459545"/>
            <a:ext cx="10460038" cy="4699073"/>
            <a:chOff x="-496888" y="1583370"/>
            <a:chExt cx="10460038" cy="4699073"/>
          </a:xfrm>
        </p:grpSpPr>
        <p:sp>
          <p:nvSpPr>
            <p:cNvPr id="2" name="矩形 59"/>
            <p:cNvSpPr>
              <a:spLocks noChangeArrowheads="1"/>
            </p:cNvSpPr>
            <p:nvPr/>
          </p:nvSpPr>
          <p:spPr bwMode="auto">
            <a:xfrm>
              <a:off x="-336550" y="4459025"/>
              <a:ext cx="3119700" cy="1800493"/>
            </a:xfrm>
            <a:prstGeom prst="rect">
              <a:avLst/>
            </a:prstGeom>
            <a:noFill/>
            <a:ln w="9525">
              <a:noFill/>
              <a:miter lim="800000"/>
            </a:ln>
          </p:spPr>
          <p:txBody>
            <a:bodyPr wrap="none">
              <a:spAutoFit/>
            </a:bodyPr>
            <a:lstStyle/>
            <a:p>
              <a:pPr>
                <a:lnSpc>
                  <a:spcPct val="150000"/>
                </a:lnSpc>
                <a:buFont typeface="Wingdings" panose="05000000000000000000" pitchFamily="2" charset="2"/>
                <a:buNone/>
              </a:pPr>
              <a:r>
                <a:rPr lang="zh-CN" altLang="en-US" sz="1400" b="1" dirty="0">
                  <a:solidFill>
                    <a:schemeClr val="tx1">
                      <a:lumMod val="75000"/>
                      <a:lumOff val="25000"/>
                    </a:schemeClr>
                  </a:solidFill>
                </a:rPr>
                <a:t>EPG management    </a:t>
              </a:r>
              <a:endParaRPr lang="en-US" altLang="zh-CN" sz="1400" b="1" dirty="0">
                <a:solidFill>
                  <a:schemeClr val="tx1">
                    <a:lumMod val="75000"/>
                    <a:lumOff val="25000"/>
                  </a:schemeClr>
                </a:solidFill>
              </a:endParaRPr>
            </a:p>
            <a:p>
              <a:pPr>
                <a:lnSpc>
                  <a:spcPct val="150000"/>
                </a:lnSpc>
                <a:buFont typeface="Wingdings" panose="05000000000000000000" pitchFamily="2" charset="2"/>
                <a:buNone/>
              </a:pPr>
              <a:r>
                <a:rPr lang="zh-CN" altLang="en-US" sz="1200" dirty="0">
                  <a:solidFill>
                    <a:schemeClr val="tx1">
                      <a:lumMod val="75000"/>
                      <a:lumOff val="25000"/>
                    </a:schemeClr>
                  </a:solidFill>
                </a:rPr>
                <a:t>According to the published content,</a:t>
              </a:r>
              <a:endParaRPr lang="en-US" altLang="zh-CN" sz="1200" dirty="0">
                <a:solidFill>
                  <a:schemeClr val="tx1">
                    <a:lumMod val="75000"/>
                    <a:lumOff val="25000"/>
                  </a:schemeClr>
                </a:solidFill>
              </a:endParaRPr>
            </a:p>
            <a:p>
              <a:pPr>
                <a:lnSpc>
                  <a:spcPct val="150000"/>
                </a:lnSpc>
                <a:buFont typeface="Wingdings" panose="05000000000000000000" pitchFamily="2" charset="2"/>
                <a:buNone/>
              </a:pPr>
              <a:r>
                <a:rPr lang="zh-CN" altLang="en-US" sz="1200" dirty="0">
                  <a:solidFill>
                    <a:schemeClr val="tx1">
                      <a:lumMod val="75000"/>
                      <a:lumOff val="25000"/>
                    </a:schemeClr>
                  </a:solidFill>
                </a:rPr>
                <a:t>automatically update EPG template </a:t>
              </a:r>
              <a:endParaRPr lang="en-US" altLang="zh-CN" sz="1200" dirty="0">
                <a:solidFill>
                  <a:schemeClr val="tx1">
                    <a:lumMod val="75000"/>
                    <a:lumOff val="25000"/>
                  </a:schemeClr>
                </a:solidFill>
              </a:endParaRPr>
            </a:p>
            <a:p>
              <a:pPr>
                <a:lnSpc>
                  <a:spcPct val="150000"/>
                </a:lnSpc>
                <a:buFont typeface="Wingdings" panose="05000000000000000000" pitchFamily="2" charset="2"/>
                <a:buNone/>
              </a:pPr>
              <a:r>
                <a:rPr lang="en-US" altLang="zh-CN" sz="1200" dirty="0">
                  <a:solidFill>
                    <a:schemeClr val="tx1">
                      <a:lumMod val="75000"/>
                      <a:lumOff val="25000"/>
                    </a:schemeClr>
                  </a:solidFill>
                </a:rPr>
                <a:t>a</a:t>
              </a:r>
              <a:r>
                <a:rPr lang="zh-CN" altLang="en-US" sz="1200" dirty="0">
                  <a:solidFill>
                    <a:schemeClr val="tx1">
                      <a:lumMod val="75000"/>
                      <a:lumOff val="25000"/>
                    </a:schemeClr>
                  </a:solidFill>
                </a:rPr>
                <a:t>nd</a:t>
              </a:r>
              <a:r>
                <a:rPr lang="en-US" altLang="zh-CN" sz="1200" dirty="0">
                  <a:solidFill>
                    <a:schemeClr val="tx1">
                      <a:lumMod val="75000"/>
                      <a:lumOff val="25000"/>
                    </a:schemeClr>
                  </a:solidFill>
                </a:rPr>
                <a:t> </a:t>
              </a:r>
              <a:r>
                <a:rPr lang="zh-CN" altLang="en-US" sz="1200" dirty="0">
                  <a:solidFill>
                    <a:schemeClr val="tx1">
                      <a:lumMod val="75000"/>
                      <a:lumOff val="25000"/>
                    </a:schemeClr>
                  </a:solidFill>
                </a:rPr>
                <a:t>content, provide kinds of combined</a:t>
              </a:r>
              <a:endParaRPr lang="en-US" altLang="zh-CN" sz="1200" dirty="0">
                <a:solidFill>
                  <a:schemeClr val="tx1">
                    <a:lumMod val="75000"/>
                    <a:lumOff val="25000"/>
                  </a:schemeClr>
                </a:solidFill>
              </a:endParaRPr>
            </a:p>
            <a:p>
              <a:pPr>
                <a:lnSpc>
                  <a:spcPct val="150000"/>
                </a:lnSpc>
                <a:buFont typeface="Wingdings" panose="05000000000000000000" pitchFamily="2" charset="2"/>
                <a:buNone/>
              </a:pPr>
              <a:r>
                <a:rPr lang="zh-CN" altLang="en-US" sz="1200" dirty="0">
                  <a:solidFill>
                    <a:schemeClr val="tx1">
                      <a:lumMod val="75000"/>
                      <a:lumOff val="25000"/>
                    </a:schemeClr>
                  </a:solidFill>
                </a:rPr>
                <a:t>search criteria to  positioning and</a:t>
              </a:r>
              <a:r>
                <a:rPr lang="zh-CN" altLang="en-US" sz="1200" b="1" dirty="0">
                  <a:solidFill>
                    <a:schemeClr val="tx1">
                      <a:lumMod val="75000"/>
                      <a:lumOff val="25000"/>
                    </a:schemeClr>
                  </a:solidFill>
                </a:rPr>
                <a:t> </a:t>
              </a:r>
              <a:endParaRPr lang="en-US" altLang="zh-CN" sz="1200" b="1" dirty="0">
                <a:solidFill>
                  <a:schemeClr val="tx1">
                    <a:lumMod val="75000"/>
                    <a:lumOff val="25000"/>
                  </a:schemeClr>
                </a:solidFill>
              </a:endParaRPr>
            </a:p>
            <a:p>
              <a:pPr>
                <a:lnSpc>
                  <a:spcPct val="150000"/>
                </a:lnSpc>
                <a:buFont typeface="Wingdings" panose="05000000000000000000" pitchFamily="2" charset="2"/>
                <a:buNone/>
              </a:pPr>
              <a:r>
                <a:rPr lang="zh-CN" altLang="en-US" sz="1200" dirty="0">
                  <a:solidFill>
                    <a:schemeClr val="tx1">
                      <a:lumMod val="75000"/>
                      <a:lumOff val="25000"/>
                    </a:schemeClr>
                  </a:solidFill>
                </a:rPr>
                <a:t>retrieve  according to given conditions.</a:t>
              </a:r>
              <a:endParaRPr lang="zh-CN" altLang="en-US" sz="1200" b="1" dirty="0">
                <a:solidFill>
                  <a:schemeClr val="tx1">
                    <a:lumMod val="75000"/>
                    <a:lumOff val="25000"/>
                  </a:schemeClr>
                </a:solidFill>
              </a:endParaRPr>
            </a:p>
          </p:txBody>
        </p:sp>
        <p:sp>
          <p:nvSpPr>
            <p:cNvPr id="3" name="矩形 2"/>
            <p:cNvSpPr/>
            <p:nvPr/>
          </p:nvSpPr>
          <p:spPr>
            <a:xfrm>
              <a:off x="6267450" y="4481950"/>
              <a:ext cx="3695700" cy="1800493"/>
            </a:xfrm>
            <a:prstGeom prst="rect">
              <a:avLst/>
            </a:prstGeom>
          </p:spPr>
          <p:txBody>
            <a:bodyPr wrap="square">
              <a:spAutoFit/>
            </a:bodyPr>
            <a:lstStyle/>
            <a:p>
              <a:pPr>
                <a:lnSpc>
                  <a:spcPct val="150000"/>
                </a:lnSpc>
                <a:defRPr/>
              </a:pPr>
              <a:r>
                <a:rPr lang="en-US" altLang="zh-CN" sz="1400" b="1" dirty="0" smtClean="0">
                  <a:solidFill>
                    <a:schemeClr val="tx1">
                      <a:lumMod val="75000"/>
                      <a:lumOff val="25000"/>
                    </a:schemeClr>
                  </a:solidFill>
                  <a:latin typeface="+mn-lt"/>
                </a:rPr>
                <a:t>User authority</a:t>
              </a:r>
              <a:r>
                <a:rPr lang="zh-CN" altLang="en-US" sz="1400" b="1" dirty="0" smtClean="0">
                  <a:solidFill>
                    <a:schemeClr val="tx1">
                      <a:lumMod val="75000"/>
                      <a:lumOff val="25000"/>
                    </a:schemeClr>
                  </a:solidFill>
                  <a:latin typeface="+mn-lt"/>
                </a:rPr>
                <a:t> </a:t>
              </a:r>
              <a:r>
                <a:rPr lang="zh-CN" altLang="en-US" sz="1400" b="1" dirty="0">
                  <a:solidFill>
                    <a:schemeClr val="tx1">
                      <a:lumMod val="75000"/>
                      <a:lumOff val="25000"/>
                    </a:schemeClr>
                  </a:solidFill>
                  <a:latin typeface="+mn-lt"/>
                </a:rPr>
                <a:t>management</a:t>
              </a:r>
              <a:endParaRPr lang="en-US" altLang="zh-CN" sz="1400" b="1" dirty="0">
                <a:solidFill>
                  <a:schemeClr val="tx1">
                    <a:lumMod val="75000"/>
                    <a:lumOff val="25000"/>
                  </a:schemeClr>
                </a:solidFill>
                <a:latin typeface="+mn-lt"/>
              </a:endParaRPr>
            </a:p>
            <a:p>
              <a:pPr>
                <a:lnSpc>
                  <a:spcPct val="150000"/>
                </a:lnSpc>
                <a:defRPr/>
              </a:pPr>
              <a:r>
                <a:rPr lang="zh-CN" altLang="en-US" sz="1200" dirty="0">
                  <a:solidFill>
                    <a:schemeClr val="tx1">
                      <a:lumMod val="75000"/>
                      <a:lumOff val="25000"/>
                    </a:schemeClr>
                  </a:solidFill>
                  <a:latin typeface="+mn-lt"/>
                </a:rPr>
                <a:t>The system supports four-stage users, </a:t>
              </a:r>
              <a:endParaRPr lang="en-US" altLang="zh-CN" sz="1200" dirty="0">
                <a:solidFill>
                  <a:schemeClr val="tx1">
                    <a:lumMod val="75000"/>
                    <a:lumOff val="25000"/>
                  </a:schemeClr>
                </a:solidFill>
                <a:latin typeface="+mn-lt"/>
              </a:endParaRPr>
            </a:p>
            <a:p>
              <a:pPr>
                <a:lnSpc>
                  <a:spcPct val="150000"/>
                </a:lnSpc>
                <a:defRPr/>
              </a:pPr>
              <a:r>
                <a:rPr lang="zh-CN" altLang="en-US" sz="1200" dirty="0">
                  <a:solidFill>
                    <a:schemeClr val="tx1">
                      <a:lumMod val="75000"/>
                      <a:lumOff val="25000"/>
                    </a:schemeClr>
                  </a:solidFill>
                  <a:latin typeface="+mn-lt"/>
                </a:rPr>
                <a:t>they are</a:t>
              </a:r>
              <a:r>
                <a:rPr lang="en-US" altLang="zh-CN" sz="1200" dirty="0">
                  <a:solidFill>
                    <a:schemeClr val="tx1">
                      <a:lumMod val="75000"/>
                      <a:lumOff val="25000"/>
                    </a:schemeClr>
                  </a:solidFill>
                  <a:latin typeface="+mn-lt"/>
                </a:rPr>
                <a:t> </a:t>
              </a:r>
              <a:r>
                <a:rPr lang="zh-CN" altLang="en-US" sz="1200" dirty="0">
                  <a:solidFill>
                    <a:schemeClr val="tx1">
                      <a:lumMod val="75000"/>
                      <a:lumOff val="25000"/>
                    </a:schemeClr>
                  </a:solidFill>
                  <a:latin typeface="+mn-lt"/>
                </a:rPr>
                <a:t>super administrator, operator, </a:t>
              </a:r>
              <a:endParaRPr lang="en-US" altLang="zh-CN" sz="1200" dirty="0">
                <a:solidFill>
                  <a:schemeClr val="tx1">
                    <a:lumMod val="75000"/>
                    <a:lumOff val="25000"/>
                  </a:schemeClr>
                </a:solidFill>
                <a:latin typeface="+mn-lt"/>
              </a:endParaRPr>
            </a:p>
            <a:p>
              <a:pPr>
                <a:lnSpc>
                  <a:spcPct val="150000"/>
                </a:lnSpc>
                <a:defRPr/>
              </a:pPr>
              <a:r>
                <a:rPr lang="zh-CN" altLang="en-US" sz="1200" dirty="0">
                  <a:solidFill>
                    <a:schemeClr val="tx1">
                      <a:lumMod val="75000"/>
                      <a:lumOff val="25000"/>
                    </a:schemeClr>
                  </a:solidFill>
                  <a:latin typeface="+mn-lt"/>
                </a:rPr>
                <a:t>SP operator and</a:t>
              </a:r>
              <a:r>
                <a:rPr lang="en-US" altLang="zh-CN" sz="1200" dirty="0">
                  <a:solidFill>
                    <a:schemeClr val="tx1">
                      <a:lumMod val="75000"/>
                      <a:lumOff val="25000"/>
                    </a:schemeClr>
                  </a:solidFill>
                  <a:latin typeface="+mn-lt"/>
                </a:rPr>
                <a:t> </a:t>
              </a:r>
              <a:r>
                <a:rPr lang="zh-CN" altLang="en-US" sz="1200" dirty="0">
                  <a:solidFill>
                    <a:schemeClr val="tx1">
                      <a:lumMod val="75000"/>
                      <a:lumOff val="25000"/>
                    </a:schemeClr>
                  </a:solidFill>
                  <a:latin typeface="+mn-lt"/>
                </a:rPr>
                <a:t>SP administrator , </a:t>
              </a:r>
              <a:endParaRPr lang="en-US" altLang="zh-CN" sz="1200" dirty="0">
                <a:solidFill>
                  <a:schemeClr val="tx1">
                    <a:lumMod val="75000"/>
                    <a:lumOff val="25000"/>
                  </a:schemeClr>
                </a:solidFill>
                <a:latin typeface="+mn-lt"/>
              </a:endParaRPr>
            </a:p>
            <a:p>
              <a:pPr>
                <a:lnSpc>
                  <a:spcPct val="150000"/>
                </a:lnSpc>
                <a:defRPr/>
              </a:pPr>
              <a:r>
                <a:rPr lang="zh-CN" altLang="en-US" sz="1200" dirty="0">
                  <a:solidFill>
                    <a:schemeClr val="tx1">
                      <a:lumMod val="75000"/>
                      <a:lumOff val="25000"/>
                    </a:schemeClr>
                  </a:solidFill>
                  <a:latin typeface="+mn-lt"/>
                </a:rPr>
                <a:t>each one is assigned</a:t>
              </a:r>
              <a:r>
                <a:rPr lang="en-US" altLang="zh-CN" sz="1200" dirty="0">
                  <a:solidFill>
                    <a:schemeClr val="tx1">
                      <a:lumMod val="75000"/>
                      <a:lumOff val="25000"/>
                    </a:schemeClr>
                  </a:solidFill>
                  <a:latin typeface="+mn-lt"/>
                </a:rPr>
                <a:t> </a:t>
              </a:r>
              <a:r>
                <a:rPr lang="zh-CN" altLang="en-US" sz="1200" dirty="0">
                  <a:solidFill>
                    <a:schemeClr val="tx1">
                      <a:lumMod val="75000"/>
                      <a:lumOff val="25000"/>
                    </a:schemeClr>
                  </a:solidFill>
                  <a:latin typeface="+mn-lt"/>
                </a:rPr>
                <a:t>different </a:t>
              </a:r>
              <a:endParaRPr lang="en-US" altLang="zh-CN" sz="1200" dirty="0">
                <a:solidFill>
                  <a:schemeClr val="tx1">
                    <a:lumMod val="75000"/>
                    <a:lumOff val="25000"/>
                  </a:schemeClr>
                </a:solidFill>
                <a:latin typeface="+mn-lt"/>
              </a:endParaRPr>
            </a:p>
            <a:p>
              <a:pPr>
                <a:lnSpc>
                  <a:spcPct val="150000"/>
                </a:lnSpc>
                <a:defRPr/>
              </a:pPr>
              <a:r>
                <a:rPr lang="zh-CN" altLang="en-US" sz="1200" dirty="0">
                  <a:solidFill>
                    <a:schemeClr val="tx1">
                      <a:lumMod val="75000"/>
                      <a:lumOff val="25000"/>
                    </a:schemeClr>
                  </a:solidFill>
                  <a:latin typeface="+mn-lt"/>
                </a:rPr>
                <a:t>permissions.</a:t>
              </a:r>
            </a:p>
          </p:txBody>
        </p:sp>
        <p:grpSp>
          <p:nvGrpSpPr>
            <p:cNvPr id="4" name="组合 33"/>
            <p:cNvGrpSpPr/>
            <p:nvPr/>
          </p:nvGrpSpPr>
          <p:grpSpPr bwMode="auto">
            <a:xfrm>
              <a:off x="1806575" y="1796357"/>
              <a:ext cx="7676963" cy="3907268"/>
              <a:chOff x="1743147" y="1883871"/>
              <a:chExt cx="7676775" cy="3907267"/>
            </a:xfrm>
          </p:grpSpPr>
          <p:cxnSp>
            <p:nvCxnSpPr>
              <p:cNvPr id="6" name="肘形连接符 27"/>
              <p:cNvCxnSpPr/>
              <p:nvPr/>
            </p:nvCxnSpPr>
            <p:spPr>
              <a:xfrm rot="5400000">
                <a:off x="2250340" y="3744070"/>
                <a:ext cx="190500" cy="1008037"/>
              </a:xfrm>
              <a:prstGeom prst="bentConnector2">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31"/>
              <p:cNvGrpSpPr/>
              <p:nvPr/>
            </p:nvGrpSpPr>
            <p:grpSpPr bwMode="auto">
              <a:xfrm>
                <a:off x="1743147" y="1883871"/>
                <a:ext cx="7676775" cy="3907267"/>
                <a:chOff x="1819465" y="1620467"/>
                <a:chExt cx="7676775" cy="3907267"/>
              </a:xfrm>
            </p:grpSpPr>
            <p:sp>
              <p:nvSpPr>
                <p:cNvPr id="7" name="圆角矩形 12"/>
                <p:cNvSpPr>
                  <a:spLocks noChangeArrowheads="1"/>
                </p:cNvSpPr>
                <p:nvPr/>
              </p:nvSpPr>
              <p:spPr bwMode="auto">
                <a:xfrm>
                  <a:off x="3334662" y="5048309"/>
                  <a:ext cx="2500312" cy="479425"/>
                </a:xfrm>
                <a:prstGeom prst="roundRect">
                  <a:avLst>
                    <a:gd name="adj" fmla="val 16667"/>
                  </a:avLst>
                </a:prstGeom>
                <a:solidFill>
                  <a:schemeClr val="tx1">
                    <a:lumMod val="65000"/>
                    <a:lumOff val="35000"/>
                  </a:schemeClr>
                </a:solidFill>
                <a:ln w="25400">
                  <a:noFill/>
                  <a:round/>
                </a:ln>
                <a:effectLst/>
              </p:spPr>
              <p:txBody>
                <a:bodyPr anchor="ctr"/>
                <a:lstStyle/>
                <a:p>
                  <a:pPr algn="ctr" eaLnBrk="0" hangingPunct="0"/>
                  <a:r>
                    <a:rPr lang="en-US" altLang="zh-CN" sz="1200" b="1" dirty="0">
                      <a:solidFill>
                        <a:srgbClr val="FFFFFF"/>
                      </a:solidFill>
                    </a:rPr>
                    <a:t>Content manufacture system</a:t>
                  </a:r>
                  <a:endParaRPr lang="zh-CN" altLang="en-US" sz="1200" b="1" dirty="0">
                    <a:solidFill>
                      <a:srgbClr val="FFFFFF"/>
                    </a:solidFill>
                  </a:endParaRPr>
                </a:p>
              </p:txBody>
            </p:sp>
            <p:sp>
              <p:nvSpPr>
                <p:cNvPr id="8" name="左右箭头 13"/>
                <p:cNvSpPr>
                  <a:spLocks noChangeArrowheads="1"/>
                </p:cNvSpPr>
                <p:nvPr/>
              </p:nvSpPr>
              <p:spPr bwMode="auto">
                <a:xfrm rot="16200000">
                  <a:off x="4375272" y="4500621"/>
                  <a:ext cx="419100" cy="161925"/>
                </a:xfrm>
                <a:prstGeom prst="leftRightArrow">
                  <a:avLst>
                    <a:gd name="adj1" fmla="val 50000"/>
                    <a:gd name="adj2" fmla="val 49740"/>
                  </a:avLst>
                </a:prstGeom>
                <a:noFill/>
                <a:ln w="25400">
                  <a:solidFill>
                    <a:schemeClr val="bg1">
                      <a:lumMod val="65000"/>
                    </a:schemeClr>
                  </a:solidFill>
                  <a:miter lim="800000"/>
                </a:ln>
              </p:spPr>
              <p:txBody>
                <a:bodyPr anchor="ctr"/>
                <a:lstStyle/>
                <a:p>
                  <a:pPr eaLnBrk="0" hangingPunct="0"/>
                  <a:endParaRPr lang="zh-CN" altLang="en-US">
                    <a:solidFill>
                      <a:srgbClr val="000000"/>
                    </a:solidFill>
                  </a:endParaRPr>
                </a:p>
              </p:txBody>
            </p:sp>
            <p:grpSp>
              <p:nvGrpSpPr>
                <p:cNvPr id="9" name="组合 56"/>
                <p:cNvGrpSpPr/>
                <p:nvPr/>
              </p:nvGrpSpPr>
              <p:grpSpPr bwMode="auto">
                <a:xfrm>
                  <a:off x="1819465" y="1620467"/>
                  <a:ext cx="7676775" cy="2728010"/>
                  <a:chOff x="1921134" y="1827830"/>
                  <a:chExt cx="7676588" cy="2727027"/>
                </a:xfrm>
              </p:grpSpPr>
              <p:cxnSp>
                <p:nvCxnSpPr>
                  <p:cNvPr id="14" name="肘形连接符 13"/>
                  <p:cNvCxnSpPr/>
                  <p:nvPr/>
                </p:nvCxnSpPr>
                <p:spPr>
                  <a:xfrm rot="10800000">
                    <a:off x="3000480" y="1833289"/>
                    <a:ext cx="1888241" cy="299656"/>
                  </a:xfrm>
                  <a:prstGeom prst="bentConnector3">
                    <a:avLst>
                      <a:gd name="adj1" fmla="val 319"/>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形状 30"/>
                  <p:cNvCxnSpPr/>
                  <p:nvPr/>
                </p:nvCxnSpPr>
                <p:spPr>
                  <a:xfrm>
                    <a:off x="6270525" y="4159945"/>
                    <a:ext cx="1904906" cy="234866"/>
                  </a:xfrm>
                  <a:prstGeom prst="bentConnector3">
                    <a:avLst>
                      <a:gd name="adj1" fmla="val -3"/>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54"/>
                  <p:cNvSpPr txBox="1">
                    <a:spLocks noChangeArrowheads="1"/>
                  </p:cNvSpPr>
                  <p:nvPr/>
                </p:nvSpPr>
                <p:spPr bwMode="auto">
                  <a:xfrm>
                    <a:off x="6489589" y="4131380"/>
                    <a:ext cx="2666939" cy="276900"/>
                  </a:xfrm>
                  <a:prstGeom prst="rect">
                    <a:avLst/>
                  </a:prstGeom>
                  <a:noFill/>
                  <a:ln w="9525">
                    <a:noFill/>
                    <a:miter lim="800000"/>
                  </a:ln>
                </p:spPr>
                <p:txBody>
                  <a:bodyPr>
                    <a:spAutoFit/>
                  </a:bodyPr>
                  <a:lstStyle/>
                  <a:p>
                    <a:pPr eaLnBrk="0" hangingPunct="0"/>
                    <a:r>
                      <a:rPr lang="en-US" altLang="zh-CN" sz="1200" b="1" dirty="0">
                        <a:solidFill>
                          <a:srgbClr val="458DCF"/>
                        </a:solidFill>
                      </a:rPr>
                      <a:t>Streaming media service system</a:t>
                    </a:r>
                    <a:endParaRPr lang="zh-CN" altLang="en-US" sz="1200" b="1" dirty="0">
                      <a:solidFill>
                        <a:srgbClr val="458DCF"/>
                      </a:solidFill>
                    </a:endParaRPr>
                  </a:p>
                </p:txBody>
              </p:sp>
              <p:sp>
                <p:nvSpPr>
                  <p:cNvPr id="11" name="椭圆 7"/>
                  <p:cNvSpPr>
                    <a:spLocks noChangeArrowheads="1"/>
                  </p:cNvSpPr>
                  <p:nvPr/>
                </p:nvSpPr>
                <p:spPr bwMode="auto">
                  <a:xfrm>
                    <a:off x="2848188" y="3070816"/>
                    <a:ext cx="1676313" cy="1294936"/>
                  </a:xfrm>
                  <a:prstGeom prst="ellipse">
                    <a:avLst/>
                  </a:prstGeom>
                  <a:solidFill>
                    <a:srgbClr val="55CBA6"/>
                  </a:solidFill>
                  <a:ln w="9525">
                    <a:noFill/>
                    <a:round/>
                  </a:ln>
                  <a:effectLst/>
                </p:spPr>
                <p:txBody>
                  <a:bodyPr anchor="ctr"/>
                  <a:lstStyle/>
                  <a:p>
                    <a:pPr eaLnBrk="0" hangingPunct="0">
                      <a:buFont typeface="Wingdings" panose="05000000000000000000" pitchFamily="2" charset="2"/>
                      <a:buChar char="l"/>
                      <a:defRPr/>
                    </a:pPr>
                    <a:r>
                      <a:rPr lang="en-US" sz="1200" dirty="0">
                        <a:solidFill>
                          <a:schemeClr val="bg1"/>
                        </a:solidFill>
                      </a:rPr>
                      <a:t>Metadata</a:t>
                    </a:r>
                  </a:p>
                  <a:p>
                    <a:pPr eaLnBrk="0" hangingPunct="0">
                      <a:buFont typeface="Wingdings" panose="05000000000000000000" pitchFamily="2" charset="2"/>
                      <a:buChar char="l"/>
                      <a:defRPr/>
                    </a:pPr>
                    <a:r>
                      <a:rPr lang="en-US" sz="1200" dirty="0" err="1" smtClean="0">
                        <a:solidFill>
                          <a:schemeClr val="bg1"/>
                        </a:solidFill>
                      </a:rPr>
                      <a:t>Maintenane</a:t>
                    </a:r>
                    <a:r>
                      <a:rPr lang="en-US" sz="1200" dirty="0" smtClean="0">
                        <a:solidFill>
                          <a:schemeClr val="bg1"/>
                        </a:solidFill>
                      </a:rPr>
                      <a:t> </a:t>
                    </a:r>
                    <a:endParaRPr lang="en-US" sz="1200" dirty="0">
                      <a:solidFill>
                        <a:schemeClr val="bg1"/>
                      </a:solidFill>
                    </a:endParaRPr>
                  </a:p>
                  <a:p>
                    <a:pPr eaLnBrk="0" hangingPunct="0">
                      <a:buFont typeface="Wingdings" panose="05000000000000000000" pitchFamily="2" charset="2"/>
                      <a:buChar char="l"/>
                      <a:defRPr/>
                    </a:pPr>
                    <a:r>
                      <a:rPr lang="en-US" sz="1200" dirty="0">
                        <a:solidFill>
                          <a:schemeClr val="bg1"/>
                        </a:solidFill>
                      </a:rPr>
                      <a:t>Audit</a:t>
                    </a:r>
                  </a:p>
                  <a:p>
                    <a:pPr eaLnBrk="0" hangingPunct="0">
                      <a:buFont typeface="Wingdings" panose="05000000000000000000" pitchFamily="2" charset="2"/>
                      <a:buChar char="l"/>
                      <a:defRPr/>
                    </a:pPr>
                    <a:r>
                      <a:rPr lang="en-US" sz="1200" dirty="0">
                        <a:solidFill>
                          <a:schemeClr val="bg1"/>
                        </a:solidFill>
                      </a:rPr>
                      <a:t>Broadcast</a:t>
                    </a:r>
                  </a:p>
                  <a:p>
                    <a:pPr eaLnBrk="0" hangingPunct="0">
                      <a:buFont typeface="Wingdings" panose="05000000000000000000" pitchFamily="2" charset="2"/>
                      <a:buChar char="l"/>
                      <a:defRPr/>
                    </a:pPr>
                    <a:r>
                      <a:rPr lang="en-US" sz="1200" dirty="0">
                        <a:solidFill>
                          <a:schemeClr val="bg1"/>
                        </a:solidFill>
                      </a:rPr>
                      <a:t>Information</a:t>
                    </a:r>
                  </a:p>
                </p:txBody>
              </p:sp>
              <p:grpSp>
                <p:nvGrpSpPr>
                  <p:cNvPr id="12" name="组合 22"/>
                  <p:cNvGrpSpPr/>
                  <p:nvPr/>
                </p:nvGrpSpPr>
                <p:grpSpPr bwMode="auto">
                  <a:xfrm>
                    <a:off x="4562606" y="3132163"/>
                    <a:ext cx="1974252" cy="1422694"/>
                    <a:chOff x="4528739" y="3197072"/>
                    <a:chExt cx="1974252" cy="1422694"/>
                  </a:xfrm>
                </p:grpSpPr>
                <p:sp>
                  <p:nvSpPr>
                    <p:cNvPr id="22" name="椭圆 7"/>
                    <p:cNvSpPr>
                      <a:spLocks noChangeArrowheads="1"/>
                    </p:cNvSpPr>
                    <p:nvPr/>
                  </p:nvSpPr>
                  <p:spPr bwMode="auto">
                    <a:xfrm>
                      <a:off x="4528739" y="3197072"/>
                      <a:ext cx="1974252" cy="1422694"/>
                    </a:xfrm>
                    <a:prstGeom prst="ellipse">
                      <a:avLst/>
                    </a:prstGeom>
                    <a:solidFill>
                      <a:srgbClr val="458DCF"/>
                    </a:solidFill>
                    <a:ln w="9525">
                      <a:noFill/>
                      <a:round/>
                    </a:ln>
                    <a:effectLst/>
                  </p:spPr>
                  <p:txBody>
                    <a:bodyPr anchor="ctr"/>
                    <a:lstStyle/>
                    <a:p>
                      <a:pPr eaLnBrk="0" hangingPunct="0">
                        <a:buFont typeface="Wingdings" panose="05000000000000000000" pitchFamily="2" charset="2"/>
                        <a:buNone/>
                        <a:defRPr/>
                      </a:pPr>
                      <a:endParaRPr lang="en-US">
                        <a:solidFill>
                          <a:schemeClr val="bg1"/>
                        </a:solidFill>
                      </a:endParaRPr>
                    </a:p>
                  </p:txBody>
                </p:sp>
                <p:sp>
                  <p:nvSpPr>
                    <p:cNvPr id="23" name="文本框 1"/>
                    <p:cNvSpPr txBox="1">
                      <a:spLocks noChangeArrowheads="1"/>
                    </p:cNvSpPr>
                    <p:nvPr/>
                  </p:nvSpPr>
                  <p:spPr bwMode="auto">
                    <a:xfrm>
                      <a:off x="4753818" y="3428865"/>
                      <a:ext cx="1664199" cy="1015299"/>
                    </a:xfrm>
                    <a:prstGeom prst="rect">
                      <a:avLst/>
                    </a:prstGeom>
                    <a:noFill/>
                    <a:ln w="9525">
                      <a:noFill/>
                      <a:miter lim="800000"/>
                    </a:ln>
                  </p:spPr>
                  <p:txBody>
                    <a:bodyPr wrap="none">
                      <a:spAutoFit/>
                    </a:bodyPr>
                    <a:lstStyle/>
                    <a:p>
                      <a:pPr eaLnBrk="0" hangingPunct="0">
                        <a:buFont typeface="Wingdings" panose="05000000000000000000" pitchFamily="2" charset="2"/>
                        <a:buChar char="l"/>
                      </a:pPr>
                      <a:r>
                        <a:rPr lang="en-US" altLang="zh-CN" sz="1200" dirty="0">
                          <a:solidFill>
                            <a:schemeClr val="bg1"/>
                          </a:solidFill>
                          <a:sym typeface="Arial" panose="020B0604020202020204" pitchFamily="34" charset="0"/>
                        </a:rPr>
                        <a:t>Heat statistics</a:t>
                      </a:r>
                    </a:p>
                    <a:p>
                      <a:pPr eaLnBrk="0" hangingPunct="0">
                        <a:buFont typeface="Wingdings" panose="05000000000000000000" pitchFamily="2" charset="2"/>
                        <a:buChar char="l"/>
                      </a:pPr>
                      <a:r>
                        <a:rPr lang="en-US" altLang="zh-CN" sz="1200" dirty="0">
                          <a:solidFill>
                            <a:schemeClr val="bg1"/>
                          </a:solidFill>
                          <a:sym typeface="Arial" panose="020B0604020202020204" pitchFamily="34" charset="0"/>
                        </a:rPr>
                        <a:t>Distribution </a:t>
                      </a:r>
                    </a:p>
                    <a:p>
                      <a:pPr eaLnBrk="0" hangingPunct="0">
                        <a:buFont typeface="Wingdings" panose="05000000000000000000" pitchFamily="2" charset="2"/>
                        <a:buNone/>
                      </a:pPr>
                      <a:r>
                        <a:rPr lang="en-US" altLang="zh-CN" sz="1200" dirty="0">
                          <a:solidFill>
                            <a:schemeClr val="bg1"/>
                          </a:solidFill>
                          <a:sym typeface="Arial" panose="020B0604020202020204" pitchFamily="34" charset="0"/>
                        </a:rPr>
                        <a:t>   maintenance </a:t>
                      </a:r>
                    </a:p>
                    <a:p>
                      <a:pPr eaLnBrk="0" hangingPunct="0">
                        <a:buFont typeface="Wingdings" panose="05000000000000000000" pitchFamily="2" charset="2"/>
                        <a:buChar char="l"/>
                      </a:pPr>
                      <a:r>
                        <a:rPr lang="en-US" altLang="zh-CN" sz="1200" dirty="0">
                          <a:solidFill>
                            <a:schemeClr val="bg1"/>
                          </a:solidFill>
                          <a:sym typeface="Arial" panose="020B0604020202020204" pitchFamily="34" charset="0"/>
                        </a:rPr>
                        <a:t>Content distribution </a:t>
                      </a:r>
                    </a:p>
                    <a:p>
                      <a:pPr eaLnBrk="0" hangingPunct="0">
                        <a:buFont typeface="Wingdings" panose="05000000000000000000" pitchFamily="2" charset="2"/>
                        <a:buNone/>
                      </a:pPr>
                      <a:r>
                        <a:rPr lang="en-US" altLang="zh-CN" sz="1200" dirty="0">
                          <a:solidFill>
                            <a:schemeClr val="bg1"/>
                          </a:solidFill>
                          <a:sym typeface="Arial" panose="020B0604020202020204" pitchFamily="34" charset="0"/>
                        </a:rPr>
                        <a:t>   management</a:t>
                      </a:r>
                      <a:endParaRPr lang="zh-CN" altLang="en-US" sz="1200" dirty="0"/>
                    </a:p>
                  </p:txBody>
                </p:sp>
              </p:grpSp>
              <p:grpSp>
                <p:nvGrpSpPr>
                  <p:cNvPr id="13" name="组合 21"/>
                  <p:cNvGrpSpPr/>
                  <p:nvPr/>
                </p:nvGrpSpPr>
                <p:grpSpPr bwMode="auto">
                  <a:xfrm>
                    <a:off x="3843503" y="2041171"/>
                    <a:ext cx="1652506" cy="1239125"/>
                    <a:chOff x="4334558" y="2010129"/>
                    <a:chExt cx="1652506" cy="1239125"/>
                  </a:xfrm>
                </p:grpSpPr>
                <p:sp>
                  <p:nvSpPr>
                    <p:cNvPr id="20" name="椭圆 7"/>
                    <p:cNvSpPr>
                      <a:spLocks noChangeArrowheads="1"/>
                    </p:cNvSpPr>
                    <p:nvPr/>
                  </p:nvSpPr>
                  <p:spPr bwMode="auto">
                    <a:xfrm>
                      <a:off x="4334558" y="2010129"/>
                      <a:ext cx="1652506" cy="1239125"/>
                    </a:xfrm>
                    <a:prstGeom prst="ellipse">
                      <a:avLst/>
                    </a:prstGeom>
                    <a:solidFill>
                      <a:srgbClr val="799AD5"/>
                    </a:solidFill>
                    <a:ln w="9525">
                      <a:noFill/>
                      <a:round/>
                    </a:ln>
                    <a:effectLst/>
                  </p:spPr>
                  <p:txBody>
                    <a:bodyPr anchor="ctr"/>
                    <a:lstStyle/>
                    <a:p>
                      <a:pPr eaLnBrk="0" hangingPunct="0">
                        <a:buFont typeface="Wingdings" panose="05000000000000000000" pitchFamily="2" charset="2"/>
                        <a:buNone/>
                        <a:defRPr/>
                      </a:pPr>
                      <a:endParaRPr lang="en-US" dirty="0">
                        <a:solidFill>
                          <a:schemeClr val="bg1"/>
                        </a:solidFill>
                      </a:endParaRPr>
                    </a:p>
                  </p:txBody>
                </p:sp>
                <p:sp>
                  <p:nvSpPr>
                    <p:cNvPr id="21" name="文本框 2"/>
                    <p:cNvSpPr txBox="1">
                      <a:spLocks noChangeArrowheads="1"/>
                    </p:cNvSpPr>
                    <p:nvPr/>
                  </p:nvSpPr>
                  <p:spPr bwMode="auto">
                    <a:xfrm>
                      <a:off x="4529811" y="2144748"/>
                      <a:ext cx="1371534" cy="1015300"/>
                    </a:xfrm>
                    <a:prstGeom prst="rect">
                      <a:avLst/>
                    </a:prstGeom>
                    <a:noFill/>
                    <a:ln w="9525">
                      <a:noFill/>
                      <a:miter lim="800000"/>
                    </a:ln>
                  </p:spPr>
                  <p:txBody>
                    <a:bodyPr>
                      <a:spAutoFit/>
                    </a:bodyPr>
                    <a:lstStyle/>
                    <a:p>
                      <a:pPr eaLnBrk="0" hangingPunct="0">
                        <a:buFont typeface="Wingdings" panose="05000000000000000000" pitchFamily="2" charset="2"/>
                        <a:buChar char="l"/>
                        <a:defRPr/>
                      </a:pPr>
                      <a:r>
                        <a:rPr lang="en-US" sz="1200" dirty="0" smtClean="0">
                          <a:solidFill>
                            <a:schemeClr val="bg1"/>
                          </a:solidFill>
                          <a:sym typeface="Arial" panose="020B0604020202020204" pitchFamily="34" charset="0"/>
                        </a:rPr>
                        <a:t> SP</a:t>
                      </a:r>
                      <a:r>
                        <a:rPr lang="zh-CN" altLang="en-US" sz="1200" dirty="0" smtClean="0">
                          <a:solidFill>
                            <a:schemeClr val="bg1"/>
                          </a:solidFill>
                          <a:sym typeface="Arial" panose="020B0604020202020204" pitchFamily="34" charset="0"/>
                        </a:rPr>
                        <a:t>  </a:t>
                      </a:r>
                      <a:r>
                        <a:rPr lang="en-US" sz="1200" dirty="0">
                          <a:solidFill>
                            <a:schemeClr val="bg1"/>
                          </a:solidFill>
                          <a:sym typeface="Arial" panose="020B0604020202020204" pitchFamily="34" charset="0"/>
                        </a:rPr>
                        <a:t>content </a:t>
                      </a:r>
                    </a:p>
                    <a:p>
                      <a:pPr eaLnBrk="0" hangingPunct="0">
                        <a:buFont typeface="Wingdings" panose="05000000000000000000" pitchFamily="2" charset="2"/>
                        <a:buNone/>
                        <a:defRPr/>
                      </a:pPr>
                      <a:r>
                        <a:rPr lang="en-US" sz="1200" dirty="0">
                          <a:solidFill>
                            <a:schemeClr val="bg1"/>
                          </a:solidFill>
                          <a:sym typeface="Arial" panose="020B0604020202020204" pitchFamily="34" charset="0"/>
                        </a:rPr>
                        <a:t>  </a:t>
                      </a:r>
                      <a:r>
                        <a:rPr lang="en-US" sz="1200" dirty="0" smtClean="0">
                          <a:solidFill>
                            <a:schemeClr val="bg1"/>
                          </a:solidFill>
                          <a:sym typeface="Arial" panose="020B0604020202020204" pitchFamily="34" charset="0"/>
                        </a:rPr>
                        <a:t>  management</a:t>
                      </a:r>
                      <a:endParaRPr lang="en-US" sz="1200" dirty="0">
                        <a:solidFill>
                          <a:schemeClr val="bg1"/>
                        </a:solidFill>
                      </a:endParaRPr>
                    </a:p>
                    <a:p>
                      <a:pPr eaLnBrk="0" hangingPunct="0">
                        <a:buFont typeface="Wingdings" panose="05000000000000000000" pitchFamily="2" charset="2"/>
                        <a:buChar char="l"/>
                        <a:defRPr/>
                      </a:pPr>
                      <a:r>
                        <a:rPr lang="en-US" sz="1200" dirty="0" smtClean="0">
                          <a:solidFill>
                            <a:schemeClr val="bg1"/>
                          </a:solidFill>
                          <a:sym typeface="Arial" panose="020B0604020202020204" pitchFamily="34" charset="0"/>
                        </a:rPr>
                        <a:t> Log</a:t>
                      </a:r>
                      <a:r>
                        <a:rPr lang="en-US" sz="1200" dirty="0">
                          <a:solidFill>
                            <a:schemeClr val="bg1"/>
                          </a:solidFill>
                          <a:sym typeface="Arial" panose="020B0604020202020204" pitchFamily="34" charset="0"/>
                        </a:rPr>
                        <a:t>,</a:t>
                      </a:r>
                    </a:p>
                    <a:p>
                      <a:pPr eaLnBrk="0" hangingPunct="0">
                        <a:defRPr/>
                      </a:pPr>
                      <a:r>
                        <a:rPr lang="en-US" sz="1200" dirty="0">
                          <a:solidFill>
                            <a:schemeClr val="bg1"/>
                          </a:solidFill>
                          <a:sym typeface="Arial" panose="020B0604020202020204" pitchFamily="34" charset="0"/>
                        </a:rPr>
                        <a:t>  </a:t>
                      </a:r>
                      <a:r>
                        <a:rPr lang="en-US" sz="1200" dirty="0" smtClean="0">
                          <a:solidFill>
                            <a:schemeClr val="bg1"/>
                          </a:solidFill>
                          <a:sym typeface="Arial" panose="020B0604020202020204" pitchFamily="34" charset="0"/>
                        </a:rPr>
                        <a:t>  </a:t>
                      </a:r>
                      <a:r>
                        <a:rPr lang="en-US" sz="1200" dirty="0">
                          <a:solidFill>
                            <a:schemeClr val="bg1"/>
                          </a:solidFill>
                          <a:sym typeface="Arial" panose="020B0604020202020204" pitchFamily="34" charset="0"/>
                        </a:rPr>
                        <a:t>statistical   </a:t>
                      </a:r>
                    </a:p>
                    <a:p>
                      <a:pPr eaLnBrk="0" hangingPunct="0">
                        <a:defRPr/>
                      </a:pPr>
                      <a:r>
                        <a:rPr lang="en-US" sz="1200" dirty="0">
                          <a:solidFill>
                            <a:schemeClr val="bg1"/>
                          </a:solidFill>
                          <a:sym typeface="Arial" panose="020B0604020202020204" pitchFamily="34" charset="0"/>
                        </a:rPr>
                        <a:t>  </a:t>
                      </a:r>
                      <a:r>
                        <a:rPr lang="en-US" sz="1200" dirty="0" smtClean="0">
                          <a:solidFill>
                            <a:schemeClr val="bg1"/>
                          </a:solidFill>
                          <a:sym typeface="Arial" panose="020B0604020202020204" pitchFamily="34" charset="0"/>
                        </a:rPr>
                        <a:t>  </a:t>
                      </a:r>
                      <a:r>
                        <a:rPr lang="en-US" sz="1200" dirty="0">
                          <a:solidFill>
                            <a:schemeClr val="bg1"/>
                          </a:solidFill>
                          <a:sym typeface="Arial" panose="020B0604020202020204" pitchFamily="34" charset="0"/>
                        </a:rPr>
                        <a:t>report</a:t>
                      </a:r>
                      <a:endParaRPr lang="zh-CN" altLang="en-US" sz="1200" dirty="0"/>
                    </a:p>
                  </p:txBody>
                </p:sp>
              </p:grpSp>
              <p:sp>
                <p:nvSpPr>
                  <p:cNvPr id="16" name="TextBox 41"/>
                  <p:cNvSpPr txBox="1">
                    <a:spLocks noChangeArrowheads="1"/>
                  </p:cNvSpPr>
                  <p:nvPr/>
                </p:nvSpPr>
                <p:spPr bwMode="auto">
                  <a:xfrm>
                    <a:off x="2450364" y="1827830"/>
                    <a:ext cx="2514542" cy="276899"/>
                  </a:xfrm>
                  <a:prstGeom prst="rect">
                    <a:avLst/>
                  </a:prstGeom>
                  <a:noFill/>
                  <a:ln w="9525">
                    <a:noFill/>
                    <a:miter lim="800000"/>
                  </a:ln>
                </p:spPr>
                <p:txBody>
                  <a:bodyPr>
                    <a:spAutoFit/>
                  </a:bodyPr>
                  <a:lstStyle/>
                  <a:p>
                    <a:r>
                      <a:rPr lang="en-US" altLang="zh-CN" sz="1200" b="1" dirty="0">
                        <a:solidFill>
                          <a:srgbClr val="678CCF"/>
                        </a:solidFill>
                      </a:rPr>
                      <a:t>Operation support system</a:t>
                    </a:r>
                    <a:endParaRPr lang="zh-CN" altLang="en-US" sz="1200" b="1" dirty="0">
                      <a:solidFill>
                        <a:srgbClr val="678CCF"/>
                      </a:solidFill>
                    </a:endParaRPr>
                  </a:p>
                </p:txBody>
              </p:sp>
              <p:sp>
                <p:nvSpPr>
                  <p:cNvPr id="17" name="TextBox 48"/>
                  <p:cNvSpPr txBox="1">
                    <a:spLocks noChangeArrowheads="1"/>
                  </p:cNvSpPr>
                  <p:nvPr/>
                </p:nvSpPr>
                <p:spPr bwMode="auto">
                  <a:xfrm>
                    <a:off x="1921134" y="4000804"/>
                    <a:ext cx="1295371" cy="276900"/>
                  </a:xfrm>
                  <a:prstGeom prst="rect">
                    <a:avLst/>
                  </a:prstGeom>
                  <a:noFill/>
                  <a:ln w="9525">
                    <a:noFill/>
                    <a:miter lim="800000"/>
                  </a:ln>
                </p:spPr>
                <p:txBody>
                  <a:bodyPr>
                    <a:spAutoFit/>
                  </a:bodyPr>
                  <a:lstStyle/>
                  <a:p>
                    <a:r>
                      <a:rPr lang="en-US" altLang="zh-CN" sz="1200" b="1" dirty="0">
                        <a:solidFill>
                          <a:srgbClr val="42C69D"/>
                        </a:solidFill>
                      </a:rPr>
                      <a:t>EPG system</a:t>
                    </a:r>
                    <a:endParaRPr lang="zh-CN" altLang="en-US" sz="1200" b="1" dirty="0">
                      <a:solidFill>
                        <a:srgbClr val="42C69D"/>
                      </a:solidFill>
                    </a:endParaRPr>
                  </a:p>
                </p:txBody>
              </p:sp>
              <p:sp>
                <p:nvSpPr>
                  <p:cNvPr id="19" name="矩形 18"/>
                  <p:cNvSpPr/>
                  <p:nvPr/>
                </p:nvSpPr>
                <p:spPr>
                  <a:xfrm>
                    <a:off x="7077565" y="1984604"/>
                    <a:ext cx="2520157" cy="2030592"/>
                  </a:xfrm>
                  <a:prstGeom prst="rect">
                    <a:avLst/>
                  </a:prstGeom>
                </p:spPr>
                <p:txBody>
                  <a:bodyPr wrap="square">
                    <a:spAutoFit/>
                  </a:bodyPr>
                  <a:lstStyle/>
                  <a:p>
                    <a:pPr>
                      <a:lnSpc>
                        <a:spcPct val="150000"/>
                      </a:lnSpc>
                      <a:buFont typeface="Wingdings" panose="05000000000000000000" pitchFamily="2" charset="2"/>
                      <a:buNone/>
                      <a:defRPr/>
                    </a:pPr>
                    <a:r>
                      <a:rPr lang="zh-CN" altLang="en-US" sz="1200" dirty="0" smtClean="0">
                        <a:solidFill>
                          <a:schemeClr val="tx1">
                            <a:lumMod val="75000"/>
                            <a:lumOff val="25000"/>
                          </a:schemeClr>
                        </a:solidFill>
                        <a:latin typeface="+mn-lt"/>
                      </a:rPr>
                      <a:t>According </a:t>
                    </a:r>
                    <a:r>
                      <a:rPr lang="zh-CN" altLang="en-US" sz="1200" dirty="0">
                        <a:solidFill>
                          <a:schemeClr val="tx1">
                            <a:lumMod val="75000"/>
                            <a:lumOff val="25000"/>
                          </a:schemeClr>
                        </a:solidFill>
                        <a:latin typeface="+mn-lt"/>
                      </a:rPr>
                      <a:t>to heat of content and </a:t>
                    </a:r>
                    <a:endParaRPr lang="en-US" altLang="zh-CN" sz="1200" dirty="0" smtClean="0">
                      <a:solidFill>
                        <a:schemeClr val="tx1">
                          <a:lumMod val="75000"/>
                          <a:lumOff val="25000"/>
                        </a:schemeClr>
                      </a:solidFill>
                      <a:latin typeface="+mn-lt"/>
                    </a:endParaRPr>
                  </a:p>
                  <a:p>
                    <a:pPr>
                      <a:lnSpc>
                        <a:spcPct val="150000"/>
                      </a:lnSpc>
                      <a:buFont typeface="Wingdings" panose="05000000000000000000" pitchFamily="2" charset="2"/>
                      <a:buNone/>
                      <a:defRPr/>
                    </a:pPr>
                    <a:r>
                      <a:rPr lang="zh-CN" altLang="en-US" sz="1200" dirty="0" smtClean="0">
                        <a:solidFill>
                          <a:schemeClr val="tx1">
                            <a:lumMod val="75000"/>
                            <a:lumOff val="25000"/>
                          </a:schemeClr>
                        </a:solidFill>
                        <a:latin typeface="+mn-lt"/>
                      </a:rPr>
                      <a:t>state of </a:t>
                    </a:r>
                    <a:r>
                      <a:rPr lang="zh-CN" altLang="en-US" sz="1200" dirty="0">
                        <a:solidFill>
                          <a:schemeClr val="tx1">
                            <a:lumMod val="75000"/>
                            <a:lumOff val="25000"/>
                          </a:schemeClr>
                        </a:solidFill>
                        <a:latin typeface="+mn-lt"/>
                      </a:rPr>
                      <a:t>SP resource, adjust  the distribution </a:t>
                    </a:r>
                    <a:r>
                      <a:rPr lang="zh-CN" altLang="en-US" sz="1200" dirty="0" smtClean="0">
                        <a:solidFill>
                          <a:schemeClr val="tx1">
                            <a:lumMod val="75000"/>
                            <a:lumOff val="25000"/>
                          </a:schemeClr>
                        </a:solidFill>
                        <a:latin typeface="+mn-lt"/>
                      </a:rPr>
                      <a:t>of </a:t>
                    </a:r>
                    <a:r>
                      <a:rPr lang="zh-CN" altLang="en-US" sz="1200" dirty="0">
                        <a:solidFill>
                          <a:schemeClr val="tx1">
                            <a:lumMod val="75000"/>
                            <a:lumOff val="25000"/>
                          </a:schemeClr>
                        </a:solidFill>
                        <a:latin typeface="+mn-lt"/>
                      </a:rPr>
                      <a:t>content </a:t>
                    </a:r>
                    <a:r>
                      <a:rPr lang="zh-CN" altLang="en-US" sz="1200" dirty="0" smtClean="0">
                        <a:solidFill>
                          <a:schemeClr val="tx1">
                            <a:lumMod val="75000"/>
                            <a:lumOff val="25000"/>
                          </a:schemeClr>
                        </a:solidFill>
                        <a:latin typeface="+mn-lt"/>
                      </a:rPr>
                      <a:t>dynamically</a:t>
                    </a:r>
                    <a:r>
                      <a:rPr lang="zh-CN" altLang="en-US" sz="1200" dirty="0">
                        <a:solidFill>
                          <a:schemeClr val="tx1">
                            <a:lumMod val="75000"/>
                            <a:lumOff val="25000"/>
                          </a:schemeClr>
                        </a:solidFill>
                        <a:latin typeface="+mn-lt"/>
                      </a:rPr>
                      <a:t>, in order to </a:t>
                    </a:r>
                    <a:r>
                      <a:rPr lang="zh-CN" altLang="en-US" sz="1200" dirty="0" smtClean="0">
                        <a:solidFill>
                          <a:schemeClr val="tx1">
                            <a:lumMod val="75000"/>
                            <a:lumOff val="25000"/>
                          </a:schemeClr>
                        </a:solidFill>
                        <a:latin typeface="+mn-lt"/>
                      </a:rPr>
                      <a:t>distribute </a:t>
                    </a:r>
                    <a:r>
                      <a:rPr lang="zh-CN" altLang="en-US" sz="1200" dirty="0">
                        <a:solidFill>
                          <a:schemeClr val="tx1">
                            <a:lumMod val="75000"/>
                            <a:lumOff val="25000"/>
                          </a:schemeClr>
                        </a:solidFill>
                        <a:latin typeface="+mn-lt"/>
                      </a:rPr>
                      <a:t>content </a:t>
                    </a:r>
                    <a:r>
                      <a:rPr lang="zh-CN" altLang="en-US" sz="1200" dirty="0" smtClean="0">
                        <a:solidFill>
                          <a:schemeClr val="tx1">
                            <a:lumMod val="75000"/>
                            <a:lumOff val="25000"/>
                          </a:schemeClr>
                        </a:solidFill>
                        <a:latin typeface="+mn-lt"/>
                      </a:rPr>
                      <a:t>dynamically </a:t>
                    </a:r>
                    <a:r>
                      <a:rPr lang="zh-CN" altLang="en-US" sz="1200" dirty="0">
                        <a:solidFill>
                          <a:schemeClr val="tx1">
                            <a:lumMod val="75000"/>
                            <a:lumOff val="25000"/>
                          </a:schemeClr>
                        </a:solidFill>
                        <a:latin typeface="+mn-lt"/>
                      </a:rPr>
                      <a:t>in the </a:t>
                    </a:r>
                    <a:r>
                      <a:rPr lang="zh-CN" altLang="en-US" sz="1200" dirty="0" smtClean="0">
                        <a:solidFill>
                          <a:schemeClr val="tx1">
                            <a:lumMod val="75000"/>
                            <a:lumOff val="25000"/>
                          </a:schemeClr>
                        </a:solidFill>
                        <a:latin typeface="+mn-lt"/>
                      </a:rPr>
                      <a:t>whole </a:t>
                    </a:r>
                    <a:r>
                      <a:rPr lang="zh-CN" altLang="en-US" sz="1200" dirty="0">
                        <a:solidFill>
                          <a:schemeClr val="tx1">
                            <a:lumMod val="75000"/>
                            <a:lumOff val="25000"/>
                          </a:schemeClr>
                        </a:solidFill>
                        <a:latin typeface="+mn-lt"/>
                      </a:rPr>
                      <a:t>network.</a:t>
                    </a:r>
                  </a:p>
                </p:txBody>
              </p:sp>
            </p:grpSp>
          </p:grpSp>
        </p:grpSp>
        <p:sp>
          <p:nvSpPr>
            <p:cNvPr id="24" name="TextBox 23"/>
            <p:cNvSpPr txBox="1"/>
            <p:nvPr/>
          </p:nvSpPr>
          <p:spPr>
            <a:xfrm>
              <a:off x="-496888" y="1583370"/>
              <a:ext cx="2808312" cy="2246769"/>
            </a:xfrm>
            <a:prstGeom prst="rect">
              <a:avLst/>
            </a:prstGeom>
            <a:noFill/>
          </p:spPr>
          <p:txBody>
            <a:bodyPr wrap="square" rtlCol="0">
              <a:spAutoFit/>
            </a:bodyPr>
            <a:lstStyle/>
            <a:p>
              <a:r>
                <a:rPr lang="en-US" altLang="zh-CN" sz="1400" b="1" dirty="0" smtClean="0">
                  <a:solidFill>
                    <a:schemeClr val="tx1">
                      <a:lumMod val="75000"/>
                      <a:lumOff val="25000"/>
                    </a:schemeClr>
                  </a:solidFill>
                  <a:latin typeface="+mj-lt"/>
                </a:rPr>
                <a:t>Information management</a:t>
              </a:r>
            </a:p>
            <a:p>
              <a:pPr>
                <a:lnSpc>
                  <a:spcPct val="150000"/>
                </a:lnSpc>
                <a:buFont typeface="Wingdings" panose="05000000000000000000" pitchFamily="2" charset="2"/>
                <a:buNone/>
              </a:pPr>
              <a:r>
                <a:rPr lang="en-US" altLang="zh-CN" sz="1200" dirty="0" smtClean="0">
                  <a:solidFill>
                    <a:schemeClr val="tx1">
                      <a:lumMod val="75000"/>
                      <a:lumOff val="25000"/>
                    </a:schemeClr>
                  </a:solidFill>
                </a:rPr>
                <a:t>Responsible</a:t>
              </a:r>
              <a:r>
                <a:rPr lang="zh-CN" altLang="en-US" sz="1200" dirty="0" smtClean="0">
                  <a:solidFill>
                    <a:schemeClr val="tx1">
                      <a:lumMod val="75000"/>
                      <a:lumOff val="25000"/>
                    </a:schemeClr>
                  </a:solidFill>
                </a:rPr>
                <a:t> for the management of </a:t>
              </a:r>
            </a:p>
            <a:p>
              <a:pPr>
                <a:lnSpc>
                  <a:spcPct val="150000"/>
                </a:lnSpc>
                <a:buFont typeface="Wingdings" panose="05000000000000000000" pitchFamily="2" charset="2"/>
                <a:buNone/>
              </a:pPr>
              <a:r>
                <a:rPr lang="zh-CN" altLang="en-US" sz="1200" dirty="0" smtClean="0">
                  <a:solidFill>
                    <a:schemeClr val="tx1">
                      <a:lumMod val="75000"/>
                      <a:lumOff val="25000"/>
                    </a:schemeClr>
                  </a:solidFill>
                </a:rPr>
                <a:t>content metadata, namely content </a:t>
              </a:r>
            </a:p>
            <a:p>
              <a:pPr>
                <a:lnSpc>
                  <a:spcPct val="150000"/>
                </a:lnSpc>
                <a:buFont typeface="Wingdings" panose="05000000000000000000" pitchFamily="2" charset="2"/>
                <a:buNone/>
              </a:pPr>
              <a:r>
                <a:rPr lang="zh-CN" altLang="en-US" sz="1200" dirty="0" smtClean="0">
                  <a:solidFill>
                    <a:schemeClr val="tx1">
                      <a:lumMod val="75000"/>
                      <a:lumOff val="25000"/>
                    </a:schemeClr>
                  </a:solidFill>
                </a:rPr>
                <a:t>description information, including the </a:t>
              </a:r>
            </a:p>
            <a:p>
              <a:pPr>
                <a:lnSpc>
                  <a:spcPct val="150000"/>
                </a:lnSpc>
                <a:buFont typeface="Wingdings" panose="05000000000000000000" pitchFamily="2" charset="2"/>
                <a:buNone/>
              </a:pPr>
              <a:r>
                <a:rPr lang="zh-CN" altLang="en-US" sz="1200" dirty="0" smtClean="0">
                  <a:solidFill>
                    <a:schemeClr val="tx1">
                      <a:lumMod val="75000"/>
                      <a:lumOff val="25000"/>
                    </a:schemeClr>
                  </a:solidFill>
                </a:rPr>
                <a:t>content audit、content distribution 、</a:t>
              </a:r>
            </a:p>
            <a:p>
              <a:pPr>
                <a:lnSpc>
                  <a:spcPct val="150000"/>
                </a:lnSpc>
                <a:buFont typeface="Wingdings" panose="05000000000000000000" pitchFamily="2" charset="2"/>
                <a:buNone/>
              </a:pPr>
              <a:r>
                <a:rPr lang="zh-CN" altLang="en-US" sz="1200" dirty="0" smtClean="0">
                  <a:solidFill>
                    <a:schemeClr val="tx1">
                      <a:lumMod val="75000"/>
                      <a:lumOff val="25000"/>
                    </a:schemeClr>
                  </a:solidFill>
                </a:rPr>
                <a:t>content maintenance  etc.</a:t>
              </a:r>
            </a:p>
          </p:txBody>
        </p:sp>
        <p:sp>
          <p:nvSpPr>
            <p:cNvPr id="25" name="矩形 24"/>
            <p:cNvSpPr/>
            <p:nvPr/>
          </p:nvSpPr>
          <p:spPr>
            <a:xfrm>
              <a:off x="6399827" y="1688933"/>
              <a:ext cx="3528392" cy="415498"/>
            </a:xfrm>
            <a:prstGeom prst="rect">
              <a:avLst/>
            </a:prstGeom>
          </p:spPr>
          <p:txBody>
            <a:bodyPr wrap="square">
              <a:spAutoFit/>
            </a:bodyPr>
            <a:lstStyle/>
            <a:p>
              <a:pPr>
                <a:lnSpc>
                  <a:spcPct val="150000"/>
                </a:lnSpc>
                <a:buFont typeface="Wingdings" panose="05000000000000000000" pitchFamily="2" charset="2"/>
                <a:buNone/>
                <a:defRPr/>
              </a:pPr>
              <a:r>
                <a:rPr lang="zh-CN" altLang="en-US" sz="1400" b="1" dirty="0" smtClean="0">
                  <a:solidFill>
                    <a:schemeClr val="tx1">
                      <a:lumMod val="75000"/>
                      <a:lumOff val="25000"/>
                    </a:schemeClr>
                  </a:solidFill>
                  <a:latin typeface="+mj-lt"/>
                </a:rPr>
                <a:t>Content distribution management</a:t>
              </a:r>
              <a:endParaRPr lang="zh-CN" altLang="en-US" sz="1400" b="1" dirty="0">
                <a:solidFill>
                  <a:schemeClr val="tx1">
                    <a:lumMod val="75000"/>
                    <a:lumOff val="25000"/>
                  </a:schemeClr>
                </a:solidFill>
                <a:latin typeface="+mj-lt"/>
              </a:endParaRPr>
            </a:p>
          </p:txBody>
        </p:sp>
      </p:grpSp>
      <p:grpSp>
        <p:nvGrpSpPr>
          <p:cNvPr id="27" name="组合 26"/>
          <p:cNvGrpSpPr/>
          <p:nvPr/>
        </p:nvGrpSpPr>
        <p:grpSpPr>
          <a:xfrm>
            <a:off x="323528" y="812204"/>
            <a:ext cx="6200015" cy="360040"/>
            <a:chOff x="323528" y="1340768"/>
            <a:chExt cx="6200015" cy="360040"/>
          </a:xfrm>
        </p:grpSpPr>
        <p:sp>
          <p:nvSpPr>
            <p:cNvPr id="28" name="平行四边形 27"/>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BOSS</a:t>
              </a:r>
              <a:endParaRPr lang="zh-CN" altLang="en-US" sz="1200" dirty="0">
                <a:solidFill>
                  <a:schemeClr val="bg1"/>
                </a:solidFill>
              </a:endParaRPr>
            </a:p>
          </p:txBody>
        </p:sp>
        <p:sp>
          <p:nvSpPr>
            <p:cNvPr id="29" name="平行四边形 28"/>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sp>
          <p:nvSpPr>
            <p:cNvPr id="30" name="平行四边形 29"/>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CDN</a:t>
              </a:r>
              <a:endParaRPr lang="zh-CN" altLang="en-US" sz="1200" dirty="0">
                <a:solidFill>
                  <a:schemeClr val="bg1"/>
                </a:solidFill>
              </a:endParaRPr>
            </a:p>
          </p:txBody>
        </p:sp>
        <p:sp>
          <p:nvSpPr>
            <p:cNvPr id="31" name="平行四边形 30"/>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32" name="平行四边形 31"/>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33" name="平行四边形 32"/>
            <p:cNvSpPr/>
            <p:nvPr/>
          </p:nvSpPr>
          <p:spPr>
            <a:xfrm>
              <a:off x="323528"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t>CMS</a:t>
              </a:r>
              <a:endParaRPr lang="zh-CN" altLang="en-US" sz="1200" b="1" dirty="0"/>
            </a:p>
          </p:txBody>
        </p:sp>
      </p:grpSp>
      <p:sp>
        <p:nvSpPr>
          <p:cNvPr id="34" name="矩形 33"/>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5" name="文本框 41"/>
          <p:cNvSpPr txBox="1"/>
          <p:nvPr/>
        </p:nvSpPr>
        <p:spPr>
          <a:xfrm>
            <a:off x="178891" y="-123825"/>
            <a:ext cx="10060483" cy="738664"/>
          </a:xfrm>
          <a:prstGeom prst="rect">
            <a:avLst/>
          </a:prstGeom>
          <a:noFill/>
        </p:spPr>
        <p:txBody>
          <a:bodyPr wrap="square" rtlCol="0">
            <a:spAutoFit/>
          </a:bodyPr>
          <a:lstStyle/>
          <a:p>
            <a:pPr lvl="0">
              <a:lnSpc>
                <a:spcPct val="150000"/>
              </a:lnSpc>
              <a:spcBef>
                <a:spcPct val="0"/>
              </a:spcBef>
              <a:defRPr/>
            </a:pPr>
            <a:r>
              <a:rPr lang="en-US" altLang="zh-CN" sz="2800" dirty="0" smtClean="0">
                <a:solidFill>
                  <a:schemeClr val="bg1"/>
                </a:solidFill>
                <a:latin typeface="Aharoni" pitchFamily="2" charset="-79"/>
                <a:cs typeface="Aharoni" pitchFamily="2" charset="-79"/>
              </a:rPr>
              <a:t>Content Management System (CMS)</a:t>
            </a:r>
          </a:p>
        </p:txBody>
      </p:sp>
      <p:cxnSp>
        <p:nvCxnSpPr>
          <p:cNvPr id="36" name="直接连接符 35"/>
          <p:cNvCxnSpPr/>
          <p:nvPr/>
        </p:nvCxnSpPr>
        <p:spPr>
          <a:xfrm>
            <a:off x="661887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18"/>
          <p:cNvSpPr txBox="1"/>
          <p:nvPr/>
        </p:nvSpPr>
        <p:spPr>
          <a:xfrm rot="10800000">
            <a:off x="11304924" y="-24778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2267082" y="1435125"/>
            <a:ext cx="7498055" cy="1785104"/>
          </a:xfrm>
          <a:prstGeom prst="rect">
            <a:avLst/>
          </a:prstGeom>
          <a:noFill/>
          <a:ln w="9525">
            <a:noFill/>
            <a:miter lim="800000"/>
          </a:ln>
        </p:spPr>
        <p:txBody>
          <a:bodyPr wrap="square">
            <a:spAutoFit/>
          </a:bodyPr>
          <a:lstStyle/>
          <a:p>
            <a:pPr marL="342900" indent="-342900" eaLnBrk="0" hangingPunct="0">
              <a:lnSpc>
                <a:spcPts val="2200"/>
              </a:lnSpc>
              <a:buFont typeface="Arial" panose="020B0604020202020204" pitchFamily="34" charset="0"/>
              <a:buChar char="•"/>
            </a:pPr>
            <a:r>
              <a:rPr lang="en-GB" altLang="en-US" sz="1600" dirty="0">
                <a:solidFill>
                  <a:schemeClr val="tx1">
                    <a:lumMod val="75000"/>
                    <a:lumOff val="25000"/>
                  </a:schemeClr>
                </a:solidFill>
              </a:rPr>
              <a:t>Subscribers account opening, activation, deactivation</a:t>
            </a:r>
            <a:endParaRPr lang="en-US" altLang="zh-CN" sz="1600" dirty="0">
              <a:solidFill>
                <a:schemeClr val="tx1">
                  <a:lumMod val="75000"/>
                  <a:lumOff val="25000"/>
                </a:schemeClr>
              </a:solidFill>
            </a:endParaRPr>
          </a:p>
          <a:p>
            <a:pPr marL="342900" indent="-342900" eaLnBrk="0" hangingPunct="0">
              <a:lnSpc>
                <a:spcPts val="2200"/>
              </a:lnSpc>
              <a:buFont typeface="Arial" panose="020B0604020202020204" pitchFamily="34" charset="0"/>
              <a:buChar char="•"/>
            </a:pPr>
            <a:r>
              <a:rPr lang="en-US" altLang="zh-CN" sz="1600" dirty="0">
                <a:solidFill>
                  <a:schemeClr val="tx1">
                    <a:lumMod val="75000"/>
                    <a:lumOff val="25000"/>
                  </a:schemeClr>
                </a:solidFill>
              </a:rPr>
              <a:t>Service subscriptions definition, effective and query</a:t>
            </a:r>
          </a:p>
          <a:p>
            <a:pPr marL="342900" indent="-342900" eaLnBrk="0" hangingPunct="0">
              <a:lnSpc>
                <a:spcPts val="2200"/>
              </a:lnSpc>
              <a:buFont typeface="Arial" panose="020B0604020202020204" pitchFamily="34" charset="0"/>
              <a:buChar char="•"/>
            </a:pPr>
            <a:r>
              <a:rPr lang="en-US" altLang="zh-CN" sz="1600" dirty="0">
                <a:solidFill>
                  <a:schemeClr val="tx1">
                    <a:lumMod val="75000"/>
                    <a:lumOff val="25000"/>
                  </a:schemeClr>
                </a:solidFill>
              </a:rPr>
              <a:t>Support SOAP interface integration with the third party </a:t>
            </a:r>
            <a:r>
              <a:rPr lang="en-GB" altLang="en-US" sz="1600" dirty="0">
                <a:solidFill>
                  <a:schemeClr val="tx1">
                    <a:lumMod val="75000"/>
                    <a:lumOff val="25000"/>
                  </a:schemeClr>
                </a:solidFill>
              </a:rPr>
              <a:t> system</a:t>
            </a:r>
            <a:endParaRPr lang="zh-CN" altLang="en-US" sz="1600" dirty="0">
              <a:solidFill>
                <a:schemeClr val="tx1">
                  <a:lumMod val="75000"/>
                  <a:lumOff val="25000"/>
                </a:schemeClr>
              </a:solidFill>
            </a:endParaRPr>
          </a:p>
          <a:p>
            <a:pPr marL="342900" indent="-342900" eaLnBrk="0" hangingPunct="0">
              <a:lnSpc>
                <a:spcPts val="2200"/>
              </a:lnSpc>
              <a:buFont typeface="Arial" panose="020B0604020202020204" pitchFamily="34" charset="0"/>
              <a:buChar char="•"/>
            </a:pPr>
            <a:r>
              <a:rPr lang="en-US" altLang="zh-CN" sz="1600" dirty="0">
                <a:solidFill>
                  <a:schemeClr val="tx1">
                    <a:lumMod val="75000"/>
                    <a:lumOff val="25000"/>
                  </a:schemeClr>
                </a:solidFill>
              </a:rPr>
              <a:t>Set </a:t>
            </a:r>
            <a:r>
              <a:rPr lang="en-GB" altLang="en-US" sz="1600" dirty="0">
                <a:solidFill>
                  <a:schemeClr val="tx1">
                    <a:lumMod val="75000"/>
                    <a:lumOff val="25000"/>
                  </a:schemeClr>
                </a:solidFill>
              </a:rPr>
              <a:t>subscribers’</a:t>
            </a:r>
            <a:r>
              <a:rPr lang="en-US" altLang="zh-CN" sz="1600" dirty="0">
                <a:solidFill>
                  <a:schemeClr val="tx1">
                    <a:lumMod val="75000"/>
                    <a:lumOff val="25000"/>
                  </a:schemeClr>
                </a:solidFill>
              </a:rPr>
              <a:t> charging parameters</a:t>
            </a:r>
          </a:p>
          <a:p>
            <a:pPr marL="342900" indent="-342900" eaLnBrk="0" hangingPunct="0">
              <a:lnSpc>
                <a:spcPts val="2200"/>
              </a:lnSpc>
              <a:buFont typeface="Arial" panose="020B0604020202020204" pitchFamily="34" charset="0"/>
              <a:buChar char="•"/>
            </a:pPr>
            <a:r>
              <a:rPr lang="en-US" altLang="zh-CN" sz="1600" dirty="0">
                <a:solidFill>
                  <a:schemeClr val="tx1">
                    <a:lumMod val="75000"/>
                    <a:lumOff val="25000"/>
                  </a:schemeClr>
                </a:solidFill>
              </a:rPr>
              <a:t>Support content classification setting</a:t>
            </a:r>
          </a:p>
          <a:p>
            <a:pPr marL="342900" indent="-342900" eaLnBrk="0" hangingPunct="0">
              <a:lnSpc>
                <a:spcPts val="2200"/>
              </a:lnSpc>
              <a:buFont typeface="Arial" panose="020B0604020202020204" pitchFamily="34" charset="0"/>
              <a:buChar char="•"/>
            </a:pPr>
            <a:r>
              <a:rPr lang="en-US" altLang="zh-CN" sz="1600" dirty="0">
                <a:solidFill>
                  <a:schemeClr val="tx1">
                    <a:lumMod val="75000"/>
                    <a:lumOff val="25000"/>
                  </a:schemeClr>
                </a:solidFill>
              </a:rPr>
              <a:t>Support operation test account</a:t>
            </a:r>
          </a:p>
        </p:txBody>
      </p:sp>
      <p:sp>
        <p:nvSpPr>
          <p:cNvPr id="3" name="Text Box 21"/>
          <p:cNvSpPr txBox="1">
            <a:spLocks noChangeArrowheads="1"/>
          </p:cNvSpPr>
          <p:nvPr/>
        </p:nvSpPr>
        <p:spPr bwMode="auto">
          <a:xfrm>
            <a:off x="1924182" y="3255424"/>
            <a:ext cx="8639043" cy="400110"/>
          </a:xfrm>
          <a:prstGeom prst="rect">
            <a:avLst/>
          </a:prstGeom>
          <a:noFill/>
          <a:ln w="9525">
            <a:noFill/>
            <a:miter lim="800000"/>
          </a:ln>
          <a:effectLst>
            <a:prstShdw prst="shdw17" dist="17961" dir="2700000">
              <a:srgbClr val="894114"/>
            </a:prstShdw>
          </a:effectLst>
        </p:spPr>
        <p:txBody>
          <a:bodyPr wrap="square">
            <a:spAutoFit/>
          </a:bodyPr>
          <a:lstStyle/>
          <a:p>
            <a:pPr eaLnBrk="0" hangingPunct="0">
              <a:spcBef>
                <a:spcPct val="50000"/>
              </a:spcBef>
            </a:pPr>
            <a:r>
              <a:rPr lang="en-US" altLang="zh-CN" sz="2000" b="1" dirty="0">
                <a:solidFill>
                  <a:schemeClr val="tx1">
                    <a:lumMod val="75000"/>
                    <a:lumOff val="25000"/>
                  </a:schemeClr>
                </a:solidFill>
                <a:latin typeface="+mn-ea"/>
              </a:rPr>
              <a:t>Functions of service management subsystem for subscribers: </a:t>
            </a:r>
            <a:endParaRPr lang="zh-CN" altLang="en-US" sz="2000" b="1" dirty="0">
              <a:solidFill>
                <a:schemeClr val="tx1">
                  <a:lumMod val="75000"/>
                  <a:lumOff val="25000"/>
                </a:schemeClr>
              </a:solidFill>
              <a:latin typeface="+mn-ea"/>
            </a:endParaRPr>
          </a:p>
        </p:txBody>
      </p:sp>
      <p:grpSp>
        <p:nvGrpSpPr>
          <p:cNvPr id="4" name="组合 16"/>
          <p:cNvGrpSpPr/>
          <p:nvPr/>
        </p:nvGrpSpPr>
        <p:grpSpPr bwMode="auto">
          <a:xfrm>
            <a:off x="2448058" y="3834397"/>
            <a:ext cx="7036218" cy="2526518"/>
            <a:chOff x="914496" y="3962386"/>
            <a:chExt cx="6578428" cy="2362138"/>
          </a:xfrm>
        </p:grpSpPr>
        <p:sp>
          <p:nvSpPr>
            <p:cNvPr id="5" name="圆角矩形 4"/>
            <p:cNvSpPr/>
            <p:nvPr/>
          </p:nvSpPr>
          <p:spPr>
            <a:xfrm>
              <a:off x="914496" y="3962386"/>
              <a:ext cx="1219168" cy="2362138"/>
            </a:xfrm>
            <a:prstGeom prst="round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tLang="en-US" sz="1200" dirty="0">
                <a:solidFill>
                  <a:schemeClr val="tx1">
                    <a:lumMod val="75000"/>
                    <a:lumOff val="25000"/>
                  </a:schemeClr>
                </a:solidFill>
              </a:endParaRPr>
            </a:p>
            <a:p>
              <a:pPr algn="ctr">
                <a:defRPr/>
              </a:pPr>
              <a:endParaRPr lang="en-GB" altLang="en-US" sz="1200" dirty="0">
                <a:solidFill>
                  <a:schemeClr val="tx1">
                    <a:lumMod val="75000"/>
                    <a:lumOff val="25000"/>
                  </a:schemeClr>
                </a:solidFill>
              </a:endParaRPr>
            </a:p>
            <a:p>
              <a:pPr algn="ctr">
                <a:defRPr/>
              </a:pPr>
              <a:endParaRPr lang="en-GB" altLang="en-US" sz="1200" dirty="0">
                <a:solidFill>
                  <a:schemeClr val="tx1">
                    <a:lumMod val="75000"/>
                    <a:lumOff val="25000"/>
                  </a:schemeClr>
                </a:solidFill>
              </a:endParaRPr>
            </a:p>
            <a:p>
              <a:pPr algn="ctr">
                <a:defRPr/>
              </a:pPr>
              <a:endParaRPr lang="en-GB" altLang="en-US" sz="1200" dirty="0">
                <a:solidFill>
                  <a:schemeClr val="tx1">
                    <a:lumMod val="75000"/>
                    <a:lumOff val="25000"/>
                  </a:schemeClr>
                </a:solidFill>
              </a:endParaRPr>
            </a:p>
            <a:p>
              <a:pPr algn="ctr">
                <a:defRPr/>
              </a:pPr>
              <a:r>
                <a:rPr lang="en-GB" altLang="en-US" sz="1200" dirty="0">
                  <a:solidFill>
                    <a:schemeClr val="tx1">
                      <a:lumMod val="75000"/>
                      <a:lumOff val="25000"/>
                    </a:schemeClr>
                  </a:solidFill>
                </a:rPr>
                <a:t>Provides a GUI for the service provider to maintain subscribers’ information</a:t>
              </a:r>
              <a:r>
                <a:rPr lang="zh-CN" altLang="en-US" sz="1200" dirty="0">
                  <a:solidFill>
                    <a:schemeClr val="tx1">
                      <a:lumMod val="75000"/>
                      <a:lumOff val="25000"/>
                    </a:schemeClr>
                  </a:solidFill>
                </a:rPr>
                <a:t> </a:t>
              </a:r>
              <a:r>
                <a:rPr lang="en-GB" altLang="en-US" sz="1200" dirty="0">
                  <a:solidFill>
                    <a:schemeClr val="tx1">
                      <a:lumMod val="75000"/>
                      <a:lumOff val="25000"/>
                    </a:schemeClr>
                  </a:solidFill>
                </a:rPr>
                <a:t>easily.</a:t>
              </a:r>
              <a:endParaRPr lang="zh-CN" altLang="en-US" sz="1200" dirty="0">
                <a:solidFill>
                  <a:schemeClr val="tx1">
                    <a:lumMod val="75000"/>
                    <a:lumOff val="25000"/>
                  </a:schemeClr>
                </a:solidFill>
              </a:endParaRPr>
            </a:p>
          </p:txBody>
        </p:sp>
        <p:sp>
          <p:nvSpPr>
            <p:cNvPr id="6" name="圆角矩形 5"/>
            <p:cNvSpPr/>
            <p:nvPr/>
          </p:nvSpPr>
          <p:spPr>
            <a:xfrm>
              <a:off x="2705149" y="3962386"/>
              <a:ext cx="1219168" cy="2362138"/>
            </a:xfrm>
            <a:prstGeom prst="round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endParaRPr lang="en-US" altLang="zh-CN" kern="1600" dirty="0">
                <a:solidFill>
                  <a:schemeClr val="tx1">
                    <a:lumMod val="75000"/>
                    <a:lumOff val="25000"/>
                  </a:schemeClr>
                </a:solidFill>
              </a:endParaRPr>
            </a:p>
            <a:p>
              <a:pPr algn="ctr">
                <a:lnSpc>
                  <a:spcPts val="1600"/>
                </a:lnSpc>
                <a:defRPr/>
              </a:pPr>
              <a:r>
                <a:rPr lang="en-US" altLang="zh-CN" sz="1200" kern="1600" dirty="0">
                  <a:solidFill>
                    <a:schemeClr val="tx1">
                      <a:lumMod val="75000"/>
                      <a:lumOff val="25000"/>
                    </a:schemeClr>
                  </a:solidFill>
                </a:rPr>
                <a:t>Details lists and service information query</a:t>
              </a:r>
              <a:endParaRPr lang="zh-CN" altLang="en-US" sz="1200" kern="1600" dirty="0">
                <a:solidFill>
                  <a:schemeClr val="tx1">
                    <a:lumMod val="75000"/>
                    <a:lumOff val="25000"/>
                  </a:schemeClr>
                </a:solidFill>
              </a:endParaRPr>
            </a:p>
          </p:txBody>
        </p:sp>
        <p:sp>
          <p:nvSpPr>
            <p:cNvPr id="7" name="圆角矩形 6"/>
            <p:cNvSpPr/>
            <p:nvPr/>
          </p:nvSpPr>
          <p:spPr>
            <a:xfrm>
              <a:off x="4495802" y="3962386"/>
              <a:ext cx="1219168" cy="2362138"/>
            </a:xfrm>
            <a:prstGeom prst="round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600"/>
                </a:lnSpc>
                <a:defRPr/>
              </a:pPr>
              <a:r>
                <a:rPr lang="en-US" altLang="zh-CN" sz="1200" kern="1300" dirty="0">
                  <a:solidFill>
                    <a:schemeClr val="tx1">
                      <a:lumMod val="75000"/>
                      <a:lumOff val="25000"/>
                    </a:schemeClr>
                  </a:solidFill>
                </a:rPr>
                <a:t>Historical billing query</a:t>
              </a:r>
              <a:endParaRPr lang="zh-CN" altLang="en-US" sz="1200" kern="1300" dirty="0">
                <a:solidFill>
                  <a:schemeClr val="tx1">
                    <a:lumMod val="75000"/>
                    <a:lumOff val="25000"/>
                  </a:schemeClr>
                </a:solidFill>
              </a:endParaRPr>
            </a:p>
          </p:txBody>
        </p:sp>
        <p:sp>
          <p:nvSpPr>
            <p:cNvPr id="8" name="圆角矩形 7"/>
            <p:cNvSpPr/>
            <p:nvPr/>
          </p:nvSpPr>
          <p:spPr>
            <a:xfrm>
              <a:off x="6273756" y="3962386"/>
              <a:ext cx="1219168" cy="2362138"/>
            </a:xfrm>
            <a:prstGeom prst="round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1200" dirty="0">
                <a:solidFill>
                  <a:schemeClr val="tx1">
                    <a:lumMod val="75000"/>
                    <a:lumOff val="25000"/>
                  </a:schemeClr>
                </a:solidFill>
              </a:endParaRPr>
            </a:p>
            <a:p>
              <a:pPr algn="ctr">
                <a:lnSpc>
                  <a:spcPts val="1600"/>
                </a:lnSpc>
                <a:defRPr/>
              </a:pPr>
              <a:r>
                <a:rPr lang="en-US" altLang="zh-CN" sz="1200" dirty="0">
                  <a:solidFill>
                    <a:schemeClr val="tx1">
                      <a:lumMod val="75000"/>
                      <a:lumOff val="25000"/>
                    </a:schemeClr>
                  </a:solidFill>
                </a:rPr>
                <a:t>Purchase channels and content service</a:t>
              </a:r>
              <a:endParaRPr lang="zh-CN" altLang="en-US" sz="1200" dirty="0">
                <a:solidFill>
                  <a:schemeClr val="tx1">
                    <a:lumMod val="75000"/>
                    <a:lumOff val="25000"/>
                  </a:schemeClr>
                </a:solidFill>
              </a:endParaRPr>
            </a:p>
          </p:txBody>
        </p:sp>
      </p:grpSp>
      <p:grpSp>
        <p:nvGrpSpPr>
          <p:cNvPr id="14" name="组合 13"/>
          <p:cNvGrpSpPr/>
          <p:nvPr/>
        </p:nvGrpSpPr>
        <p:grpSpPr>
          <a:xfrm>
            <a:off x="276028" y="812204"/>
            <a:ext cx="6200015" cy="360040"/>
            <a:chOff x="323528" y="1340768"/>
            <a:chExt cx="6200015" cy="360040"/>
          </a:xfrm>
        </p:grpSpPr>
        <p:sp>
          <p:nvSpPr>
            <p:cNvPr id="15" name="平行四边形 14"/>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sp>
          <p:nvSpPr>
            <p:cNvPr id="16" name="平行四边形 15"/>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CDN</a:t>
              </a:r>
              <a:endParaRPr lang="zh-CN" altLang="en-US" sz="1200" dirty="0">
                <a:solidFill>
                  <a:schemeClr val="bg1"/>
                </a:solidFill>
              </a:endParaRPr>
            </a:p>
          </p:txBody>
        </p:sp>
        <p:sp>
          <p:nvSpPr>
            <p:cNvPr id="17" name="平行四边形 16"/>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18" name="平行四边形 17"/>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19" name="平行四边形 18"/>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20" name="平行四边形 19"/>
            <p:cNvSpPr/>
            <p:nvPr/>
          </p:nvSpPr>
          <p:spPr>
            <a:xfrm>
              <a:off x="1341165"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BOSS</a:t>
              </a:r>
              <a:endParaRPr lang="zh-CN" altLang="en-US" sz="1200" b="1" dirty="0">
                <a:solidFill>
                  <a:schemeClr val="bg1"/>
                </a:solidFill>
              </a:endParaRPr>
            </a:p>
          </p:txBody>
        </p:sp>
      </p:grpSp>
      <p:sp>
        <p:nvSpPr>
          <p:cNvPr id="21" name="矩形 20"/>
          <p:cNvSpPr/>
          <p:nvPr/>
        </p:nvSpPr>
        <p:spPr>
          <a:xfrm>
            <a:off x="10554101" y="5350676"/>
            <a:ext cx="774571" cy="1323439"/>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altLang="zh-CN" sz="8000" b="1" dirty="0" smtClean="0">
                <a:ln w="50800"/>
                <a:solidFill>
                  <a:schemeClr val="bg1">
                    <a:shade val="50000"/>
                  </a:schemeClr>
                </a:solidFill>
              </a:rPr>
              <a:t>1</a:t>
            </a:r>
            <a:endParaRPr lang="zh-CN" altLang="en-US" sz="8000" b="1" dirty="0">
              <a:ln w="50800"/>
              <a:solidFill>
                <a:schemeClr val="bg1">
                  <a:shade val="50000"/>
                </a:schemeClr>
              </a:solidFill>
            </a:endParaRPr>
          </a:p>
        </p:txBody>
      </p:sp>
      <p:sp>
        <p:nvSpPr>
          <p:cNvPr id="22" name="矩形 21"/>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文本框 41"/>
          <p:cNvSpPr txBox="1"/>
          <p:nvPr/>
        </p:nvSpPr>
        <p:spPr>
          <a:xfrm>
            <a:off x="178891" y="-123825"/>
            <a:ext cx="10060483" cy="738664"/>
          </a:xfrm>
          <a:prstGeom prst="rect">
            <a:avLst/>
          </a:prstGeom>
          <a:noFill/>
        </p:spPr>
        <p:txBody>
          <a:bodyPr wrap="square" rtlCol="0">
            <a:spAutoFit/>
          </a:bodyPr>
          <a:lstStyle/>
          <a:p>
            <a:pPr lvl="0">
              <a:lnSpc>
                <a:spcPct val="150000"/>
              </a:lnSpc>
              <a:spcBef>
                <a:spcPct val="0"/>
              </a:spcBef>
              <a:defRPr/>
            </a:pPr>
            <a:r>
              <a:rPr lang="en-GB" altLang="en-US" sz="2800" dirty="0" smtClean="0">
                <a:solidFill>
                  <a:schemeClr val="bg1"/>
                </a:solidFill>
                <a:latin typeface="Aharoni" pitchFamily="2" charset="-79"/>
                <a:cs typeface="Aharoni" pitchFamily="2" charset="-79"/>
              </a:rPr>
              <a:t>BOSS - Subscribers Management</a:t>
            </a:r>
          </a:p>
        </p:txBody>
      </p:sp>
      <p:cxnSp>
        <p:nvCxnSpPr>
          <p:cNvPr id="24" name="直接连接符 23"/>
          <p:cNvCxnSpPr/>
          <p:nvPr/>
        </p:nvCxnSpPr>
        <p:spPr>
          <a:xfrm>
            <a:off x="626644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1488"/>
          <p:cNvGrpSpPr/>
          <p:nvPr/>
        </p:nvGrpSpPr>
        <p:grpSpPr>
          <a:xfrm>
            <a:off x="4664621" y="4088259"/>
            <a:ext cx="688429" cy="545644"/>
            <a:chOff x="3432176" y="3014663"/>
            <a:chExt cx="428625" cy="339725"/>
          </a:xfrm>
          <a:solidFill>
            <a:srgbClr val="458DCF"/>
          </a:solidFill>
        </p:grpSpPr>
        <p:sp>
          <p:nvSpPr>
            <p:cNvPr id="26" name="Freeform 106"/>
            <p:cNvSpPr>
              <a:spLocks noEditPoints="1"/>
            </p:cNvSpPr>
            <p:nvPr/>
          </p:nvSpPr>
          <p:spPr bwMode="auto">
            <a:xfrm>
              <a:off x="3432176" y="3014663"/>
              <a:ext cx="428625" cy="339725"/>
            </a:xfrm>
            <a:custGeom>
              <a:avLst/>
              <a:gdLst>
                <a:gd name="T0" fmla="*/ 202 w 202"/>
                <a:gd name="T1" fmla="*/ 73 h 160"/>
                <a:gd name="T2" fmla="*/ 202 w 202"/>
                <a:gd name="T3" fmla="*/ 49 h 160"/>
                <a:gd name="T4" fmla="*/ 191 w 202"/>
                <a:gd name="T5" fmla="*/ 29 h 160"/>
                <a:gd name="T6" fmla="*/ 175 w 202"/>
                <a:gd name="T7" fmla="*/ 23 h 160"/>
                <a:gd name="T8" fmla="*/ 175 w 202"/>
                <a:gd name="T9" fmla="*/ 23 h 160"/>
                <a:gd name="T10" fmla="*/ 160 w 202"/>
                <a:gd name="T11" fmla="*/ 23 h 160"/>
                <a:gd name="T12" fmla="*/ 138 w 202"/>
                <a:gd name="T13" fmla="*/ 23 h 160"/>
                <a:gd name="T14" fmla="*/ 137 w 202"/>
                <a:gd name="T15" fmla="*/ 23 h 160"/>
                <a:gd name="T16" fmla="*/ 113 w 202"/>
                <a:gd name="T17" fmla="*/ 0 h 160"/>
                <a:gd name="T18" fmla="*/ 89 w 202"/>
                <a:gd name="T19" fmla="*/ 0 h 160"/>
                <a:gd name="T20" fmla="*/ 64 w 202"/>
                <a:gd name="T21" fmla="*/ 23 h 160"/>
                <a:gd name="T22" fmla="*/ 63 w 202"/>
                <a:gd name="T23" fmla="*/ 23 h 160"/>
                <a:gd name="T24" fmla="*/ 41 w 202"/>
                <a:gd name="T25" fmla="*/ 23 h 160"/>
                <a:gd name="T26" fmla="*/ 26 w 202"/>
                <a:gd name="T27" fmla="*/ 23 h 160"/>
                <a:gd name="T28" fmla="*/ 26 w 202"/>
                <a:gd name="T29" fmla="*/ 23 h 160"/>
                <a:gd name="T30" fmla="*/ 0 w 202"/>
                <a:gd name="T31" fmla="*/ 49 h 160"/>
                <a:gd name="T32" fmla="*/ 0 w 202"/>
                <a:gd name="T33" fmla="*/ 73 h 160"/>
                <a:gd name="T34" fmla="*/ 0 w 202"/>
                <a:gd name="T35" fmla="*/ 73 h 160"/>
                <a:gd name="T36" fmla="*/ 0 w 202"/>
                <a:gd name="T37" fmla="*/ 110 h 160"/>
                <a:gd name="T38" fmla="*/ 0 w 202"/>
                <a:gd name="T39" fmla="*/ 110 h 160"/>
                <a:gd name="T40" fmla="*/ 0 w 202"/>
                <a:gd name="T41" fmla="*/ 134 h 160"/>
                <a:gd name="T42" fmla="*/ 26 w 202"/>
                <a:gd name="T43" fmla="*/ 160 h 160"/>
                <a:gd name="T44" fmla="*/ 41 w 202"/>
                <a:gd name="T45" fmla="*/ 160 h 160"/>
                <a:gd name="T46" fmla="*/ 41 w 202"/>
                <a:gd name="T47" fmla="*/ 160 h 160"/>
                <a:gd name="T48" fmla="*/ 160 w 202"/>
                <a:gd name="T49" fmla="*/ 160 h 160"/>
                <a:gd name="T50" fmla="*/ 160 w 202"/>
                <a:gd name="T51" fmla="*/ 160 h 160"/>
                <a:gd name="T52" fmla="*/ 175 w 202"/>
                <a:gd name="T53" fmla="*/ 160 h 160"/>
                <a:gd name="T54" fmla="*/ 202 w 202"/>
                <a:gd name="T55" fmla="*/ 134 h 160"/>
                <a:gd name="T56" fmla="*/ 202 w 202"/>
                <a:gd name="T57" fmla="*/ 110 h 160"/>
                <a:gd name="T58" fmla="*/ 202 w 202"/>
                <a:gd name="T59" fmla="*/ 110 h 160"/>
                <a:gd name="T60" fmla="*/ 202 w 202"/>
                <a:gd name="T61" fmla="*/ 73 h 160"/>
                <a:gd name="T62" fmla="*/ 90 w 202"/>
                <a:gd name="T63" fmla="*/ 12 h 160"/>
                <a:gd name="T64" fmla="*/ 111 w 202"/>
                <a:gd name="T65" fmla="*/ 12 h 160"/>
                <a:gd name="T66" fmla="*/ 126 w 202"/>
                <a:gd name="T67" fmla="*/ 23 h 160"/>
                <a:gd name="T68" fmla="*/ 125 w 202"/>
                <a:gd name="T69" fmla="*/ 23 h 160"/>
                <a:gd name="T70" fmla="*/ 76 w 202"/>
                <a:gd name="T71" fmla="*/ 23 h 160"/>
                <a:gd name="T72" fmla="*/ 76 w 202"/>
                <a:gd name="T73" fmla="*/ 22 h 160"/>
                <a:gd name="T74" fmla="*/ 90 w 202"/>
                <a:gd name="T75" fmla="*/ 12 h 160"/>
                <a:gd name="T76" fmla="*/ 164 w 202"/>
                <a:gd name="T77" fmla="*/ 32 h 160"/>
                <a:gd name="T78" fmla="*/ 169 w 202"/>
                <a:gd name="T79" fmla="*/ 35 h 160"/>
                <a:gd name="T80" fmla="*/ 178 w 202"/>
                <a:gd name="T81" fmla="*/ 46 h 160"/>
                <a:gd name="T82" fmla="*/ 190 w 202"/>
                <a:gd name="T83" fmla="*/ 60 h 160"/>
                <a:gd name="T84" fmla="*/ 193 w 202"/>
                <a:gd name="T85" fmla="*/ 65 h 160"/>
                <a:gd name="T86" fmla="*/ 193 w 202"/>
                <a:gd name="T87" fmla="*/ 119 h 160"/>
                <a:gd name="T88" fmla="*/ 192 w 202"/>
                <a:gd name="T89" fmla="*/ 121 h 160"/>
                <a:gd name="T90" fmla="*/ 178 w 202"/>
                <a:gd name="T91" fmla="*/ 137 h 160"/>
                <a:gd name="T92" fmla="*/ 168 w 202"/>
                <a:gd name="T93" fmla="*/ 150 h 160"/>
                <a:gd name="T94" fmla="*/ 165 w 202"/>
                <a:gd name="T95" fmla="*/ 151 h 160"/>
                <a:gd name="T96" fmla="*/ 36 w 202"/>
                <a:gd name="T97" fmla="*/ 151 h 160"/>
                <a:gd name="T98" fmla="*/ 34 w 202"/>
                <a:gd name="T99" fmla="*/ 150 h 160"/>
                <a:gd name="T100" fmla="*/ 24 w 202"/>
                <a:gd name="T101" fmla="*/ 137 h 160"/>
                <a:gd name="T102" fmla="*/ 10 w 202"/>
                <a:gd name="T103" fmla="*/ 121 h 160"/>
                <a:gd name="T104" fmla="*/ 8 w 202"/>
                <a:gd name="T105" fmla="*/ 118 h 160"/>
                <a:gd name="T106" fmla="*/ 8 w 202"/>
                <a:gd name="T107" fmla="*/ 65 h 160"/>
                <a:gd name="T108" fmla="*/ 10 w 202"/>
                <a:gd name="T109" fmla="*/ 61 h 160"/>
                <a:gd name="T110" fmla="*/ 24 w 202"/>
                <a:gd name="T111" fmla="*/ 46 h 160"/>
                <a:gd name="T112" fmla="*/ 33 w 202"/>
                <a:gd name="T113" fmla="*/ 34 h 160"/>
                <a:gd name="T114" fmla="*/ 38 w 202"/>
                <a:gd name="T115" fmla="*/ 32 h 160"/>
                <a:gd name="T116" fmla="*/ 164 w 202"/>
                <a:gd name="T117"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2" h="160">
                  <a:moveTo>
                    <a:pt x="202" y="73"/>
                  </a:moveTo>
                  <a:cubicBezTo>
                    <a:pt x="202" y="49"/>
                    <a:pt x="202" y="49"/>
                    <a:pt x="202" y="49"/>
                  </a:cubicBezTo>
                  <a:cubicBezTo>
                    <a:pt x="202" y="41"/>
                    <a:pt x="198" y="33"/>
                    <a:pt x="191" y="29"/>
                  </a:cubicBezTo>
                  <a:cubicBezTo>
                    <a:pt x="187" y="25"/>
                    <a:pt x="181" y="23"/>
                    <a:pt x="175" y="23"/>
                  </a:cubicBezTo>
                  <a:cubicBezTo>
                    <a:pt x="175" y="23"/>
                    <a:pt x="175" y="23"/>
                    <a:pt x="175" y="23"/>
                  </a:cubicBezTo>
                  <a:cubicBezTo>
                    <a:pt x="160" y="23"/>
                    <a:pt x="160" y="23"/>
                    <a:pt x="160" y="23"/>
                  </a:cubicBezTo>
                  <a:cubicBezTo>
                    <a:pt x="138" y="23"/>
                    <a:pt x="138" y="23"/>
                    <a:pt x="138" y="23"/>
                  </a:cubicBezTo>
                  <a:cubicBezTo>
                    <a:pt x="137" y="23"/>
                    <a:pt x="137" y="23"/>
                    <a:pt x="137" y="23"/>
                  </a:cubicBezTo>
                  <a:cubicBezTo>
                    <a:pt x="134" y="10"/>
                    <a:pt x="124" y="0"/>
                    <a:pt x="113" y="0"/>
                  </a:cubicBezTo>
                  <a:cubicBezTo>
                    <a:pt x="89" y="0"/>
                    <a:pt x="89" y="0"/>
                    <a:pt x="89" y="0"/>
                  </a:cubicBezTo>
                  <a:cubicBezTo>
                    <a:pt x="77" y="0"/>
                    <a:pt x="67" y="10"/>
                    <a:pt x="64" y="23"/>
                  </a:cubicBezTo>
                  <a:cubicBezTo>
                    <a:pt x="64" y="23"/>
                    <a:pt x="64" y="23"/>
                    <a:pt x="63" y="23"/>
                  </a:cubicBezTo>
                  <a:cubicBezTo>
                    <a:pt x="41" y="23"/>
                    <a:pt x="41" y="23"/>
                    <a:pt x="41" y="23"/>
                  </a:cubicBezTo>
                  <a:cubicBezTo>
                    <a:pt x="26" y="23"/>
                    <a:pt x="26" y="23"/>
                    <a:pt x="26" y="23"/>
                  </a:cubicBezTo>
                  <a:cubicBezTo>
                    <a:pt x="26" y="23"/>
                    <a:pt x="26" y="23"/>
                    <a:pt x="26" y="23"/>
                  </a:cubicBezTo>
                  <a:cubicBezTo>
                    <a:pt x="11" y="23"/>
                    <a:pt x="0" y="35"/>
                    <a:pt x="0" y="49"/>
                  </a:cubicBezTo>
                  <a:cubicBezTo>
                    <a:pt x="0" y="73"/>
                    <a:pt x="0" y="73"/>
                    <a:pt x="0" y="73"/>
                  </a:cubicBezTo>
                  <a:cubicBezTo>
                    <a:pt x="0" y="73"/>
                    <a:pt x="0" y="73"/>
                    <a:pt x="0" y="73"/>
                  </a:cubicBezTo>
                  <a:cubicBezTo>
                    <a:pt x="0" y="110"/>
                    <a:pt x="0" y="110"/>
                    <a:pt x="0" y="110"/>
                  </a:cubicBezTo>
                  <a:cubicBezTo>
                    <a:pt x="0" y="110"/>
                    <a:pt x="0" y="110"/>
                    <a:pt x="0" y="110"/>
                  </a:cubicBezTo>
                  <a:cubicBezTo>
                    <a:pt x="0" y="134"/>
                    <a:pt x="0" y="134"/>
                    <a:pt x="0" y="134"/>
                  </a:cubicBezTo>
                  <a:cubicBezTo>
                    <a:pt x="0" y="148"/>
                    <a:pt x="11" y="160"/>
                    <a:pt x="26" y="160"/>
                  </a:cubicBezTo>
                  <a:cubicBezTo>
                    <a:pt x="41" y="160"/>
                    <a:pt x="41" y="160"/>
                    <a:pt x="41" y="160"/>
                  </a:cubicBezTo>
                  <a:cubicBezTo>
                    <a:pt x="41" y="160"/>
                    <a:pt x="41" y="160"/>
                    <a:pt x="41" y="160"/>
                  </a:cubicBezTo>
                  <a:cubicBezTo>
                    <a:pt x="160" y="160"/>
                    <a:pt x="160" y="160"/>
                    <a:pt x="160" y="160"/>
                  </a:cubicBezTo>
                  <a:cubicBezTo>
                    <a:pt x="160" y="160"/>
                    <a:pt x="160" y="160"/>
                    <a:pt x="160" y="160"/>
                  </a:cubicBezTo>
                  <a:cubicBezTo>
                    <a:pt x="175" y="160"/>
                    <a:pt x="175" y="160"/>
                    <a:pt x="175" y="160"/>
                  </a:cubicBezTo>
                  <a:cubicBezTo>
                    <a:pt x="190" y="160"/>
                    <a:pt x="202" y="148"/>
                    <a:pt x="202" y="134"/>
                  </a:cubicBezTo>
                  <a:cubicBezTo>
                    <a:pt x="202" y="110"/>
                    <a:pt x="202" y="110"/>
                    <a:pt x="202" y="110"/>
                  </a:cubicBezTo>
                  <a:cubicBezTo>
                    <a:pt x="202" y="110"/>
                    <a:pt x="202" y="110"/>
                    <a:pt x="202" y="110"/>
                  </a:cubicBezTo>
                  <a:cubicBezTo>
                    <a:pt x="202" y="73"/>
                    <a:pt x="202" y="73"/>
                    <a:pt x="202" y="73"/>
                  </a:cubicBezTo>
                  <a:close/>
                  <a:moveTo>
                    <a:pt x="90" y="12"/>
                  </a:moveTo>
                  <a:cubicBezTo>
                    <a:pt x="111" y="12"/>
                    <a:pt x="111" y="12"/>
                    <a:pt x="111" y="12"/>
                  </a:cubicBezTo>
                  <a:cubicBezTo>
                    <a:pt x="117" y="12"/>
                    <a:pt x="123" y="16"/>
                    <a:pt x="126" y="23"/>
                  </a:cubicBezTo>
                  <a:cubicBezTo>
                    <a:pt x="126" y="23"/>
                    <a:pt x="126" y="23"/>
                    <a:pt x="125" y="23"/>
                  </a:cubicBezTo>
                  <a:cubicBezTo>
                    <a:pt x="76" y="23"/>
                    <a:pt x="76" y="23"/>
                    <a:pt x="76" y="23"/>
                  </a:cubicBezTo>
                  <a:cubicBezTo>
                    <a:pt x="75" y="23"/>
                    <a:pt x="75" y="22"/>
                    <a:pt x="76" y="22"/>
                  </a:cubicBezTo>
                  <a:cubicBezTo>
                    <a:pt x="79" y="16"/>
                    <a:pt x="84" y="12"/>
                    <a:pt x="90" y="12"/>
                  </a:cubicBezTo>
                  <a:close/>
                  <a:moveTo>
                    <a:pt x="164" y="32"/>
                  </a:moveTo>
                  <a:cubicBezTo>
                    <a:pt x="167" y="32"/>
                    <a:pt x="168" y="34"/>
                    <a:pt x="169" y="35"/>
                  </a:cubicBezTo>
                  <a:cubicBezTo>
                    <a:pt x="172" y="39"/>
                    <a:pt x="175" y="43"/>
                    <a:pt x="178" y="46"/>
                  </a:cubicBezTo>
                  <a:cubicBezTo>
                    <a:pt x="181" y="49"/>
                    <a:pt x="185" y="54"/>
                    <a:pt x="190" y="60"/>
                  </a:cubicBezTo>
                  <a:cubicBezTo>
                    <a:pt x="191" y="61"/>
                    <a:pt x="193" y="63"/>
                    <a:pt x="193" y="65"/>
                  </a:cubicBezTo>
                  <a:cubicBezTo>
                    <a:pt x="193" y="119"/>
                    <a:pt x="193" y="119"/>
                    <a:pt x="193" y="119"/>
                  </a:cubicBezTo>
                  <a:cubicBezTo>
                    <a:pt x="193" y="120"/>
                    <a:pt x="192" y="121"/>
                    <a:pt x="192" y="121"/>
                  </a:cubicBezTo>
                  <a:cubicBezTo>
                    <a:pt x="186" y="128"/>
                    <a:pt x="181" y="133"/>
                    <a:pt x="178" y="137"/>
                  </a:cubicBezTo>
                  <a:cubicBezTo>
                    <a:pt x="175" y="140"/>
                    <a:pt x="172" y="145"/>
                    <a:pt x="168" y="150"/>
                  </a:cubicBezTo>
                  <a:cubicBezTo>
                    <a:pt x="168" y="150"/>
                    <a:pt x="167" y="151"/>
                    <a:pt x="165" y="151"/>
                  </a:cubicBezTo>
                  <a:cubicBezTo>
                    <a:pt x="36" y="151"/>
                    <a:pt x="36" y="151"/>
                    <a:pt x="36" y="151"/>
                  </a:cubicBezTo>
                  <a:cubicBezTo>
                    <a:pt x="35" y="151"/>
                    <a:pt x="34" y="150"/>
                    <a:pt x="34" y="150"/>
                  </a:cubicBezTo>
                  <a:cubicBezTo>
                    <a:pt x="30" y="145"/>
                    <a:pt x="26" y="140"/>
                    <a:pt x="24" y="137"/>
                  </a:cubicBezTo>
                  <a:cubicBezTo>
                    <a:pt x="20" y="134"/>
                    <a:pt x="16" y="128"/>
                    <a:pt x="10" y="121"/>
                  </a:cubicBezTo>
                  <a:cubicBezTo>
                    <a:pt x="9" y="121"/>
                    <a:pt x="8" y="121"/>
                    <a:pt x="8" y="118"/>
                  </a:cubicBezTo>
                  <a:cubicBezTo>
                    <a:pt x="8" y="65"/>
                    <a:pt x="8" y="65"/>
                    <a:pt x="8" y="65"/>
                  </a:cubicBezTo>
                  <a:cubicBezTo>
                    <a:pt x="8" y="63"/>
                    <a:pt x="10" y="62"/>
                    <a:pt x="10" y="61"/>
                  </a:cubicBezTo>
                  <a:cubicBezTo>
                    <a:pt x="16" y="55"/>
                    <a:pt x="21" y="49"/>
                    <a:pt x="24" y="46"/>
                  </a:cubicBezTo>
                  <a:cubicBezTo>
                    <a:pt x="26" y="43"/>
                    <a:pt x="29" y="39"/>
                    <a:pt x="33" y="34"/>
                  </a:cubicBezTo>
                  <a:cubicBezTo>
                    <a:pt x="33" y="34"/>
                    <a:pt x="35" y="32"/>
                    <a:pt x="38" y="32"/>
                  </a:cubicBezTo>
                  <a:cubicBezTo>
                    <a:pt x="164" y="32"/>
                    <a:pt x="164" y="32"/>
                    <a:pt x="164"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27" name="Freeform 107"/>
            <p:cNvSpPr>
              <a:spLocks/>
            </p:cNvSpPr>
            <p:nvPr/>
          </p:nvSpPr>
          <p:spPr bwMode="auto">
            <a:xfrm>
              <a:off x="3576638" y="3173413"/>
              <a:ext cx="77788" cy="12700"/>
            </a:xfrm>
            <a:custGeom>
              <a:avLst/>
              <a:gdLst>
                <a:gd name="T0" fmla="*/ 37 w 37"/>
                <a:gd name="T1" fmla="*/ 4 h 6"/>
                <a:gd name="T2" fmla="*/ 34 w 37"/>
                <a:gd name="T3" fmla="*/ 6 h 6"/>
                <a:gd name="T4" fmla="*/ 3 w 37"/>
                <a:gd name="T5" fmla="*/ 6 h 6"/>
                <a:gd name="T6" fmla="*/ 0 w 37"/>
                <a:gd name="T7" fmla="*/ 4 h 6"/>
                <a:gd name="T8" fmla="*/ 0 w 37"/>
                <a:gd name="T9" fmla="*/ 2 h 6"/>
                <a:gd name="T10" fmla="*/ 3 w 37"/>
                <a:gd name="T11" fmla="*/ 0 h 6"/>
                <a:gd name="T12" fmla="*/ 34 w 37"/>
                <a:gd name="T13" fmla="*/ 0 h 6"/>
                <a:gd name="T14" fmla="*/ 37 w 37"/>
                <a:gd name="T15" fmla="*/ 2 h 6"/>
                <a:gd name="T16" fmla="*/ 37 w 37"/>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
                  <a:moveTo>
                    <a:pt x="37" y="4"/>
                  </a:moveTo>
                  <a:cubicBezTo>
                    <a:pt x="37" y="5"/>
                    <a:pt x="36" y="6"/>
                    <a:pt x="34" y="6"/>
                  </a:cubicBezTo>
                  <a:cubicBezTo>
                    <a:pt x="3" y="6"/>
                    <a:pt x="3" y="6"/>
                    <a:pt x="3" y="6"/>
                  </a:cubicBezTo>
                  <a:cubicBezTo>
                    <a:pt x="1" y="6"/>
                    <a:pt x="0" y="5"/>
                    <a:pt x="0" y="4"/>
                  </a:cubicBezTo>
                  <a:cubicBezTo>
                    <a:pt x="0" y="2"/>
                    <a:pt x="0" y="2"/>
                    <a:pt x="0" y="2"/>
                  </a:cubicBezTo>
                  <a:cubicBezTo>
                    <a:pt x="0" y="1"/>
                    <a:pt x="1" y="0"/>
                    <a:pt x="3" y="0"/>
                  </a:cubicBezTo>
                  <a:cubicBezTo>
                    <a:pt x="34" y="0"/>
                    <a:pt x="34" y="0"/>
                    <a:pt x="34" y="0"/>
                  </a:cubicBezTo>
                  <a:cubicBezTo>
                    <a:pt x="36" y="0"/>
                    <a:pt x="37" y="1"/>
                    <a:pt x="37" y="2"/>
                  </a:cubicBezTo>
                  <a:lnTo>
                    <a:pt x="37"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28" name="Freeform 108"/>
            <p:cNvSpPr>
              <a:spLocks/>
            </p:cNvSpPr>
            <p:nvPr/>
          </p:nvSpPr>
          <p:spPr bwMode="auto">
            <a:xfrm>
              <a:off x="3576638" y="3221038"/>
              <a:ext cx="114300" cy="14288"/>
            </a:xfrm>
            <a:custGeom>
              <a:avLst/>
              <a:gdLst>
                <a:gd name="T0" fmla="*/ 54 w 54"/>
                <a:gd name="T1" fmla="*/ 4 h 7"/>
                <a:gd name="T2" fmla="*/ 51 w 54"/>
                <a:gd name="T3" fmla="*/ 7 h 7"/>
                <a:gd name="T4" fmla="*/ 3 w 54"/>
                <a:gd name="T5" fmla="*/ 7 h 7"/>
                <a:gd name="T6" fmla="*/ 0 w 54"/>
                <a:gd name="T7" fmla="*/ 4 h 7"/>
                <a:gd name="T8" fmla="*/ 0 w 54"/>
                <a:gd name="T9" fmla="*/ 3 h 7"/>
                <a:gd name="T10" fmla="*/ 3 w 54"/>
                <a:gd name="T11" fmla="*/ 0 h 7"/>
                <a:gd name="T12" fmla="*/ 51 w 54"/>
                <a:gd name="T13" fmla="*/ 0 h 7"/>
                <a:gd name="T14" fmla="*/ 54 w 54"/>
                <a:gd name="T15" fmla="*/ 3 h 7"/>
                <a:gd name="T16" fmla="*/ 54 w 54"/>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
                  <a:moveTo>
                    <a:pt x="54" y="4"/>
                  </a:moveTo>
                  <a:cubicBezTo>
                    <a:pt x="54" y="6"/>
                    <a:pt x="53" y="7"/>
                    <a:pt x="51" y="7"/>
                  </a:cubicBezTo>
                  <a:cubicBezTo>
                    <a:pt x="3" y="7"/>
                    <a:pt x="3" y="7"/>
                    <a:pt x="3" y="7"/>
                  </a:cubicBezTo>
                  <a:cubicBezTo>
                    <a:pt x="1" y="7"/>
                    <a:pt x="0" y="6"/>
                    <a:pt x="0" y="4"/>
                  </a:cubicBezTo>
                  <a:cubicBezTo>
                    <a:pt x="0" y="3"/>
                    <a:pt x="0" y="3"/>
                    <a:pt x="0" y="3"/>
                  </a:cubicBezTo>
                  <a:cubicBezTo>
                    <a:pt x="0" y="1"/>
                    <a:pt x="1" y="0"/>
                    <a:pt x="3" y="0"/>
                  </a:cubicBezTo>
                  <a:cubicBezTo>
                    <a:pt x="51" y="0"/>
                    <a:pt x="51" y="0"/>
                    <a:pt x="51" y="0"/>
                  </a:cubicBezTo>
                  <a:cubicBezTo>
                    <a:pt x="53" y="0"/>
                    <a:pt x="54" y="1"/>
                    <a:pt x="54" y="3"/>
                  </a:cubicBezTo>
                  <a:lnTo>
                    <a:pt x="54"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29" name="Freeform 109"/>
            <p:cNvSpPr>
              <a:spLocks noEditPoints="1"/>
            </p:cNvSpPr>
            <p:nvPr/>
          </p:nvSpPr>
          <p:spPr bwMode="auto">
            <a:xfrm>
              <a:off x="3535363" y="3135313"/>
              <a:ext cx="219075" cy="138113"/>
            </a:xfrm>
            <a:custGeom>
              <a:avLst/>
              <a:gdLst>
                <a:gd name="T0" fmla="*/ 103 w 103"/>
                <a:gd name="T1" fmla="*/ 62 h 65"/>
                <a:gd name="T2" fmla="*/ 101 w 103"/>
                <a:gd name="T3" fmla="*/ 65 h 65"/>
                <a:gd name="T4" fmla="*/ 3 w 103"/>
                <a:gd name="T5" fmla="*/ 65 h 65"/>
                <a:gd name="T6" fmla="*/ 0 w 103"/>
                <a:gd name="T7" fmla="*/ 62 h 65"/>
                <a:gd name="T8" fmla="*/ 0 w 103"/>
                <a:gd name="T9" fmla="*/ 2 h 65"/>
                <a:gd name="T10" fmla="*/ 3 w 103"/>
                <a:gd name="T11" fmla="*/ 0 h 65"/>
                <a:gd name="T12" fmla="*/ 101 w 103"/>
                <a:gd name="T13" fmla="*/ 0 h 65"/>
                <a:gd name="T14" fmla="*/ 103 w 103"/>
                <a:gd name="T15" fmla="*/ 2 h 65"/>
                <a:gd name="T16" fmla="*/ 103 w 103"/>
                <a:gd name="T17" fmla="*/ 62 h 65"/>
                <a:gd name="T18" fmla="*/ 7 w 103"/>
                <a:gd name="T19" fmla="*/ 56 h 65"/>
                <a:gd name="T20" fmla="*/ 9 w 103"/>
                <a:gd name="T21" fmla="*/ 58 h 65"/>
                <a:gd name="T22" fmla="*/ 94 w 103"/>
                <a:gd name="T23" fmla="*/ 58 h 65"/>
                <a:gd name="T24" fmla="*/ 97 w 103"/>
                <a:gd name="T25" fmla="*/ 56 h 65"/>
                <a:gd name="T26" fmla="*/ 97 w 103"/>
                <a:gd name="T27" fmla="*/ 9 h 65"/>
                <a:gd name="T28" fmla="*/ 94 w 103"/>
                <a:gd name="T29" fmla="*/ 6 h 65"/>
                <a:gd name="T30" fmla="*/ 9 w 103"/>
                <a:gd name="T31" fmla="*/ 6 h 65"/>
                <a:gd name="T32" fmla="*/ 7 w 103"/>
                <a:gd name="T33" fmla="*/ 9 h 65"/>
                <a:gd name="T34" fmla="*/ 7 w 103"/>
                <a:gd name="T35"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65">
                  <a:moveTo>
                    <a:pt x="103" y="62"/>
                  </a:moveTo>
                  <a:cubicBezTo>
                    <a:pt x="103" y="64"/>
                    <a:pt x="102" y="65"/>
                    <a:pt x="101" y="65"/>
                  </a:cubicBezTo>
                  <a:cubicBezTo>
                    <a:pt x="3" y="65"/>
                    <a:pt x="3" y="65"/>
                    <a:pt x="3" y="65"/>
                  </a:cubicBezTo>
                  <a:cubicBezTo>
                    <a:pt x="1" y="65"/>
                    <a:pt x="0" y="64"/>
                    <a:pt x="0" y="62"/>
                  </a:cubicBezTo>
                  <a:cubicBezTo>
                    <a:pt x="0" y="2"/>
                    <a:pt x="0" y="2"/>
                    <a:pt x="0" y="2"/>
                  </a:cubicBezTo>
                  <a:cubicBezTo>
                    <a:pt x="0" y="1"/>
                    <a:pt x="1" y="0"/>
                    <a:pt x="3" y="0"/>
                  </a:cubicBezTo>
                  <a:cubicBezTo>
                    <a:pt x="101" y="0"/>
                    <a:pt x="101" y="0"/>
                    <a:pt x="101" y="0"/>
                  </a:cubicBezTo>
                  <a:cubicBezTo>
                    <a:pt x="102" y="0"/>
                    <a:pt x="103" y="1"/>
                    <a:pt x="103" y="2"/>
                  </a:cubicBezTo>
                  <a:cubicBezTo>
                    <a:pt x="103" y="62"/>
                    <a:pt x="103" y="62"/>
                    <a:pt x="103" y="62"/>
                  </a:cubicBezTo>
                  <a:close/>
                  <a:moveTo>
                    <a:pt x="7" y="56"/>
                  </a:moveTo>
                  <a:cubicBezTo>
                    <a:pt x="7" y="57"/>
                    <a:pt x="8" y="58"/>
                    <a:pt x="9" y="58"/>
                  </a:cubicBezTo>
                  <a:cubicBezTo>
                    <a:pt x="94" y="58"/>
                    <a:pt x="94" y="58"/>
                    <a:pt x="94" y="58"/>
                  </a:cubicBezTo>
                  <a:cubicBezTo>
                    <a:pt x="96" y="58"/>
                    <a:pt x="97" y="57"/>
                    <a:pt x="97" y="56"/>
                  </a:cubicBezTo>
                  <a:cubicBezTo>
                    <a:pt x="97" y="9"/>
                    <a:pt x="97" y="9"/>
                    <a:pt x="97" y="9"/>
                  </a:cubicBezTo>
                  <a:cubicBezTo>
                    <a:pt x="97" y="7"/>
                    <a:pt x="96" y="6"/>
                    <a:pt x="94" y="6"/>
                  </a:cubicBezTo>
                  <a:cubicBezTo>
                    <a:pt x="9" y="6"/>
                    <a:pt x="9" y="6"/>
                    <a:pt x="9" y="6"/>
                  </a:cubicBezTo>
                  <a:cubicBezTo>
                    <a:pt x="8" y="6"/>
                    <a:pt x="7" y="7"/>
                    <a:pt x="7" y="9"/>
                  </a:cubicBezTo>
                  <a:cubicBezTo>
                    <a:pt x="7" y="56"/>
                    <a:pt x="7" y="56"/>
                    <a:pt x="7"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30" name="Group 125"/>
          <p:cNvGrpSpPr/>
          <p:nvPr/>
        </p:nvGrpSpPr>
        <p:grpSpPr>
          <a:xfrm>
            <a:off x="2867027" y="4069649"/>
            <a:ext cx="457198" cy="529278"/>
            <a:chOff x="1285876" y="2968625"/>
            <a:chExt cx="352425" cy="407988"/>
          </a:xfrm>
          <a:solidFill>
            <a:srgbClr val="458DCF"/>
          </a:solidFill>
        </p:grpSpPr>
        <p:sp>
          <p:nvSpPr>
            <p:cNvPr id="31" name="Freeform 18"/>
            <p:cNvSpPr>
              <a:spLocks noEditPoints="1"/>
            </p:cNvSpPr>
            <p:nvPr/>
          </p:nvSpPr>
          <p:spPr bwMode="auto">
            <a:xfrm>
              <a:off x="1285876" y="2968625"/>
              <a:ext cx="352425" cy="407988"/>
            </a:xfrm>
            <a:custGeom>
              <a:avLst/>
              <a:gdLst>
                <a:gd name="T0" fmla="*/ 164 w 166"/>
                <a:gd name="T1" fmla="*/ 163 h 193"/>
                <a:gd name="T2" fmla="*/ 139 w 166"/>
                <a:gd name="T3" fmla="*/ 120 h 193"/>
                <a:gd name="T4" fmla="*/ 150 w 166"/>
                <a:gd name="T5" fmla="*/ 114 h 193"/>
                <a:gd name="T6" fmla="*/ 149 w 166"/>
                <a:gd name="T7" fmla="*/ 94 h 193"/>
                <a:gd name="T8" fmla="*/ 160 w 166"/>
                <a:gd name="T9" fmla="*/ 76 h 193"/>
                <a:gd name="T10" fmla="*/ 149 w 166"/>
                <a:gd name="T11" fmla="*/ 57 h 193"/>
                <a:gd name="T12" fmla="*/ 150 w 166"/>
                <a:gd name="T13" fmla="*/ 36 h 193"/>
                <a:gd name="T14" fmla="*/ 131 w 166"/>
                <a:gd name="T15" fmla="*/ 27 h 193"/>
                <a:gd name="T16" fmla="*/ 121 w 166"/>
                <a:gd name="T17" fmla="*/ 9 h 193"/>
                <a:gd name="T18" fmla="*/ 101 w 166"/>
                <a:gd name="T19" fmla="*/ 11 h 193"/>
                <a:gd name="T20" fmla="*/ 83 w 166"/>
                <a:gd name="T21" fmla="*/ 0 h 193"/>
                <a:gd name="T22" fmla="*/ 65 w 166"/>
                <a:gd name="T23" fmla="*/ 11 h 193"/>
                <a:gd name="T24" fmla="*/ 45 w 166"/>
                <a:gd name="T25" fmla="*/ 9 h 193"/>
                <a:gd name="T26" fmla="*/ 35 w 166"/>
                <a:gd name="T27" fmla="*/ 27 h 193"/>
                <a:gd name="T28" fmla="*/ 16 w 166"/>
                <a:gd name="T29" fmla="*/ 37 h 193"/>
                <a:gd name="T30" fmla="*/ 17 w 166"/>
                <a:gd name="T31" fmla="*/ 57 h 193"/>
                <a:gd name="T32" fmla="*/ 6 w 166"/>
                <a:gd name="T33" fmla="*/ 76 h 193"/>
                <a:gd name="T34" fmla="*/ 17 w 166"/>
                <a:gd name="T35" fmla="*/ 93 h 193"/>
                <a:gd name="T36" fmla="*/ 16 w 166"/>
                <a:gd name="T37" fmla="*/ 114 h 193"/>
                <a:gd name="T38" fmla="*/ 26 w 166"/>
                <a:gd name="T39" fmla="*/ 119 h 193"/>
                <a:gd name="T40" fmla="*/ 27 w 166"/>
                <a:gd name="T41" fmla="*/ 121 h 193"/>
                <a:gd name="T42" fmla="*/ 2 w 166"/>
                <a:gd name="T43" fmla="*/ 163 h 193"/>
                <a:gd name="T44" fmla="*/ 5 w 166"/>
                <a:gd name="T45" fmla="*/ 169 h 193"/>
                <a:gd name="T46" fmla="*/ 22 w 166"/>
                <a:gd name="T47" fmla="*/ 170 h 193"/>
                <a:gd name="T48" fmla="*/ 32 w 166"/>
                <a:gd name="T49" fmla="*/ 175 h 193"/>
                <a:gd name="T50" fmla="*/ 41 w 166"/>
                <a:gd name="T51" fmla="*/ 190 h 193"/>
                <a:gd name="T52" fmla="*/ 47 w 166"/>
                <a:gd name="T53" fmla="*/ 190 h 193"/>
                <a:gd name="T54" fmla="*/ 73 w 166"/>
                <a:gd name="T55" fmla="*/ 146 h 193"/>
                <a:gd name="T56" fmla="*/ 74 w 166"/>
                <a:gd name="T57" fmla="*/ 146 h 193"/>
                <a:gd name="T58" fmla="*/ 84 w 166"/>
                <a:gd name="T59" fmla="*/ 150 h 193"/>
                <a:gd name="T60" fmla="*/ 93 w 166"/>
                <a:gd name="T61" fmla="*/ 146 h 193"/>
                <a:gd name="T62" fmla="*/ 94 w 166"/>
                <a:gd name="T63" fmla="*/ 146 h 193"/>
                <a:gd name="T64" fmla="*/ 119 w 166"/>
                <a:gd name="T65" fmla="*/ 189 h 193"/>
                <a:gd name="T66" fmla="*/ 126 w 166"/>
                <a:gd name="T67" fmla="*/ 189 h 193"/>
                <a:gd name="T68" fmla="*/ 135 w 166"/>
                <a:gd name="T69" fmla="*/ 175 h 193"/>
                <a:gd name="T70" fmla="*/ 144 w 166"/>
                <a:gd name="T71" fmla="*/ 169 h 193"/>
                <a:gd name="T72" fmla="*/ 161 w 166"/>
                <a:gd name="T73" fmla="*/ 169 h 193"/>
                <a:gd name="T74" fmla="*/ 164 w 166"/>
                <a:gd name="T75" fmla="*/ 163 h 193"/>
                <a:gd name="T76" fmla="*/ 111 w 166"/>
                <a:gd name="T77" fmla="*/ 124 h 193"/>
                <a:gd name="T78" fmla="*/ 53 w 166"/>
                <a:gd name="T79" fmla="*/ 123 h 193"/>
                <a:gd name="T80" fmla="*/ 35 w 166"/>
                <a:gd name="T81" fmla="*/ 47 h 193"/>
                <a:gd name="T82" fmla="*/ 110 w 166"/>
                <a:gd name="T83" fmla="*/ 26 h 193"/>
                <a:gd name="T84" fmla="*/ 111 w 166"/>
                <a:gd name="T85" fmla="*/ 26 h 193"/>
                <a:gd name="T86" fmla="*/ 111 w 166"/>
                <a:gd name="T87" fmla="*/ 26 h 193"/>
                <a:gd name="T88" fmla="*/ 132 w 166"/>
                <a:gd name="T89" fmla="*/ 47 h 193"/>
                <a:gd name="T90" fmla="*/ 111 w 166"/>
                <a:gd name="T91"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93">
                  <a:moveTo>
                    <a:pt x="164" y="163"/>
                  </a:moveTo>
                  <a:cubicBezTo>
                    <a:pt x="164" y="163"/>
                    <a:pt x="143" y="126"/>
                    <a:pt x="139" y="120"/>
                  </a:cubicBezTo>
                  <a:cubicBezTo>
                    <a:pt x="144" y="119"/>
                    <a:pt x="148" y="117"/>
                    <a:pt x="150" y="114"/>
                  </a:cubicBezTo>
                  <a:cubicBezTo>
                    <a:pt x="153" y="109"/>
                    <a:pt x="148" y="99"/>
                    <a:pt x="149" y="94"/>
                  </a:cubicBezTo>
                  <a:cubicBezTo>
                    <a:pt x="151" y="87"/>
                    <a:pt x="160" y="82"/>
                    <a:pt x="160" y="76"/>
                  </a:cubicBezTo>
                  <a:cubicBezTo>
                    <a:pt x="160" y="70"/>
                    <a:pt x="150" y="63"/>
                    <a:pt x="149" y="57"/>
                  </a:cubicBezTo>
                  <a:cubicBezTo>
                    <a:pt x="147" y="51"/>
                    <a:pt x="153" y="42"/>
                    <a:pt x="150" y="36"/>
                  </a:cubicBezTo>
                  <a:cubicBezTo>
                    <a:pt x="147" y="31"/>
                    <a:pt x="136" y="31"/>
                    <a:pt x="131" y="27"/>
                  </a:cubicBezTo>
                  <a:cubicBezTo>
                    <a:pt x="127" y="23"/>
                    <a:pt x="127" y="12"/>
                    <a:pt x="121" y="9"/>
                  </a:cubicBezTo>
                  <a:cubicBezTo>
                    <a:pt x="116" y="6"/>
                    <a:pt x="107" y="12"/>
                    <a:pt x="101" y="11"/>
                  </a:cubicBezTo>
                  <a:cubicBezTo>
                    <a:pt x="95" y="9"/>
                    <a:pt x="90" y="0"/>
                    <a:pt x="83" y="0"/>
                  </a:cubicBezTo>
                  <a:cubicBezTo>
                    <a:pt x="77" y="0"/>
                    <a:pt x="67" y="10"/>
                    <a:pt x="65" y="11"/>
                  </a:cubicBezTo>
                  <a:cubicBezTo>
                    <a:pt x="59" y="12"/>
                    <a:pt x="50" y="6"/>
                    <a:pt x="45" y="9"/>
                  </a:cubicBezTo>
                  <a:cubicBezTo>
                    <a:pt x="39" y="12"/>
                    <a:pt x="39" y="23"/>
                    <a:pt x="35" y="27"/>
                  </a:cubicBezTo>
                  <a:cubicBezTo>
                    <a:pt x="30" y="31"/>
                    <a:pt x="20" y="31"/>
                    <a:pt x="16" y="37"/>
                  </a:cubicBezTo>
                  <a:cubicBezTo>
                    <a:pt x="13" y="42"/>
                    <a:pt x="19" y="51"/>
                    <a:pt x="17" y="57"/>
                  </a:cubicBezTo>
                  <a:cubicBezTo>
                    <a:pt x="16" y="63"/>
                    <a:pt x="6" y="69"/>
                    <a:pt x="6" y="76"/>
                  </a:cubicBezTo>
                  <a:cubicBezTo>
                    <a:pt x="6" y="82"/>
                    <a:pt x="16" y="87"/>
                    <a:pt x="17" y="93"/>
                  </a:cubicBezTo>
                  <a:cubicBezTo>
                    <a:pt x="19" y="99"/>
                    <a:pt x="13" y="108"/>
                    <a:pt x="16" y="114"/>
                  </a:cubicBezTo>
                  <a:cubicBezTo>
                    <a:pt x="18" y="117"/>
                    <a:pt x="22" y="118"/>
                    <a:pt x="26" y="119"/>
                  </a:cubicBezTo>
                  <a:cubicBezTo>
                    <a:pt x="26" y="120"/>
                    <a:pt x="27" y="120"/>
                    <a:pt x="27" y="121"/>
                  </a:cubicBezTo>
                  <a:cubicBezTo>
                    <a:pt x="24" y="126"/>
                    <a:pt x="2" y="163"/>
                    <a:pt x="2" y="163"/>
                  </a:cubicBezTo>
                  <a:cubicBezTo>
                    <a:pt x="0" y="166"/>
                    <a:pt x="2" y="169"/>
                    <a:pt x="5" y="169"/>
                  </a:cubicBezTo>
                  <a:cubicBezTo>
                    <a:pt x="22" y="170"/>
                    <a:pt x="22" y="170"/>
                    <a:pt x="22" y="170"/>
                  </a:cubicBezTo>
                  <a:cubicBezTo>
                    <a:pt x="26" y="170"/>
                    <a:pt x="30" y="172"/>
                    <a:pt x="32" y="175"/>
                  </a:cubicBezTo>
                  <a:cubicBezTo>
                    <a:pt x="41" y="190"/>
                    <a:pt x="41" y="190"/>
                    <a:pt x="41" y="190"/>
                  </a:cubicBezTo>
                  <a:cubicBezTo>
                    <a:pt x="43" y="193"/>
                    <a:pt x="46" y="193"/>
                    <a:pt x="47" y="190"/>
                  </a:cubicBezTo>
                  <a:cubicBezTo>
                    <a:pt x="47" y="190"/>
                    <a:pt x="73" y="146"/>
                    <a:pt x="73" y="146"/>
                  </a:cubicBezTo>
                  <a:cubicBezTo>
                    <a:pt x="73" y="145"/>
                    <a:pt x="74" y="145"/>
                    <a:pt x="74" y="146"/>
                  </a:cubicBezTo>
                  <a:cubicBezTo>
                    <a:pt x="77" y="148"/>
                    <a:pt x="80" y="150"/>
                    <a:pt x="84" y="150"/>
                  </a:cubicBezTo>
                  <a:cubicBezTo>
                    <a:pt x="87" y="150"/>
                    <a:pt x="90" y="148"/>
                    <a:pt x="93" y="146"/>
                  </a:cubicBezTo>
                  <a:cubicBezTo>
                    <a:pt x="93" y="145"/>
                    <a:pt x="93" y="145"/>
                    <a:pt x="94" y="146"/>
                  </a:cubicBezTo>
                  <a:cubicBezTo>
                    <a:pt x="94" y="146"/>
                    <a:pt x="119" y="189"/>
                    <a:pt x="119" y="189"/>
                  </a:cubicBezTo>
                  <a:cubicBezTo>
                    <a:pt x="121" y="192"/>
                    <a:pt x="124" y="192"/>
                    <a:pt x="126" y="189"/>
                  </a:cubicBezTo>
                  <a:cubicBezTo>
                    <a:pt x="135" y="175"/>
                    <a:pt x="135" y="175"/>
                    <a:pt x="135" y="175"/>
                  </a:cubicBezTo>
                  <a:cubicBezTo>
                    <a:pt x="137" y="172"/>
                    <a:pt x="141" y="170"/>
                    <a:pt x="144" y="169"/>
                  </a:cubicBezTo>
                  <a:cubicBezTo>
                    <a:pt x="161" y="169"/>
                    <a:pt x="161" y="169"/>
                    <a:pt x="161" y="169"/>
                  </a:cubicBezTo>
                  <a:cubicBezTo>
                    <a:pt x="165" y="169"/>
                    <a:pt x="166" y="166"/>
                    <a:pt x="164" y="163"/>
                  </a:cubicBezTo>
                  <a:close/>
                  <a:moveTo>
                    <a:pt x="111" y="124"/>
                  </a:moveTo>
                  <a:cubicBezTo>
                    <a:pt x="93" y="135"/>
                    <a:pt x="70" y="133"/>
                    <a:pt x="53" y="123"/>
                  </a:cubicBezTo>
                  <a:cubicBezTo>
                    <a:pt x="28" y="107"/>
                    <a:pt x="19" y="73"/>
                    <a:pt x="35" y="47"/>
                  </a:cubicBezTo>
                  <a:cubicBezTo>
                    <a:pt x="50" y="21"/>
                    <a:pt x="83" y="11"/>
                    <a:pt x="110" y="26"/>
                  </a:cubicBezTo>
                  <a:cubicBezTo>
                    <a:pt x="110" y="26"/>
                    <a:pt x="110" y="26"/>
                    <a:pt x="111" y="26"/>
                  </a:cubicBezTo>
                  <a:cubicBezTo>
                    <a:pt x="111" y="26"/>
                    <a:pt x="111" y="26"/>
                    <a:pt x="111" y="26"/>
                  </a:cubicBezTo>
                  <a:cubicBezTo>
                    <a:pt x="119" y="31"/>
                    <a:pt x="126" y="38"/>
                    <a:pt x="132" y="47"/>
                  </a:cubicBezTo>
                  <a:cubicBezTo>
                    <a:pt x="147" y="74"/>
                    <a:pt x="138" y="108"/>
                    <a:pt x="111" y="1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32" name="Freeform 19"/>
            <p:cNvSpPr>
              <a:spLocks noEditPoints="1"/>
            </p:cNvSpPr>
            <p:nvPr/>
          </p:nvSpPr>
          <p:spPr bwMode="auto">
            <a:xfrm>
              <a:off x="1347788" y="3021013"/>
              <a:ext cx="228600" cy="220663"/>
            </a:xfrm>
            <a:custGeom>
              <a:avLst/>
              <a:gdLst>
                <a:gd name="T0" fmla="*/ 78 w 108"/>
                <a:gd name="T1" fmla="*/ 9 h 104"/>
                <a:gd name="T2" fmla="*/ 78 w 108"/>
                <a:gd name="T3" fmla="*/ 9 h 104"/>
                <a:gd name="T4" fmla="*/ 30 w 108"/>
                <a:gd name="T5" fmla="*/ 9 h 104"/>
                <a:gd name="T6" fmla="*/ 13 w 108"/>
                <a:gd name="T7" fmla="*/ 74 h 104"/>
                <a:gd name="T8" fmla="*/ 29 w 108"/>
                <a:gd name="T9" fmla="*/ 90 h 104"/>
                <a:gd name="T10" fmla="*/ 31 w 108"/>
                <a:gd name="T11" fmla="*/ 91 h 104"/>
                <a:gd name="T12" fmla="*/ 95 w 108"/>
                <a:gd name="T13" fmla="*/ 74 h 104"/>
                <a:gd name="T14" fmla="*/ 78 w 108"/>
                <a:gd name="T15" fmla="*/ 9 h 104"/>
                <a:gd name="T16" fmla="*/ 84 w 108"/>
                <a:gd name="T17" fmla="*/ 46 h 104"/>
                <a:gd name="T18" fmla="*/ 76 w 108"/>
                <a:gd name="T19" fmla="*/ 54 h 104"/>
                <a:gd name="T20" fmla="*/ 72 w 108"/>
                <a:gd name="T21" fmla="*/ 64 h 104"/>
                <a:gd name="T22" fmla="*/ 74 w 108"/>
                <a:gd name="T23" fmla="*/ 75 h 104"/>
                <a:gd name="T24" fmla="*/ 70 w 108"/>
                <a:gd name="T25" fmla="*/ 79 h 104"/>
                <a:gd name="T26" fmla="*/ 60 w 108"/>
                <a:gd name="T27" fmla="*/ 73 h 104"/>
                <a:gd name="T28" fmla="*/ 49 w 108"/>
                <a:gd name="T29" fmla="*/ 73 h 104"/>
                <a:gd name="T30" fmla="*/ 39 w 108"/>
                <a:gd name="T31" fmla="*/ 79 h 104"/>
                <a:gd name="T32" fmla="*/ 35 w 108"/>
                <a:gd name="T33" fmla="*/ 75 h 104"/>
                <a:gd name="T34" fmla="*/ 37 w 108"/>
                <a:gd name="T35" fmla="*/ 64 h 104"/>
                <a:gd name="T36" fmla="*/ 33 w 108"/>
                <a:gd name="T37" fmla="*/ 54 h 104"/>
                <a:gd name="T38" fmla="*/ 25 w 108"/>
                <a:gd name="T39" fmla="*/ 46 h 104"/>
                <a:gd name="T40" fmla="*/ 27 w 108"/>
                <a:gd name="T41" fmla="*/ 41 h 104"/>
                <a:gd name="T42" fmla="*/ 38 w 108"/>
                <a:gd name="T43" fmla="*/ 39 h 104"/>
                <a:gd name="T44" fmla="*/ 47 w 108"/>
                <a:gd name="T45" fmla="*/ 33 h 104"/>
                <a:gd name="T46" fmla="*/ 52 w 108"/>
                <a:gd name="T47" fmla="*/ 23 h 104"/>
                <a:gd name="T48" fmla="*/ 57 w 108"/>
                <a:gd name="T49" fmla="*/ 23 h 104"/>
                <a:gd name="T50" fmla="*/ 62 w 108"/>
                <a:gd name="T51" fmla="*/ 33 h 104"/>
                <a:gd name="T52" fmla="*/ 71 w 108"/>
                <a:gd name="T53" fmla="*/ 39 h 104"/>
                <a:gd name="T54" fmla="*/ 82 w 108"/>
                <a:gd name="T55" fmla="*/ 41 h 104"/>
                <a:gd name="T56" fmla="*/ 84 w 108"/>
                <a:gd name="T57" fmla="*/ 4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04">
                  <a:moveTo>
                    <a:pt x="78" y="9"/>
                  </a:moveTo>
                  <a:cubicBezTo>
                    <a:pt x="78" y="9"/>
                    <a:pt x="78" y="9"/>
                    <a:pt x="78" y="9"/>
                  </a:cubicBezTo>
                  <a:cubicBezTo>
                    <a:pt x="64" y="1"/>
                    <a:pt x="45" y="0"/>
                    <a:pt x="30" y="9"/>
                  </a:cubicBezTo>
                  <a:cubicBezTo>
                    <a:pt x="8" y="22"/>
                    <a:pt x="0" y="51"/>
                    <a:pt x="13" y="74"/>
                  </a:cubicBezTo>
                  <a:cubicBezTo>
                    <a:pt x="17" y="81"/>
                    <a:pt x="23" y="86"/>
                    <a:pt x="29" y="90"/>
                  </a:cubicBezTo>
                  <a:cubicBezTo>
                    <a:pt x="29" y="91"/>
                    <a:pt x="30" y="91"/>
                    <a:pt x="31" y="91"/>
                  </a:cubicBezTo>
                  <a:cubicBezTo>
                    <a:pt x="53" y="104"/>
                    <a:pt x="82" y="97"/>
                    <a:pt x="95" y="74"/>
                  </a:cubicBezTo>
                  <a:cubicBezTo>
                    <a:pt x="108" y="51"/>
                    <a:pt x="101" y="22"/>
                    <a:pt x="78" y="9"/>
                  </a:cubicBezTo>
                  <a:close/>
                  <a:moveTo>
                    <a:pt x="84" y="46"/>
                  </a:moveTo>
                  <a:cubicBezTo>
                    <a:pt x="76" y="54"/>
                    <a:pt x="76" y="54"/>
                    <a:pt x="76" y="54"/>
                  </a:cubicBezTo>
                  <a:cubicBezTo>
                    <a:pt x="73" y="56"/>
                    <a:pt x="72" y="61"/>
                    <a:pt x="72" y="64"/>
                  </a:cubicBezTo>
                  <a:cubicBezTo>
                    <a:pt x="74" y="75"/>
                    <a:pt x="74" y="75"/>
                    <a:pt x="74" y="75"/>
                  </a:cubicBezTo>
                  <a:cubicBezTo>
                    <a:pt x="75" y="79"/>
                    <a:pt x="73" y="80"/>
                    <a:pt x="70" y="79"/>
                  </a:cubicBezTo>
                  <a:cubicBezTo>
                    <a:pt x="60" y="73"/>
                    <a:pt x="60" y="73"/>
                    <a:pt x="60" y="73"/>
                  </a:cubicBezTo>
                  <a:cubicBezTo>
                    <a:pt x="57" y="72"/>
                    <a:pt x="52" y="72"/>
                    <a:pt x="49" y="73"/>
                  </a:cubicBezTo>
                  <a:cubicBezTo>
                    <a:pt x="39" y="79"/>
                    <a:pt x="39" y="79"/>
                    <a:pt x="39" y="79"/>
                  </a:cubicBezTo>
                  <a:cubicBezTo>
                    <a:pt x="36" y="80"/>
                    <a:pt x="34" y="79"/>
                    <a:pt x="35" y="75"/>
                  </a:cubicBezTo>
                  <a:cubicBezTo>
                    <a:pt x="37" y="64"/>
                    <a:pt x="37" y="64"/>
                    <a:pt x="37" y="64"/>
                  </a:cubicBezTo>
                  <a:cubicBezTo>
                    <a:pt x="37" y="61"/>
                    <a:pt x="36" y="56"/>
                    <a:pt x="33" y="54"/>
                  </a:cubicBezTo>
                  <a:cubicBezTo>
                    <a:pt x="25" y="46"/>
                    <a:pt x="25" y="46"/>
                    <a:pt x="25" y="46"/>
                  </a:cubicBezTo>
                  <a:cubicBezTo>
                    <a:pt x="23" y="44"/>
                    <a:pt x="24" y="41"/>
                    <a:pt x="27" y="41"/>
                  </a:cubicBezTo>
                  <a:cubicBezTo>
                    <a:pt x="38" y="39"/>
                    <a:pt x="38" y="39"/>
                    <a:pt x="38" y="39"/>
                  </a:cubicBezTo>
                  <a:cubicBezTo>
                    <a:pt x="41" y="39"/>
                    <a:pt x="45" y="36"/>
                    <a:pt x="47" y="33"/>
                  </a:cubicBezTo>
                  <a:cubicBezTo>
                    <a:pt x="52" y="23"/>
                    <a:pt x="52" y="23"/>
                    <a:pt x="52" y="23"/>
                  </a:cubicBezTo>
                  <a:cubicBezTo>
                    <a:pt x="53" y="20"/>
                    <a:pt x="56" y="20"/>
                    <a:pt x="57" y="23"/>
                  </a:cubicBezTo>
                  <a:cubicBezTo>
                    <a:pt x="62" y="33"/>
                    <a:pt x="62" y="33"/>
                    <a:pt x="62" y="33"/>
                  </a:cubicBezTo>
                  <a:cubicBezTo>
                    <a:pt x="64" y="36"/>
                    <a:pt x="68" y="39"/>
                    <a:pt x="71" y="39"/>
                  </a:cubicBezTo>
                  <a:cubicBezTo>
                    <a:pt x="82" y="41"/>
                    <a:pt x="82" y="41"/>
                    <a:pt x="82" y="41"/>
                  </a:cubicBezTo>
                  <a:cubicBezTo>
                    <a:pt x="85" y="41"/>
                    <a:pt x="86" y="44"/>
                    <a:pt x="84"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33" name="Group 1501"/>
          <p:cNvGrpSpPr/>
          <p:nvPr/>
        </p:nvGrpSpPr>
        <p:grpSpPr>
          <a:xfrm>
            <a:off x="6671823" y="4091276"/>
            <a:ext cx="532462" cy="528349"/>
            <a:chOff x="2736851" y="5092700"/>
            <a:chExt cx="411163" cy="407988"/>
          </a:xfrm>
          <a:solidFill>
            <a:srgbClr val="458DCF"/>
          </a:solidFill>
        </p:grpSpPr>
        <p:sp>
          <p:nvSpPr>
            <p:cNvPr id="34" name="Freeform 89"/>
            <p:cNvSpPr>
              <a:spLocks/>
            </p:cNvSpPr>
            <p:nvPr/>
          </p:nvSpPr>
          <p:spPr bwMode="auto">
            <a:xfrm>
              <a:off x="2890838" y="5229225"/>
              <a:ext cx="101600" cy="204788"/>
            </a:xfrm>
            <a:custGeom>
              <a:avLst/>
              <a:gdLst>
                <a:gd name="T0" fmla="*/ 28 w 48"/>
                <a:gd name="T1" fmla="*/ 41 h 97"/>
                <a:gd name="T2" fmla="*/ 15 w 48"/>
                <a:gd name="T3" fmla="*/ 30 h 97"/>
                <a:gd name="T4" fmla="*/ 25 w 48"/>
                <a:gd name="T5" fmla="*/ 22 h 97"/>
                <a:gd name="T6" fmla="*/ 37 w 48"/>
                <a:gd name="T7" fmla="*/ 25 h 97"/>
                <a:gd name="T8" fmla="*/ 39 w 48"/>
                <a:gd name="T9" fmla="*/ 25 h 97"/>
                <a:gd name="T10" fmla="*/ 43 w 48"/>
                <a:gd name="T11" fmla="*/ 23 h 97"/>
                <a:gd name="T12" fmla="*/ 45 w 48"/>
                <a:gd name="T13" fmla="*/ 18 h 97"/>
                <a:gd name="T14" fmla="*/ 43 w 48"/>
                <a:gd name="T15" fmla="*/ 14 h 97"/>
                <a:gd name="T16" fmla="*/ 30 w 48"/>
                <a:gd name="T17" fmla="*/ 11 h 97"/>
                <a:gd name="T18" fmla="*/ 30 w 48"/>
                <a:gd name="T19" fmla="*/ 10 h 97"/>
                <a:gd name="T20" fmla="*/ 30 w 48"/>
                <a:gd name="T21" fmla="*/ 3 h 97"/>
                <a:gd name="T22" fmla="*/ 26 w 48"/>
                <a:gd name="T23" fmla="*/ 0 h 97"/>
                <a:gd name="T24" fmla="*/ 23 w 48"/>
                <a:gd name="T25" fmla="*/ 0 h 97"/>
                <a:gd name="T26" fmla="*/ 19 w 48"/>
                <a:gd name="T27" fmla="*/ 3 h 97"/>
                <a:gd name="T28" fmla="*/ 19 w 48"/>
                <a:gd name="T29" fmla="*/ 11 h 97"/>
                <a:gd name="T30" fmla="*/ 18 w 48"/>
                <a:gd name="T31" fmla="*/ 12 h 97"/>
                <a:gd name="T32" fmla="*/ 1 w 48"/>
                <a:gd name="T33" fmla="*/ 31 h 97"/>
                <a:gd name="T34" fmla="*/ 21 w 48"/>
                <a:gd name="T35" fmla="*/ 53 h 97"/>
                <a:gd name="T36" fmla="*/ 33 w 48"/>
                <a:gd name="T37" fmla="*/ 64 h 97"/>
                <a:gd name="T38" fmla="*/ 21 w 48"/>
                <a:gd name="T39" fmla="*/ 74 h 97"/>
                <a:gd name="T40" fmla="*/ 7 w 48"/>
                <a:gd name="T41" fmla="*/ 70 h 97"/>
                <a:gd name="T42" fmla="*/ 6 w 48"/>
                <a:gd name="T43" fmla="*/ 69 h 97"/>
                <a:gd name="T44" fmla="*/ 2 w 48"/>
                <a:gd name="T45" fmla="*/ 72 h 97"/>
                <a:gd name="T46" fmla="*/ 0 w 48"/>
                <a:gd name="T47" fmla="*/ 77 h 97"/>
                <a:gd name="T48" fmla="*/ 2 w 48"/>
                <a:gd name="T49" fmla="*/ 81 h 97"/>
                <a:gd name="T50" fmla="*/ 17 w 48"/>
                <a:gd name="T51" fmla="*/ 85 h 97"/>
                <a:gd name="T52" fmla="*/ 18 w 48"/>
                <a:gd name="T53" fmla="*/ 86 h 97"/>
                <a:gd name="T54" fmla="*/ 18 w 48"/>
                <a:gd name="T55" fmla="*/ 93 h 97"/>
                <a:gd name="T56" fmla="*/ 22 w 48"/>
                <a:gd name="T57" fmla="*/ 97 h 97"/>
                <a:gd name="T58" fmla="*/ 25 w 48"/>
                <a:gd name="T59" fmla="*/ 97 h 97"/>
                <a:gd name="T60" fmla="*/ 29 w 48"/>
                <a:gd name="T61" fmla="*/ 93 h 97"/>
                <a:gd name="T62" fmla="*/ 29 w 48"/>
                <a:gd name="T63" fmla="*/ 85 h 97"/>
                <a:gd name="T64" fmla="*/ 30 w 48"/>
                <a:gd name="T65" fmla="*/ 84 h 97"/>
                <a:gd name="T66" fmla="*/ 48 w 48"/>
                <a:gd name="T67" fmla="*/ 64 h 97"/>
                <a:gd name="T68" fmla="*/ 28 w 48"/>
                <a:gd name="T69"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97">
                  <a:moveTo>
                    <a:pt x="28" y="41"/>
                  </a:moveTo>
                  <a:cubicBezTo>
                    <a:pt x="18" y="37"/>
                    <a:pt x="15" y="34"/>
                    <a:pt x="15" y="30"/>
                  </a:cubicBezTo>
                  <a:cubicBezTo>
                    <a:pt x="15" y="26"/>
                    <a:pt x="18" y="22"/>
                    <a:pt x="25" y="22"/>
                  </a:cubicBezTo>
                  <a:cubicBezTo>
                    <a:pt x="32" y="22"/>
                    <a:pt x="37" y="25"/>
                    <a:pt x="37" y="25"/>
                  </a:cubicBezTo>
                  <a:cubicBezTo>
                    <a:pt x="38" y="25"/>
                    <a:pt x="39" y="25"/>
                    <a:pt x="39" y="25"/>
                  </a:cubicBezTo>
                  <a:cubicBezTo>
                    <a:pt x="41" y="25"/>
                    <a:pt x="42" y="24"/>
                    <a:pt x="43" y="23"/>
                  </a:cubicBezTo>
                  <a:cubicBezTo>
                    <a:pt x="45" y="18"/>
                    <a:pt x="45" y="18"/>
                    <a:pt x="45" y="18"/>
                  </a:cubicBezTo>
                  <a:cubicBezTo>
                    <a:pt x="45" y="16"/>
                    <a:pt x="44" y="15"/>
                    <a:pt x="43" y="14"/>
                  </a:cubicBezTo>
                  <a:cubicBezTo>
                    <a:pt x="39" y="12"/>
                    <a:pt x="30" y="11"/>
                    <a:pt x="30" y="11"/>
                  </a:cubicBezTo>
                  <a:cubicBezTo>
                    <a:pt x="30" y="11"/>
                    <a:pt x="30" y="11"/>
                    <a:pt x="30" y="10"/>
                  </a:cubicBezTo>
                  <a:cubicBezTo>
                    <a:pt x="30" y="3"/>
                    <a:pt x="30" y="3"/>
                    <a:pt x="30" y="3"/>
                  </a:cubicBezTo>
                  <a:cubicBezTo>
                    <a:pt x="30" y="1"/>
                    <a:pt x="28" y="0"/>
                    <a:pt x="26" y="0"/>
                  </a:cubicBezTo>
                  <a:cubicBezTo>
                    <a:pt x="23" y="0"/>
                    <a:pt x="23" y="0"/>
                    <a:pt x="23" y="0"/>
                  </a:cubicBezTo>
                  <a:cubicBezTo>
                    <a:pt x="20" y="0"/>
                    <a:pt x="19" y="1"/>
                    <a:pt x="19" y="3"/>
                  </a:cubicBezTo>
                  <a:cubicBezTo>
                    <a:pt x="19" y="11"/>
                    <a:pt x="19" y="11"/>
                    <a:pt x="19" y="11"/>
                  </a:cubicBezTo>
                  <a:cubicBezTo>
                    <a:pt x="19" y="11"/>
                    <a:pt x="18" y="12"/>
                    <a:pt x="18" y="12"/>
                  </a:cubicBezTo>
                  <a:cubicBezTo>
                    <a:pt x="7" y="14"/>
                    <a:pt x="1" y="22"/>
                    <a:pt x="1" y="31"/>
                  </a:cubicBezTo>
                  <a:cubicBezTo>
                    <a:pt x="1" y="43"/>
                    <a:pt x="11" y="49"/>
                    <a:pt x="21" y="53"/>
                  </a:cubicBezTo>
                  <a:cubicBezTo>
                    <a:pt x="30" y="56"/>
                    <a:pt x="33" y="59"/>
                    <a:pt x="33" y="64"/>
                  </a:cubicBezTo>
                  <a:cubicBezTo>
                    <a:pt x="33" y="70"/>
                    <a:pt x="29" y="74"/>
                    <a:pt x="21" y="74"/>
                  </a:cubicBezTo>
                  <a:cubicBezTo>
                    <a:pt x="15" y="74"/>
                    <a:pt x="7" y="70"/>
                    <a:pt x="7" y="70"/>
                  </a:cubicBezTo>
                  <a:cubicBezTo>
                    <a:pt x="7" y="69"/>
                    <a:pt x="6" y="69"/>
                    <a:pt x="6" y="69"/>
                  </a:cubicBezTo>
                  <a:cubicBezTo>
                    <a:pt x="4" y="69"/>
                    <a:pt x="3" y="70"/>
                    <a:pt x="2" y="72"/>
                  </a:cubicBezTo>
                  <a:cubicBezTo>
                    <a:pt x="0" y="77"/>
                    <a:pt x="0" y="77"/>
                    <a:pt x="0" y="77"/>
                  </a:cubicBezTo>
                  <a:cubicBezTo>
                    <a:pt x="0" y="78"/>
                    <a:pt x="1" y="80"/>
                    <a:pt x="2" y="81"/>
                  </a:cubicBezTo>
                  <a:cubicBezTo>
                    <a:pt x="7" y="83"/>
                    <a:pt x="17" y="85"/>
                    <a:pt x="17" y="85"/>
                  </a:cubicBezTo>
                  <a:cubicBezTo>
                    <a:pt x="17" y="85"/>
                    <a:pt x="18" y="85"/>
                    <a:pt x="18" y="86"/>
                  </a:cubicBezTo>
                  <a:cubicBezTo>
                    <a:pt x="18" y="93"/>
                    <a:pt x="18" y="93"/>
                    <a:pt x="18" y="93"/>
                  </a:cubicBezTo>
                  <a:cubicBezTo>
                    <a:pt x="18" y="95"/>
                    <a:pt x="20" y="97"/>
                    <a:pt x="22" y="97"/>
                  </a:cubicBezTo>
                  <a:cubicBezTo>
                    <a:pt x="25" y="97"/>
                    <a:pt x="25" y="97"/>
                    <a:pt x="25" y="97"/>
                  </a:cubicBezTo>
                  <a:cubicBezTo>
                    <a:pt x="27" y="97"/>
                    <a:pt x="29" y="95"/>
                    <a:pt x="29" y="93"/>
                  </a:cubicBezTo>
                  <a:cubicBezTo>
                    <a:pt x="29" y="85"/>
                    <a:pt x="29" y="85"/>
                    <a:pt x="29" y="85"/>
                  </a:cubicBezTo>
                  <a:cubicBezTo>
                    <a:pt x="29" y="84"/>
                    <a:pt x="30" y="84"/>
                    <a:pt x="30" y="84"/>
                  </a:cubicBezTo>
                  <a:cubicBezTo>
                    <a:pt x="41" y="82"/>
                    <a:pt x="48" y="74"/>
                    <a:pt x="48" y="64"/>
                  </a:cubicBezTo>
                  <a:cubicBezTo>
                    <a:pt x="48" y="53"/>
                    <a:pt x="42" y="46"/>
                    <a:pt x="28"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35" name="Freeform 90"/>
            <p:cNvSpPr>
              <a:spLocks noEditPoints="1"/>
            </p:cNvSpPr>
            <p:nvPr/>
          </p:nvSpPr>
          <p:spPr bwMode="auto">
            <a:xfrm>
              <a:off x="2736851" y="5092700"/>
              <a:ext cx="411163" cy="407988"/>
            </a:xfrm>
            <a:custGeom>
              <a:avLst/>
              <a:gdLst>
                <a:gd name="T0" fmla="*/ 165 w 194"/>
                <a:gd name="T1" fmla="*/ 192 h 192"/>
                <a:gd name="T2" fmla="*/ 28 w 194"/>
                <a:gd name="T3" fmla="*/ 192 h 192"/>
                <a:gd name="T4" fmla="*/ 16 w 194"/>
                <a:gd name="T5" fmla="*/ 180 h 192"/>
                <a:gd name="T6" fmla="*/ 16 w 194"/>
                <a:gd name="T7" fmla="*/ 97 h 192"/>
                <a:gd name="T8" fmla="*/ 15 w 194"/>
                <a:gd name="T9" fmla="*/ 95 h 192"/>
                <a:gd name="T10" fmla="*/ 6 w 194"/>
                <a:gd name="T11" fmla="*/ 89 h 192"/>
                <a:gd name="T12" fmla="*/ 0 w 194"/>
                <a:gd name="T13" fmla="*/ 81 h 192"/>
                <a:gd name="T14" fmla="*/ 4 w 194"/>
                <a:gd name="T15" fmla="*/ 72 h 192"/>
                <a:gd name="T16" fmla="*/ 88 w 194"/>
                <a:gd name="T17" fmla="*/ 3 h 192"/>
                <a:gd name="T18" fmla="*/ 97 w 194"/>
                <a:gd name="T19" fmla="*/ 0 h 192"/>
                <a:gd name="T20" fmla="*/ 105 w 194"/>
                <a:gd name="T21" fmla="*/ 3 h 192"/>
                <a:gd name="T22" fmla="*/ 189 w 194"/>
                <a:gd name="T23" fmla="*/ 72 h 192"/>
                <a:gd name="T24" fmla="*/ 194 w 194"/>
                <a:gd name="T25" fmla="*/ 81 h 192"/>
                <a:gd name="T26" fmla="*/ 188 w 194"/>
                <a:gd name="T27" fmla="*/ 89 h 192"/>
                <a:gd name="T28" fmla="*/ 179 w 194"/>
                <a:gd name="T29" fmla="*/ 95 h 192"/>
                <a:gd name="T30" fmla="*/ 178 w 194"/>
                <a:gd name="T31" fmla="*/ 97 h 192"/>
                <a:gd name="T32" fmla="*/ 178 w 194"/>
                <a:gd name="T33" fmla="*/ 180 h 192"/>
                <a:gd name="T34" fmla="*/ 165 w 194"/>
                <a:gd name="T35" fmla="*/ 192 h 192"/>
                <a:gd name="T36" fmla="*/ 30 w 194"/>
                <a:gd name="T37" fmla="*/ 173 h 192"/>
                <a:gd name="T38" fmla="*/ 34 w 194"/>
                <a:gd name="T39" fmla="*/ 178 h 192"/>
                <a:gd name="T40" fmla="*/ 156 w 194"/>
                <a:gd name="T41" fmla="*/ 178 h 192"/>
                <a:gd name="T42" fmla="*/ 163 w 194"/>
                <a:gd name="T43" fmla="*/ 171 h 192"/>
                <a:gd name="T44" fmla="*/ 163 w 194"/>
                <a:gd name="T45" fmla="*/ 96 h 192"/>
                <a:gd name="T46" fmla="*/ 171 w 194"/>
                <a:gd name="T47" fmla="*/ 82 h 192"/>
                <a:gd name="T48" fmla="*/ 173 w 194"/>
                <a:gd name="T49" fmla="*/ 81 h 192"/>
                <a:gd name="T50" fmla="*/ 173 w 194"/>
                <a:gd name="T51" fmla="*/ 77 h 192"/>
                <a:gd name="T52" fmla="*/ 103 w 194"/>
                <a:gd name="T53" fmla="*/ 20 h 192"/>
                <a:gd name="T54" fmla="*/ 91 w 194"/>
                <a:gd name="T55" fmla="*/ 20 h 192"/>
                <a:gd name="T56" fmla="*/ 21 w 194"/>
                <a:gd name="T57" fmla="*/ 77 h 192"/>
                <a:gd name="T58" fmla="*/ 20 w 194"/>
                <a:gd name="T59" fmla="*/ 81 h 192"/>
                <a:gd name="T60" fmla="*/ 22 w 194"/>
                <a:gd name="T61" fmla="*/ 82 h 192"/>
                <a:gd name="T62" fmla="*/ 30 w 194"/>
                <a:gd name="T63" fmla="*/ 96 h 192"/>
                <a:gd name="T64" fmla="*/ 30 w 194"/>
                <a:gd name="T65"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192">
                  <a:moveTo>
                    <a:pt x="165" y="192"/>
                  </a:moveTo>
                  <a:cubicBezTo>
                    <a:pt x="28" y="192"/>
                    <a:pt x="28" y="192"/>
                    <a:pt x="28" y="192"/>
                  </a:cubicBezTo>
                  <a:cubicBezTo>
                    <a:pt x="22" y="192"/>
                    <a:pt x="16" y="187"/>
                    <a:pt x="16" y="180"/>
                  </a:cubicBezTo>
                  <a:cubicBezTo>
                    <a:pt x="16" y="97"/>
                    <a:pt x="16" y="97"/>
                    <a:pt x="16" y="97"/>
                  </a:cubicBezTo>
                  <a:cubicBezTo>
                    <a:pt x="16" y="96"/>
                    <a:pt x="16" y="95"/>
                    <a:pt x="15" y="95"/>
                  </a:cubicBezTo>
                  <a:cubicBezTo>
                    <a:pt x="6" y="89"/>
                    <a:pt x="6" y="89"/>
                    <a:pt x="6" y="89"/>
                  </a:cubicBezTo>
                  <a:cubicBezTo>
                    <a:pt x="2" y="88"/>
                    <a:pt x="0" y="84"/>
                    <a:pt x="0" y="81"/>
                  </a:cubicBezTo>
                  <a:cubicBezTo>
                    <a:pt x="0" y="77"/>
                    <a:pt x="1" y="74"/>
                    <a:pt x="4" y="72"/>
                  </a:cubicBezTo>
                  <a:cubicBezTo>
                    <a:pt x="88" y="3"/>
                    <a:pt x="88" y="3"/>
                    <a:pt x="88" y="3"/>
                  </a:cubicBezTo>
                  <a:cubicBezTo>
                    <a:pt x="91" y="1"/>
                    <a:pt x="94" y="0"/>
                    <a:pt x="97" y="0"/>
                  </a:cubicBezTo>
                  <a:cubicBezTo>
                    <a:pt x="100" y="0"/>
                    <a:pt x="103" y="1"/>
                    <a:pt x="105" y="3"/>
                  </a:cubicBezTo>
                  <a:cubicBezTo>
                    <a:pt x="189" y="72"/>
                    <a:pt x="189" y="72"/>
                    <a:pt x="189" y="72"/>
                  </a:cubicBezTo>
                  <a:cubicBezTo>
                    <a:pt x="192" y="74"/>
                    <a:pt x="194" y="77"/>
                    <a:pt x="194" y="81"/>
                  </a:cubicBezTo>
                  <a:cubicBezTo>
                    <a:pt x="193" y="84"/>
                    <a:pt x="191" y="88"/>
                    <a:pt x="188" y="89"/>
                  </a:cubicBezTo>
                  <a:cubicBezTo>
                    <a:pt x="179" y="95"/>
                    <a:pt x="179" y="95"/>
                    <a:pt x="179" y="95"/>
                  </a:cubicBezTo>
                  <a:cubicBezTo>
                    <a:pt x="178" y="95"/>
                    <a:pt x="178" y="96"/>
                    <a:pt x="178" y="97"/>
                  </a:cubicBezTo>
                  <a:cubicBezTo>
                    <a:pt x="178" y="180"/>
                    <a:pt x="178" y="180"/>
                    <a:pt x="178" y="180"/>
                  </a:cubicBezTo>
                  <a:cubicBezTo>
                    <a:pt x="178" y="187"/>
                    <a:pt x="172" y="192"/>
                    <a:pt x="165" y="192"/>
                  </a:cubicBezTo>
                  <a:close/>
                  <a:moveTo>
                    <a:pt x="30" y="173"/>
                  </a:moveTo>
                  <a:cubicBezTo>
                    <a:pt x="30" y="178"/>
                    <a:pt x="34" y="178"/>
                    <a:pt x="34" y="178"/>
                  </a:cubicBezTo>
                  <a:cubicBezTo>
                    <a:pt x="156" y="178"/>
                    <a:pt x="156" y="178"/>
                    <a:pt x="156" y="178"/>
                  </a:cubicBezTo>
                  <a:cubicBezTo>
                    <a:pt x="156" y="178"/>
                    <a:pt x="163" y="179"/>
                    <a:pt x="163" y="171"/>
                  </a:cubicBezTo>
                  <a:cubicBezTo>
                    <a:pt x="163" y="152"/>
                    <a:pt x="163" y="96"/>
                    <a:pt x="163" y="96"/>
                  </a:cubicBezTo>
                  <a:cubicBezTo>
                    <a:pt x="163" y="88"/>
                    <a:pt x="167" y="85"/>
                    <a:pt x="171" y="82"/>
                  </a:cubicBezTo>
                  <a:cubicBezTo>
                    <a:pt x="171" y="82"/>
                    <a:pt x="173" y="81"/>
                    <a:pt x="173" y="81"/>
                  </a:cubicBezTo>
                  <a:cubicBezTo>
                    <a:pt x="176" y="79"/>
                    <a:pt x="173" y="77"/>
                    <a:pt x="173" y="77"/>
                  </a:cubicBezTo>
                  <a:cubicBezTo>
                    <a:pt x="173" y="77"/>
                    <a:pt x="122" y="35"/>
                    <a:pt x="103" y="20"/>
                  </a:cubicBezTo>
                  <a:cubicBezTo>
                    <a:pt x="99" y="16"/>
                    <a:pt x="96" y="15"/>
                    <a:pt x="91" y="20"/>
                  </a:cubicBezTo>
                  <a:cubicBezTo>
                    <a:pt x="72" y="35"/>
                    <a:pt x="21" y="77"/>
                    <a:pt x="21" y="77"/>
                  </a:cubicBezTo>
                  <a:cubicBezTo>
                    <a:pt x="21" y="77"/>
                    <a:pt x="18" y="79"/>
                    <a:pt x="20" y="81"/>
                  </a:cubicBezTo>
                  <a:cubicBezTo>
                    <a:pt x="21" y="81"/>
                    <a:pt x="22" y="82"/>
                    <a:pt x="22" y="82"/>
                  </a:cubicBezTo>
                  <a:cubicBezTo>
                    <a:pt x="27" y="85"/>
                    <a:pt x="30" y="87"/>
                    <a:pt x="30" y="96"/>
                  </a:cubicBezTo>
                  <a:cubicBezTo>
                    <a:pt x="30" y="96"/>
                    <a:pt x="30" y="154"/>
                    <a:pt x="30" y="1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grpSp>
        <p:nvGrpSpPr>
          <p:cNvPr id="36" name="Group 126"/>
          <p:cNvGrpSpPr/>
          <p:nvPr/>
        </p:nvGrpSpPr>
        <p:grpSpPr>
          <a:xfrm>
            <a:off x="8644186" y="4072136"/>
            <a:ext cx="490289" cy="535163"/>
            <a:chOff x="1985963" y="2894013"/>
            <a:chExt cx="468313" cy="511175"/>
          </a:xfrm>
          <a:solidFill>
            <a:srgbClr val="458DCF"/>
          </a:solidFill>
        </p:grpSpPr>
        <p:sp>
          <p:nvSpPr>
            <p:cNvPr id="37" name="Freeform 91"/>
            <p:cNvSpPr>
              <a:spLocks noEditPoints="1"/>
            </p:cNvSpPr>
            <p:nvPr/>
          </p:nvSpPr>
          <p:spPr bwMode="auto">
            <a:xfrm>
              <a:off x="1985963" y="3041650"/>
              <a:ext cx="468313" cy="295275"/>
            </a:xfrm>
            <a:custGeom>
              <a:avLst/>
              <a:gdLst>
                <a:gd name="T0" fmla="*/ 188 w 221"/>
                <a:gd name="T1" fmla="*/ 11 h 139"/>
                <a:gd name="T2" fmla="*/ 182 w 221"/>
                <a:gd name="T3" fmla="*/ 11 h 139"/>
                <a:gd name="T4" fmla="*/ 180 w 221"/>
                <a:gd name="T5" fmla="*/ 10 h 139"/>
                <a:gd name="T6" fmla="*/ 180 w 221"/>
                <a:gd name="T7" fmla="*/ 5 h 139"/>
                <a:gd name="T8" fmla="*/ 175 w 221"/>
                <a:gd name="T9" fmla="*/ 0 h 139"/>
                <a:gd name="T10" fmla="*/ 2 w 221"/>
                <a:gd name="T11" fmla="*/ 0 h 139"/>
                <a:gd name="T12" fmla="*/ 0 w 221"/>
                <a:gd name="T13" fmla="*/ 3 h 139"/>
                <a:gd name="T14" fmla="*/ 0 w 221"/>
                <a:gd name="T15" fmla="*/ 64 h 139"/>
                <a:gd name="T16" fmla="*/ 74 w 221"/>
                <a:gd name="T17" fmla="*/ 139 h 139"/>
                <a:gd name="T18" fmla="*/ 105 w 221"/>
                <a:gd name="T19" fmla="*/ 139 h 139"/>
                <a:gd name="T20" fmla="*/ 175 w 221"/>
                <a:gd name="T21" fmla="*/ 91 h 139"/>
                <a:gd name="T22" fmla="*/ 178 w 221"/>
                <a:gd name="T23" fmla="*/ 90 h 139"/>
                <a:gd name="T24" fmla="*/ 188 w 221"/>
                <a:gd name="T25" fmla="*/ 91 h 139"/>
                <a:gd name="T26" fmla="*/ 221 w 221"/>
                <a:gd name="T27" fmla="*/ 58 h 139"/>
                <a:gd name="T28" fmla="*/ 221 w 221"/>
                <a:gd name="T29" fmla="*/ 44 h 139"/>
                <a:gd name="T30" fmla="*/ 188 w 221"/>
                <a:gd name="T31" fmla="*/ 11 h 139"/>
                <a:gd name="T32" fmla="*/ 207 w 221"/>
                <a:gd name="T33" fmla="*/ 58 h 139"/>
                <a:gd name="T34" fmla="*/ 188 w 221"/>
                <a:gd name="T35" fmla="*/ 77 h 139"/>
                <a:gd name="T36" fmla="*/ 182 w 221"/>
                <a:gd name="T37" fmla="*/ 76 h 139"/>
                <a:gd name="T38" fmla="*/ 179 w 221"/>
                <a:gd name="T39" fmla="*/ 73 h 139"/>
                <a:gd name="T40" fmla="*/ 180 w 221"/>
                <a:gd name="T41" fmla="*/ 64 h 139"/>
                <a:gd name="T42" fmla="*/ 180 w 221"/>
                <a:gd name="T43" fmla="*/ 28 h 139"/>
                <a:gd name="T44" fmla="*/ 182 w 221"/>
                <a:gd name="T45" fmla="*/ 26 h 139"/>
                <a:gd name="T46" fmla="*/ 188 w 221"/>
                <a:gd name="T47" fmla="*/ 25 h 139"/>
                <a:gd name="T48" fmla="*/ 207 w 221"/>
                <a:gd name="T49" fmla="*/ 44 h 139"/>
                <a:gd name="T50" fmla="*/ 207 w 221"/>
                <a:gd name="T51"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1" h="139">
                  <a:moveTo>
                    <a:pt x="188" y="11"/>
                  </a:moveTo>
                  <a:cubicBezTo>
                    <a:pt x="186" y="11"/>
                    <a:pt x="184" y="11"/>
                    <a:pt x="182" y="11"/>
                  </a:cubicBezTo>
                  <a:cubicBezTo>
                    <a:pt x="182" y="11"/>
                    <a:pt x="180" y="12"/>
                    <a:pt x="180" y="10"/>
                  </a:cubicBezTo>
                  <a:cubicBezTo>
                    <a:pt x="180" y="5"/>
                    <a:pt x="180" y="5"/>
                    <a:pt x="180" y="5"/>
                  </a:cubicBezTo>
                  <a:cubicBezTo>
                    <a:pt x="180" y="5"/>
                    <a:pt x="180" y="0"/>
                    <a:pt x="175" y="0"/>
                  </a:cubicBezTo>
                  <a:cubicBezTo>
                    <a:pt x="132" y="0"/>
                    <a:pt x="47" y="0"/>
                    <a:pt x="2" y="0"/>
                  </a:cubicBezTo>
                  <a:cubicBezTo>
                    <a:pt x="0" y="0"/>
                    <a:pt x="0" y="3"/>
                    <a:pt x="0" y="3"/>
                  </a:cubicBezTo>
                  <a:cubicBezTo>
                    <a:pt x="0" y="64"/>
                    <a:pt x="0" y="64"/>
                    <a:pt x="0" y="64"/>
                  </a:cubicBezTo>
                  <a:cubicBezTo>
                    <a:pt x="0" y="105"/>
                    <a:pt x="33" y="139"/>
                    <a:pt x="74" y="139"/>
                  </a:cubicBezTo>
                  <a:cubicBezTo>
                    <a:pt x="105" y="139"/>
                    <a:pt x="105" y="139"/>
                    <a:pt x="105" y="139"/>
                  </a:cubicBezTo>
                  <a:cubicBezTo>
                    <a:pt x="138" y="139"/>
                    <a:pt x="165" y="120"/>
                    <a:pt x="175" y="91"/>
                  </a:cubicBezTo>
                  <a:cubicBezTo>
                    <a:pt x="176" y="89"/>
                    <a:pt x="178" y="90"/>
                    <a:pt x="178" y="90"/>
                  </a:cubicBezTo>
                  <a:cubicBezTo>
                    <a:pt x="181" y="91"/>
                    <a:pt x="185" y="91"/>
                    <a:pt x="188" y="91"/>
                  </a:cubicBezTo>
                  <a:cubicBezTo>
                    <a:pt x="206" y="91"/>
                    <a:pt x="221" y="76"/>
                    <a:pt x="221" y="58"/>
                  </a:cubicBezTo>
                  <a:cubicBezTo>
                    <a:pt x="221" y="44"/>
                    <a:pt x="221" y="44"/>
                    <a:pt x="221" y="44"/>
                  </a:cubicBezTo>
                  <a:cubicBezTo>
                    <a:pt x="221" y="26"/>
                    <a:pt x="206" y="11"/>
                    <a:pt x="188" y="11"/>
                  </a:cubicBezTo>
                  <a:close/>
                  <a:moveTo>
                    <a:pt x="207" y="58"/>
                  </a:moveTo>
                  <a:cubicBezTo>
                    <a:pt x="207" y="69"/>
                    <a:pt x="198" y="77"/>
                    <a:pt x="188" y="77"/>
                  </a:cubicBezTo>
                  <a:cubicBezTo>
                    <a:pt x="186" y="77"/>
                    <a:pt x="184" y="77"/>
                    <a:pt x="182" y="76"/>
                  </a:cubicBezTo>
                  <a:cubicBezTo>
                    <a:pt x="181" y="76"/>
                    <a:pt x="179" y="76"/>
                    <a:pt x="179" y="73"/>
                  </a:cubicBezTo>
                  <a:cubicBezTo>
                    <a:pt x="180" y="70"/>
                    <a:pt x="180" y="68"/>
                    <a:pt x="180" y="64"/>
                  </a:cubicBezTo>
                  <a:cubicBezTo>
                    <a:pt x="180" y="28"/>
                    <a:pt x="180" y="28"/>
                    <a:pt x="180" y="28"/>
                  </a:cubicBezTo>
                  <a:cubicBezTo>
                    <a:pt x="180" y="26"/>
                    <a:pt x="181" y="26"/>
                    <a:pt x="182" y="26"/>
                  </a:cubicBezTo>
                  <a:cubicBezTo>
                    <a:pt x="184" y="25"/>
                    <a:pt x="186" y="25"/>
                    <a:pt x="188" y="25"/>
                  </a:cubicBezTo>
                  <a:cubicBezTo>
                    <a:pt x="198" y="25"/>
                    <a:pt x="207" y="33"/>
                    <a:pt x="207" y="44"/>
                  </a:cubicBezTo>
                  <a:lnTo>
                    <a:pt x="207" y="5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38" name="Freeform 92"/>
            <p:cNvSpPr>
              <a:spLocks/>
            </p:cNvSpPr>
            <p:nvPr/>
          </p:nvSpPr>
          <p:spPr bwMode="auto">
            <a:xfrm>
              <a:off x="2005013" y="3357563"/>
              <a:ext cx="354013" cy="47625"/>
            </a:xfrm>
            <a:custGeom>
              <a:avLst/>
              <a:gdLst>
                <a:gd name="T0" fmla="*/ 167 w 167"/>
                <a:gd name="T1" fmla="*/ 17 h 22"/>
                <a:gd name="T2" fmla="*/ 162 w 167"/>
                <a:gd name="T3" fmla="*/ 22 h 22"/>
                <a:gd name="T4" fmla="*/ 5 w 167"/>
                <a:gd name="T5" fmla="*/ 22 h 22"/>
                <a:gd name="T6" fmla="*/ 0 w 167"/>
                <a:gd name="T7" fmla="*/ 17 h 22"/>
                <a:gd name="T8" fmla="*/ 0 w 167"/>
                <a:gd name="T9" fmla="*/ 5 h 22"/>
                <a:gd name="T10" fmla="*/ 5 w 167"/>
                <a:gd name="T11" fmla="*/ 0 h 22"/>
                <a:gd name="T12" fmla="*/ 162 w 167"/>
                <a:gd name="T13" fmla="*/ 0 h 22"/>
                <a:gd name="T14" fmla="*/ 167 w 167"/>
                <a:gd name="T15" fmla="*/ 5 h 22"/>
                <a:gd name="T16" fmla="*/ 167 w 167"/>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
                  <a:moveTo>
                    <a:pt x="167" y="17"/>
                  </a:moveTo>
                  <a:cubicBezTo>
                    <a:pt x="167" y="19"/>
                    <a:pt x="165" y="22"/>
                    <a:pt x="162" y="22"/>
                  </a:cubicBezTo>
                  <a:cubicBezTo>
                    <a:pt x="5" y="22"/>
                    <a:pt x="5" y="22"/>
                    <a:pt x="5" y="22"/>
                  </a:cubicBezTo>
                  <a:cubicBezTo>
                    <a:pt x="2" y="22"/>
                    <a:pt x="0" y="19"/>
                    <a:pt x="0" y="17"/>
                  </a:cubicBezTo>
                  <a:cubicBezTo>
                    <a:pt x="0" y="5"/>
                    <a:pt x="0" y="5"/>
                    <a:pt x="0" y="5"/>
                  </a:cubicBezTo>
                  <a:cubicBezTo>
                    <a:pt x="0" y="2"/>
                    <a:pt x="2" y="0"/>
                    <a:pt x="5" y="0"/>
                  </a:cubicBezTo>
                  <a:cubicBezTo>
                    <a:pt x="162" y="0"/>
                    <a:pt x="162" y="0"/>
                    <a:pt x="162" y="0"/>
                  </a:cubicBezTo>
                  <a:cubicBezTo>
                    <a:pt x="165" y="0"/>
                    <a:pt x="167" y="2"/>
                    <a:pt x="167" y="5"/>
                  </a:cubicBezTo>
                  <a:cubicBezTo>
                    <a:pt x="167" y="17"/>
                    <a:pt x="167" y="17"/>
                    <a:pt x="167"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39" name="Freeform 93"/>
            <p:cNvSpPr>
              <a:spLocks/>
            </p:cNvSpPr>
            <p:nvPr/>
          </p:nvSpPr>
          <p:spPr bwMode="auto">
            <a:xfrm>
              <a:off x="2103438" y="2906713"/>
              <a:ext cx="57150" cy="109538"/>
            </a:xfrm>
            <a:custGeom>
              <a:avLst/>
              <a:gdLst>
                <a:gd name="T0" fmla="*/ 9 w 27"/>
                <a:gd name="T1" fmla="*/ 52 h 52"/>
                <a:gd name="T2" fmla="*/ 6 w 27"/>
                <a:gd name="T3" fmla="*/ 52 h 52"/>
                <a:gd name="T4" fmla="*/ 1 w 27"/>
                <a:gd name="T5" fmla="*/ 44 h 52"/>
                <a:gd name="T6" fmla="*/ 10 w 27"/>
                <a:gd name="T7" fmla="*/ 34 h 52"/>
                <a:gd name="T8" fmla="*/ 16 w 27"/>
                <a:gd name="T9" fmla="*/ 29 h 52"/>
                <a:gd name="T10" fmla="*/ 16 w 27"/>
                <a:gd name="T11" fmla="*/ 29 h 52"/>
                <a:gd name="T12" fmla="*/ 9 w 27"/>
                <a:gd name="T13" fmla="*/ 20 h 52"/>
                <a:gd name="T14" fmla="*/ 0 w 27"/>
                <a:gd name="T15" fmla="*/ 9 h 52"/>
                <a:gd name="T16" fmla="*/ 5 w 27"/>
                <a:gd name="T17" fmla="*/ 1 h 52"/>
                <a:gd name="T18" fmla="*/ 12 w 27"/>
                <a:gd name="T19" fmla="*/ 2 h 52"/>
                <a:gd name="T20" fmla="*/ 11 w 27"/>
                <a:gd name="T21" fmla="*/ 7 h 52"/>
                <a:gd name="T22" fmla="*/ 9 w 27"/>
                <a:gd name="T23" fmla="*/ 9 h 52"/>
                <a:gd name="T24" fmla="*/ 15 w 27"/>
                <a:gd name="T25" fmla="*/ 15 h 52"/>
                <a:gd name="T26" fmla="*/ 25 w 27"/>
                <a:gd name="T27" fmla="*/ 31 h 52"/>
                <a:gd name="T28" fmla="*/ 16 w 27"/>
                <a:gd name="T29" fmla="*/ 40 h 52"/>
                <a:gd name="T30" fmla="*/ 10 w 27"/>
                <a:gd name="T31" fmla="*/ 44 h 52"/>
                <a:gd name="T32" fmla="*/ 12 w 27"/>
                <a:gd name="T33" fmla="*/ 46 h 52"/>
                <a:gd name="T34" fmla="*/ 13 w 27"/>
                <a:gd name="T35" fmla="*/ 51 h 52"/>
                <a:gd name="T36" fmla="*/ 9 w 27"/>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52">
                  <a:moveTo>
                    <a:pt x="9" y="52"/>
                  </a:moveTo>
                  <a:cubicBezTo>
                    <a:pt x="8" y="52"/>
                    <a:pt x="7" y="52"/>
                    <a:pt x="6" y="52"/>
                  </a:cubicBezTo>
                  <a:cubicBezTo>
                    <a:pt x="3" y="49"/>
                    <a:pt x="1" y="47"/>
                    <a:pt x="1" y="44"/>
                  </a:cubicBezTo>
                  <a:cubicBezTo>
                    <a:pt x="1" y="40"/>
                    <a:pt x="6" y="37"/>
                    <a:pt x="10" y="34"/>
                  </a:cubicBezTo>
                  <a:cubicBezTo>
                    <a:pt x="12" y="33"/>
                    <a:pt x="15" y="31"/>
                    <a:pt x="16" y="29"/>
                  </a:cubicBezTo>
                  <a:cubicBezTo>
                    <a:pt x="16" y="29"/>
                    <a:pt x="16" y="29"/>
                    <a:pt x="16" y="29"/>
                  </a:cubicBezTo>
                  <a:cubicBezTo>
                    <a:pt x="17" y="26"/>
                    <a:pt x="14" y="24"/>
                    <a:pt x="9" y="20"/>
                  </a:cubicBezTo>
                  <a:cubicBezTo>
                    <a:pt x="4" y="17"/>
                    <a:pt x="0" y="13"/>
                    <a:pt x="0" y="9"/>
                  </a:cubicBezTo>
                  <a:cubicBezTo>
                    <a:pt x="0" y="6"/>
                    <a:pt x="2" y="3"/>
                    <a:pt x="5" y="1"/>
                  </a:cubicBezTo>
                  <a:cubicBezTo>
                    <a:pt x="7" y="0"/>
                    <a:pt x="10" y="0"/>
                    <a:pt x="12" y="2"/>
                  </a:cubicBezTo>
                  <a:cubicBezTo>
                    <a:pt x="14" y="3"/>
                    <a:pt x="14" y="6"/>
                    <a:pt x="11" y="7"/>
                  </a:cubicBezTo>
                  <a:cubicBezTo>
                    <a:pt x="10" y="8"/>
                    <a:pt x="9" y="8"/>
                    <a:pt x="9" y="9"/>
                  </a:cubicBezTo>
                  <a:cubicBezTo>
                    <a:pt x="9" y="10"/>
                    <a:pt x="13" y="13"/>
                    <a:pt x="15" y="15"/>
                  </a:cubicBezTo>
                  <a:cubicBezTo>
                    <a:pt x="21" y="19"/>
                    <a:pt x="27" y="24"/>
                    <a:pt x="25" y="31"/>
                  </a:cubicBezTo>
                  <a:cubicBezTo>
                    <a:pt x="24" y="35"/>
                    <a:pt x="20" y="37"/>
                    <a:pt x="16" y="40"/>
                  </a:cubicBezTo>
                  <a:cubicBezTo>
                    <a:pt x="14" y="41"/>
                    <a:pt x="10" y="43"/>
                    <a:pt x="10" y="44"/>
                  </a:cubicBezTo>
                  <a:cubicBezTo>
                    <a:pt x="10" y="44"/>
                    <a:pt x="11" y="45"/>
                    <a:pt x="12" y="46"/>
                  </a:cubicBezTo>
                  <a:cubicBezTo>
                    <a:pt x="14" y="47"/>
                    <a:pt x="15" y="50"/>
                    <a:pt x="13" y="51"/>
                  </a:cubicBezTo>
                  <a:cubicBezTo>
                    <a:pt x="12" y="52"/>
                    <a:pt x="10" y="52"/>
                    <a:pt x="9"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sp>
          <p:nvSpPr>
            <p:cNvPr id="40" name="Freeform 94"/>
            <p:cNvSpPr>
              <a:spLocks/>
            </p:cNvSpPr>
            <p:nvPr/>
          </p:nvSpPr>
          <p:spPr bwMode="auto">
            <a:xfrm>
              <a:off x="2195513" y="2894013"/>
              <a:ext cx="60325" cy="112713"/>
            </a:xfrm>
            <a:custGeom>
              <a:avLst/>
              <a:gdLst>
                <a:gd name="T0" fmla="*/ 10 w 28"/>
                <a:gd name="T1" fmla="*/ 53 h 53"/>
                <a:gd name="T2" fmla="*/ 6 w 28"/>
                <a:gd name="T3" fmla="*/ 52 h 53"/>
                <a:gd name="T4" fmla="*/ 1 w 28"/>
                <a:gd name="T5" fmla="*/ 44 h 53"/>
                <a:gd name="T6" fmla="*/ 10 w 28"/>
                <a:gd name="T7" fmla="*/ 34 h 53"/>
                <a:gd name="T8" fmla="*/ 16 w 28"/>
                <a:gd name="T9" fmla="*/ 29 h 53"/>
                <a:gd name="T10" fmla="*/ 16 w 28"/>
                <a:gd name="T11" fmla="*/ 29 h 53"/>
                <a:gd name="T12" fmla="*/ 9 w 28"/>
                <a:gd name="T13" fmla="*/ 20 h 53"/>
                <a:gd name="T14" fmla="*/ 0 w 28"/>
                <a:gd name="T15" fmla="*/ 9 h 53"/>
                <a:gd name="T16" fmla="*/ 6 w 28"/>
                <a:gd name="T17" fmla="*/ 1 h 53"/>
                <a:gd name="T18" fmla="*/ 13 w 28"/>
                <a:gd name="T19" fmla="*/ 2 h 53"/>
                <a:gd name="T20" fmla="*/ 12 w 28"/>
                <a:gd name="T21" fmla="*/ 7 h 53"/>
                <a:gd name="T22" fmla="*/ 10 w 28"/>
                <a:gd name="T23" fmla="*/ 9 h 53"/>
                <a:gd name="T24" fmla="*/ 16 w 28"/>
                <a:gd name="T25" fmla="*/ 15 h 53"/>
                <a:gd name="T26" fmla="*/ 26 w 28"/>
                <a:gd name="T27" fmla="*/ 31 h 53"/>
                <a:gd name="T28" fmla="*/ 16 w 28"/>
                <a:gd name="T29" fmla="*/ 40 h 53"/>
                <a:gd name="T30" fmla="*/ 11 w 28"/>
                <a:gd name="T31" fmla="*/ 44 h 53"/>
                <a:gd name="T32" fmla="*/ 13 w 28"/>
                <a:gd name="T33" fmla="*/ 46 h 53"/>
                <a:gd name="T34" fmla="*/ 13 w 28"/>
                <a:gd name="T35" fmla="*/ 51 h 53"/>
                <a:gd name="T36" fmla="*/ 10 w 28"/>
                <a:gd name="T3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53">
                  <a:moveTo>
                    <a:pt x="10" y="53"/>
                  </a:moveTo>
                  <a:cubicBezTo>
                    <a:pt x="8" y="53"/>
                    <a:pt x="7" y="52"/>
                    <a:pt x="6" y="52"/>
                  </a:cubicBezTo>
                  <a:cubicBezTo>
                    <a:pt x="3" y="49"/>
                    <a:pt x="1" y="47"/>
                    <a:pt x="1" y="44"/>
                  </a:cubicBezTo>
                  <a:cubicBezTo>
                    <a:pt x="1" y="40"/>
                    <a:pt x="6" y="37"/>
                    <a:pt x="10" y="34"/>
                  </a:cubicBezTo>
                  <a:cubicBezTo>
                    <a:pt x="13" y="33"/>
                    <a:pt x="16" y="31"/>
                    <a:pt x="16" y="29"/>
                  </a:cubicBezTo>
                  <a:cubicBezTo>
                    <a:pt x="16" y="29"/>
                    <a:pt x="16" y="29"/>
                    <a:pt x="16" y="29"/>
                  </a:cubicBezTo>
                  <a:cubicBezTo>
                    <a:pt x="17" y="27"/>
                    <a:pt x="14" y="24"/>
                    <a:pt x="9" y="20"/>
                  </a:cubicBezTo>
                  <a:cubicBezTo>
                    <a:pt x="5" y="17"/>
                    <a:pt x="0" y="13"/>
                    <a:pt x="0" y="9"/>
                  </a:cubicBezTo>
                  <a:cubicBezTo>
                    <a:pt x="0" y="6"/>
                    <a:pt x="2" y="4"/>
                    <a:pt x="6" y="1"/>
                  </a:cubicBezTo>
                  <a:cubicBezTo>
                    <a:pt x="8" y="0"/>
                    <a:pt x="11" y="0"/>
                    <a:pt x="13" y="2"/>
                  </a:cubicBezTo>
                  <a:cubicBezTo>
                    <a:pt x="14" y="3"/>
                    <a:pt x="14" y="6"/>
                    <a:pt x="12" y="7"/>
                  </a:cubicBezTo>
                  <a:cubicBezTo>
                    <a:pt x="11" y="8"/>
                    <a:pt x="10" y="9"/>
                    <a:pt x="10" y="9"/>
                  </a:cubicBezTo>
                  <a:cubicBezTo>
                    <a:pt x="10" y="10"/>
                    <a:pt x="13" y="13"/>
                    <a:pt x="16" y="15"/>
                  </a:cubicBezTo>
                  <a:cubicBezTo>
                    <a:pt x="21" y="19"/>
                    <a:pt x="28" y="24"/>
                    <a:pt x="26" y="31"/>
                  </a:cubicBezTo>
                  <a:cubicBezTo>
                    <a:pt x="25" y="35"/>
                    <a:pt x="20" y="38"/>
                    <a:pt x="16" y="40"/>
                  </a:cubicBezTo>
                  <a:cubicBezTo>
                    <a:pt x="15" y="41"/>
                    <a:pt x="11" y="44"/>
                    <a:pt x="11" y="44"/>
                  </a:cubicBezTo>
                  <a:cubicBezTo>
                    <a:pt x="11" y="44"/>
                    <a:pt x="11" y="45"/>
                    <a:pt x="13" y="46"/>
                  </a:cubicBezTo>
                  <a:cubicBezTo>
                    <a:pt x="15" y="47"/>
                    <a:pt x="15" y="50"/>
                    <a:pt x="13" y="51"/>
                  </a:cubicBezTo>
                  <a:cubicBezTo>
                    <a:pt x="12" y="52"/>
                    <a:pt x="11" y="53"/>
                    <a:pt x="10"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tx1">
                    <a:lumMod val="50000"/>
                    <a:lumOff val="50000"/>
                  </a:schemeClr>
                </a:solidFill>
              </a:endParaRPr>
            </a:p>
          </p:txBody>
        </p:sp>
      </p:grpSp>
      <p:sp>
        <p:nvSpPr>
          <p:cNvPr id="41"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6028" y="871704"/>
            <a:ext cx="6200015" cy="360040"/>
            <a:chOff x="323528" y="1340768"/>
            <a:chExt cx="6200015" cy="360040"/>
          </a:xfrm>
        </p:grpSpPr>
        <p:sp>
          <p:nvSpPr>
            <p:cNvPr id="4" name="平行四边形 3"/>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sp>
          <p:nvSpPr>
            <p:cNvPr id="5" name="平行四边形 4"/>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CDN</a:t>
              </a:r>
              <a:endParaRPr lang="zh-CN" altLang="en-US" sz="1200" dirty="0">
                <a:solidFill>
                  <a:schemeClr val="bg1"/>
                </a:solidFill>
              </a:endParaRPr>
            </a:p>
          </p:txBody>
        </p:sp>
        <p:sp>
          <p:nvSpPr>
            <p:cNvPr id="6" name="平行四边形 5"/>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7" name="平行四边形 6"/>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8" name="平行四边形 7"/>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9" name="平行四边形 8"/>
            <p:cNvSpPr/>
            <p:nvPr/>
          </p:nvSpPr>
          <p:spPr>
            <a:xfrm>
              <a:off x="1341165"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BOSS</a:t>
              </a:r>
              <a:endParaRPr lang="zh-CN" altLang="en-US" sz="1200" b="1" dirty="0">
                <a:solidFill>
                  <a:schemeClr val="bg1"/>
                </a:solidFill>
              </a:endParaRPr>
            </a:p>
          </p:txBody>
        </p:sp>
      </p:grpSp>
      <p:sp>
        <p:nvSpPr>
          <p:cNvPr id="11" name="矩形 4"/>
          <p:cNvSpPr>
            <a:spLocks noChangeArrowheads="1"/>
          </p:cNvSpPr>
          <p:nvPr/>
        </p:nvSpPr>
        <p:spPr bwMode="auto">
          <a:xfrm>
            <a:off x="2546119" y="4496630"/>
            <a:ext cx="7874231" cy="1944122"/>
          </a:xfrm>
          <a:prstGeom prst="rect">
            <a:avLst/>
          </a:prstGeom>
          <a:noFill/>
          <a:ln w="9525">
            <a:noFill/>
            <a:miter lim="800000"/>
          </a:ln>
        </p:spPr>
        <p:txBody>
          <a:bodyPr wrap="square">
            <a:spAutoFit/>
          </a:bodyPr>
          <a:lstStyle/>
          <a:p>
            <a:pPr marL="342900" indent="-342900">
              <a:lnSpc>
                <a:spcPct val="150000"/>
              </a:lnSpc>
            </a:pPr>
            <a:r>
              <a:rPr lang="en-US" altLang="zh-CN" sz="1800" b="1" dirty="0">
                <a:solidFill>
                  <a:schemeClr val="tx1">
                    <a:lumMod val="75000"/>
                    <a:lumOff val="25000"/>
                  </a:schemeClr>
                </a:solidFill>
              </a:rPr>
              <a:t>Statistical analysis</a:t>
            </a:r>
          </a:p>
          <a:p>
            <a:pPr marL="342900" indent="-342900">
              <a:lnSpc>
                <a:spcPts val="1600"/>
              </a:lnSpc>
              <a:buFont typeface="Arial" panose="020B0604020202020204" pitchFamily="34" charset="0"/>
              <a:buChar char="•"/>
            </a:pPr>
            <a:r>
              <a:rPr lang="en-US" altLang="zh-CN" sz="1400" dirty="0">
                <a:solidFill>
                  <a:schemeClr val="tx1">
                    <a:lumMod val="75000"/>
                    <a:lumOff val="25000"/>
                  </a:schemeClr>
                </a:solidFill>
              </a:rPr>
              <a:t>Analyses basic information of subscribers, and provides corresponding report</a:t>
            </a:r>
          </a:p>
          <a:p>
            <a:pPr marL="342900" indent="-342900">
              <a:lnSpc>
                <a:spcPts val="1600"/>
              </a:lnSpc>
              <a:buFont typeface="Arial" panose="020B0604020202020204" pitchFamily="34" charset="0"/>
              <a:buChar char="•"/>
            </a:pPr>
            <a:r>
              <a:rPr lang="en-US" altLang="zh-CN" sz="1400" dirty="0">
                <a:solidFill>
                  <a:schemeClr val="tx1">
                    <a:lumMod val="75000"/>
                    <a:lumOff val="25000"/>
                  </a:schemeClr>
                </a:solidFill>
              </a:rPr>
              <a:t>Analyses program resources, user demand info, and provides corresponding report</a:t>
            </a:r>
          </a:p>
          <a:p>
            <a:pPr marL="342900" indent="-342900">
              <a:lnSpc>
                <a:spcPts val="1600"/>
              </a:lnSpc>
              <a:buFont typeface="Arial" panose="020B0604020202020204" pitchFamily="34" charset="0"/>
              <a:buChar char="•"/>
            </a:pPr>
            <a:r>
              <a:rPr lang="en-US" altLang="zh-CN" sz="1400" dirty="0">
                <a:solidFill>
                  <a:schemeClr val="tx1">
                    <a:lumMod val="75000"/>
                    <a:lumOff val="25000"/>
                  </a:schemeClr>
                </a:solidFill>
              </a:rPr>
              <a:t>Analyses marketing, and provides corresponding report;</a:t>
            </a:r>
          </a:p>
          <a:p>
            <a:pPr marL="342900" indent="-342900">
              <a:lnSpc>
                <a:spcPts val="1600"/>
              </a:lnSpc>
              <a:buFont typeface="Arial" panose="020B0604020202020204" pitchFamily="34" charset="0"/>
              <a:buChar char="•"/>
            </a:pPr>
            <a:r>
              <a:rPr lang="en-US" altLang="zh-CN" sz="1400" dirty="0">
                <a:solidFill>
                  <a:schemeClr val="tx1">
                    <a:lumMod val="75000"/>
                    <a:lumOff val="25000"/>
                  </a:schemeClr>
                </a:solidFill>
              </a:rPr>
              <a:t>Colligation statistic based on other conditions, provides reliable basis </a:t>
            </a:r>
            <a:endParaRPr lang="en-US" altLang="zh-CN" sz="1400" dirty="0" smtClean="0">
              <a:solidFill>
                <a:schemeClr val="tx1">
                  <a:lumMod val="75000"/>
                  <a:lumOff val="25000"/>
                </a:schemeClr>
              </a:solidFill>
            </a:endParaRPr>
          </a:p>
          <a:p>
            <a:pPr marL="342900" indent="-342900">
              <a:lnSpc>
                <a:spcPts val="1600"/>
              </a:lnSpc>
            </a:pPr>
            <a:r>
              <a:rPr lang="en-US" altLang="zh-CN" sz="1400" dirty="0" smtClean="0">
                <a:solidFill>
                  <a:schemeClr val="tx1">
                    <a:lumMod val="75000"/>
                    <a:lumOff val="25000"/>
                  </a:schemeClr>
                </a:solidFill>
              </a:rPr>
              <a:t>       for </a:t>
            </a:r>
            <a:r>
              <a:rPr lang="en-US" altLang="zh-CN" sz="1400" dirty="0">
                <a:solidFill>
                  <a:schemeClr val="tx1">
                    <a:lumMod val="75000"/>
                    <a:lumOff val="25000"/>
                  </a:schemeClr>
                </a:solidFill>
              </a:rPr>
              <a:t>decisions</a:t>
            </a:r>
            <a:endParaRPr lang="zh-CN" altLang="en-US" sz="1400" dirty="0">
              <a:solidFill>
                <a:schemeClr val="tx1">
                  <a:lumMod val="75000"/>
                  <a:lumOff val="25000"/>
                </a:schemeClr>
              </a:solidFill>
            </a:endParaRPr>
          </a:p>
          <a:p>
            <a:pPr marL="342900" indent="-342900">
              <a:lnSpc>
                <a:spcPts val="1600"/>
              </a:lnSpc>
              <a:buFont typeface="Arial" panose="020B0604020202020204" pitchFamily="34" charset="0"/>
              <a:buChar char="•"/>
            </a:pPr>
            <a:r>
              <a:rPr lang="en-US" altLang="zh-CN" sz="1400" dirty="0">
                <a:solidFill>
                  <a:schemeClr val="tx1">
                    <a:lumMod val="75000"/>
                    <a:lumOff val="25000"/>
                  </a:schemeClr>
                </a:solidFill>
              </a:rPr>
              <a:t>Preprocesses and censuses the system data, improves processing efficiency </a:t>
            </a:r>
            <a:endParaRPr lang="en-US" altLang="zh-CN" sz="1400" dirty="0" smtClean="0">
              <a:solidFill>
                <a:schemeClr val="tx1">
                  <a:lumMod val="75000"/>
                  <a:lumOff val="25000"/>
                </a:schemeClr>
              </a:solidFill>
            </a:endParaRPr>
          </a:p>
          <a:p>
            <a:pPr marL="342900" indent="-342900">
              <a:lnSpc>
                <a:spcPts val="1600"/>
              </a:lnSpc>
            </a:pPr>
            <a:r>
              <a:rPr lang="en-US" altLang="zh-CN" sz="1400" dirty="0" smtClean="0">
                <a:solidFill>
                  <a:schemeClr val="tx1">
                    <a:lumMod val="75000"/>
                    <a:lumOff val="25000"/>
                  </a:schemeClr>
                </a:solidFill>
              </a:rPr>
              <a:t>       of </a:t>
            </a:r>
            <a:r>
              <a:rPr lang="en-US" altLang="zh-CN" sz="1400" dirty="0">
                <a:solidFill>
                  <a:schemeClr val="tx1">
                    <a:lumMod val="75000"/>
                    <a:lumOff val="25000"/>
                  </a:schemeClr>
                </a:solidFill>
              </a:rPr>
              <a:t>follow-up report.</a:t>
            </a:r>
          </a:p>
        </p:txBody>
      </p:sp>
      <p:pic>
        <p:nvPicPr>
          <p:cNvPr id="12" name="图片 4" descr="1165535.png"/>
          <p:cNvPicPr>
            <a:picLocks noChangeAspect="1"/>
          </p:cNvPicPr>
          <p:nvPr/>
        </p:nvPicPr>
        <p:blipFill>
          <a:blip r:embed="rId2" cstate="print"/>
          <a:srcRect/>
          <a:stretch>
            <a:fillRect/>
          </a:stretch>
        </p:blipFill>
        <p:spPr bwMode="auto">
          <a:xfrm>
            <a:off x="1580621" y="1708587"/>
            <a:ext cx="748861" cy="748861"/>
          </a:xfrm>
          <a:prstGeom prst="rect">
            <a:avLst/>
          </a:prstGeom>
          <a:noFill/>
          <a:ln w="9525">
            <a:noFill/>
            <a:miter lim="800000"/>
            <a:headEnd/>
            <a:tailEnd/>
          </a:ln>
        </p:spPr>
      </p:pic>
      <p:sp>
        <p:nvSpPr>
          <p:cNvPr id="13" name="矩形 5"/>
          <p:cNvSpPr>
            <a:spLocks noChangeArrowheads="1"/>
          </p:cNvSpPr>
          <p:nvPr/>
        </p:nvSpPr>
        <p:spPr bwMode="auto">
          <a:xfrm>
            <a:off x="2526169" y="1625817"/>
            <a:ext cx="7821441" cy="723275"/>
          </a:xfrm>
          <a:prstGeom prst="rect">
            <a:avLst/>
          </a:prstGeom>
          <a:noFill/>
          <a:ln w="9525">
            <a:noFill/>
            <a:miter lim="800000"/>
          </a:ln>
        </p:spPr>
        <p:txBody>
          <a:bodyPr>
            <a:spAutoFit/>
          </a:bodyPr>
          <a:lstStyle/>
          <a:p>
            <a:pPr marL="342900" indent="-342900">
              <a:lnSpc>
                <a:spcPct val="150000"/>
              </a:lnSpc>
            </a:pPr>
            <a:r>
              <a:rPr lang="en-US" altLang="zh-CN" sz="1800" b="1" dirty="0">
                <a:solidFill>
                  <a:schemeClr val="tx1">
                    <a:lumMod val="75000"/>
                    <a:lumOff val="25000"/>
                  </a:schemeClr>
                </a:solidFill>
              </a:rPr>
              <a:t>Authentication</a:t>
            </a:r>
          </a:p>
          <a:p>
            <a:pPr marL="342900" indent="-342900"/>
            <a:r>
              <a:rPr lang="en-US" altLang="zh-CN" sz="1400" dirty="0">
                <a:solidFill>
                  <a:schemeClr val="tx1">
                    <a:lumMod val="75000"/>
                    <a:lumOff val="25000"/>
                  </a:schemeClr>
                </a:solidFill>
              </a:rPr>
              <a:t>Supports username/password authentication, binding authentication etc..</a:t>
            </a:r>
          </a:p>
        </p:txBody>
      </p:sp>
      <p:pic>
        <p:nvPicPr>
          <p:cNvPr id="14" name="图片 14" descr="1185236.png"/>
          <p:cNvPicPr>
            <a:picLocks noChangeAspect="1"/>
          </p:cNvPicPr>
          <p:nvPr/>
        </p:nvPicPr>
        <p:blipFill>
          <a:blip r:embed="rId3" cstate="print"/>
          <a:srcRect/>
          <a:stretch>
            <a:fillRect/>
          </a:stretch>
        </p:blipFill>
        <p:spPr bwMode="auto">
          <a:xfrm>
            <a:off x="1580621" y="4675023"/>
            <a:ext cx="748861" cy="748861"/>
          </a:xfrm>
          <a:prstGeom prst="rect">
            <a:avLst/>
          </a:prstGeom>
          <a:noFill/>
          <a:ln w="9525">
            <a:noFill/>
            <a:miter lim="800000"/>
            <a:headEnd/>
            <a:tailEnd/>
          </a:ln>
        </p:spPr>
      </p:pic>
      <p:pic>
        <p:nvPicPr>
          <p:cNvPr id="15" name="图片 14" descr="1174118.png"/>
          <p:cNvPicPr>
            <a:picLocks noChangeAspect="1"/>
          </p:cNvPicPr>
          <p:nvPr/>
        </p:nvPicPr>
        <p:blipFill>
          <a:blip r:embed="rId4" cstate="print"/>
          <a:stretch>
            <a:fillRect/>
          </a:stretch>
        </p:blipFill>
        <p:spPr>
          <a:xfrm>
            <a:off x="1573950" y="3745498"/>
            <a:ext cx="748842" cy="74884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p:cNvSpPr txBox="1"/>
          <p:nvPr/>
        </p:nvSpPr>
        <p:spPr>
          <a:xfrm>
            <a:off x="2526169" y="2402196"/>
            <a:ext cx="7738235" cy="1154162"/>
          </a:xfrm>
          <a:prstGeom prst="rect">
            <a:avLst/>
          </a:prstGeom>
          <a:noFill/>
        </p:spPr>
        <p:txBody>
          <a:bodyPr>
            <a:spAutoFit/>
          </a:bodyPr>
          <a:lstStyle/>
          <a:p>
            <a:pPr marL="342900" indent="-342900">
              <a:lnSpc>
                <a:spcPct val="150000"/>
              </a:lnSpc>
              <a:defRPr/>
            </a:pPr>
            <a:r>
              <a:rPr lang="en-US" altLang="zh-CN" sz="1800" b="1" dirty="0">
                <a:solidFill>
                  <a:schemeClr val="tx1">
                    <a:lumMod val="75000"/>
                    <a:lumOff val="25000"/>
                  </a:schemeClr>
                </a:solidFill>
              </a:rPr>
              <a:t>Billing</a:t>
            </a:r>
          </a:p>
          <a:p>
            <a:pPr>
              <a:defRPr/>
            </a:pPr>
            <a:r>
              <a:rPr lang="en-US" altLang="zh-CN" sz="1400" dirty="0">
                <a:solidFill>
                  <a:schemeClr val="tx1">
                    <a:lumMod val="75000"/>
                    <a:lumOff val="25000"/>
                  </a:schemeClr>
                </a:solidFill>
              </a:rPr>
              <a:t>Collects subscribers’ original data (such as time and flow), generates records of consumption and submits to BOSS for accounting. BOSS will reconcile with SP, and  pay with SP according to the settlement rules that development with SP/CP. </a:t>
            </a:r>
            <a:endParaRPr lang="zh-CN" altLang="en-US" sz="1400" dirty="0">
              <a:solidFill>
                <a:schemeClr val="tx1">
                  <a:lumMod val="75000"/>
                  <a:lumOff val="25000"/>
                </a:schemeClr>
              </a:solidFill>
            </a:endParaRPr>
          </a:p>
        </p:txBody>
      </p:sp>
      <p:sp>
        <p:nvSpPr>
          <p:cNvPr id="17" name="TextBox 22"/>
          <p:cNvSpPr txBox="1">
            <a:spLocks noChangeArrowheads="1"/>
          </p:cNvSpPr>
          <p:nvPr/>
        </p:nvSpPr>
        <p:spPr bwMode="auto">
          <a:xfrm>
            <a:off x="2531574" y="3705414"/>
            <a:ext cx="7322201" cy="800219"/>
          </a:xfrm>
          <a:prstGeom prst="rect">
            <a:avLst/>
          </a:prstGeom>
          <a:noFill/>
          <a:ln w="9525">
            <a:noFill/>
            <a:miter lim="800000"/>
          </a:ln>
        </p:spPr>
        <p:txBody>
          <a:bodyPr>
            <a:spAutoFit/>
          </a:bodyPr>
          <a:lstStyle/>
          <a:p>
            <a:r>
              <a:rPr lang="en-US" altLang="zh-CN" sz="1800" b="1" dirty="0">
                <a:solidFill>
                  <a:schemeClr val="tx1">
                    <a:lumMod val="75000"/>
                    <a:lumOff val="25000"/>
                  </a:schemeClr>
                </a:solidFill>
              </a:rPr>
              <a:t>CP/SP management</a:t>
            </a:r>
          </a:p>
          <a:p>
            <a:r>
              <a:rPr lang="en-US" altLang="zh-CN" sz="1400" dirty="0">
                <a:solidFill>
                  <a:schemeClr val="tx1">
                    <a:lumMod val="75000"/>
                    <a:lumOff val="25000"/>
                  </a:schemeClr>
                </a:solidFill>
              </a:rPr>
              <a:t>Includes basic information management, life-cycle management, credit control management etc..</a:t>
            </a:r>
            <a:endParaRPr lang="zh-CN" altLang="en-US" sz="1400" dirty="0">
              <a:solidFill>
                <a:schemeClr val="tx1">
                  <a:lumMod val="75000"/>
                  <a:lumOff val="25000"/>
                </a:schemeClr>
              </a:solidFill>
            </a:endParaRPr>
          </a:p>
        </p:txBody>
      </p:sp>
      <p:pic>
        <p:nvPicPr>
          <p:cNvPr id="18" name="图片 17" descr="1185200.png"/>
          <p:cNvPicPr>
            <a:picLocks noChangeAspect="1"/>
          </p:cNvPicPr>
          <p:nvPr/>
        </p:nvPicPr>
        <p:blipFill>
          <a:blip r:embed="rId5" cstate="print"/>
          <a:stretch>
            <a:fillRect/>
          </a:stretch>
        </p:blipFill>
        <p:spPr>
          <a:xfrm>
            <a:off x="1543676" y="2672662"/>
            <a:ext cx="786294" cy="786294"/>
          </a:xfrm>
          <a:prstGeom prst="rect">
            <a:avLst/>
          </a:prstGeom>
        </p:spPr>
      </p:pic>
      <p:sp>
        <p:nvSpPr>
          <p:cNvPr id="19" name="矩形 18"/>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 name="文本框 41"/>
          <p:cNvSpPr txBox="1"/>
          <p:nvPr/>
        </p:nvSpPr>
        <p:spPr>
          <a:xfrm>
            <a:off x="178891" y="-123825"/>
            <a:ext cx="10060483" cy="738664"/>
          </a:xfrm>
          <a:prstGeom prst="rect">
            <a:avLst/>
          </a:prstGeom>
          <a:noFill/>
        </p:spPr>
        <p:txBody>
          <a:bodyPr wrap="square" rtlCol="0">
            <a:spAutoFit/>
          </a:bodyPr>
          <a:lstStyle/>
          <a:p>
            <a:pPr lvl="0">
              <a:lnSpc>
                <a:spcPct val="150000"/>
              </a:lnSpc>
              <a:spcBef>
                <a:spcPct val="0"/>
              </a:spcBef>
              <a:defRPr/>
            </a:pPr>
            <a:r>
              <a:rPr lang="en-US" altLang="zh-CN" sz="2800" dirty="0" smtClean="0">
                <a:solidFill>
                  <a:schemeClr val="bg1"/>
                </a:solidFill>
                <a:latin typeface="Aharoni" pitchFamily="2" charset="-79"/>
                <a:cs typeface="Aharoni" pitchFamily="2" charset="-79"/>
              </a:rPr>
              <a:t>BOSS - Authentication Management</a:t>
            </a:r>
          </a:p>
        </p:txBody>
      </p:sp>
      <p:cxnSp>
        <p:nvCxnSpPr>
          <p:cNvPr id="21" name="直接连接符 20"/>
          <p:cNvCxnSpPr/>
          <p:nvPr/>
        </p:nvCxnSpPr>
        <p:spPr>
          <a:xfrm>
            <a:off x="649504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23" name="矩形 22"/>
          <p:cNvSpPr/>
          <p:nvPr/>
        </p:nvSpPr>
        <p:spPr>
          <a:xfrm>
            <a:off x="10504884" y="5339447"/>
            <a:ext cx="774571" cy="1323439"/>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altLang="zh-CN" sz="8000" b="1" dirty="0" smtClean="0">
                <a:ln w="50800"/>
                <a:solidFill>
                  <a:schemeClr val="bg1">
                    <a:shade val="50000"/>
                  </a:schemeClr>
                </a:solidFill>
              </a:rPr>
              <a:t>3</a:t>
            </a:r>
            <a:endParaRPr lang="zh-CN" altLang="en-US" sz="8000" b="1" dirty="0">
              <a:ln w="50800"/>
              <a:solidFill>
                <a:schemeClr val="bg1">
                  <a:shade val="50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文本框 41"/>
          <p:cNvSpPr txBox="1"/>
          <p:nvPr/>
        </p:nvSpPr>
        <p:spPr>
          <a:xfrm>
            <a:off x="178891" y="-123825"/>
            <a:ext cx="10060483" cy="738664"/>
          </a:xfrm>
          <a:prstGeom prst="rect">
            <a:avLst/>
          </a:prstGeom>
          <a:noFill/>
        </p:spPr>
        <p:txBody>
          <a:bodyPr wrap="square" rtlCol="0">
            <a:spAutoFit/>
          </a:bodyPr>
          <a:lstStyle/>
          <a:p>
            <a:pPr>
              <a:lnSpc>
                <a:spcPct val="150000"/>
              </a:lnSpc>
              <a:spcBef>
                <a:spcPct val="0"/>
              </a:spcBef>
              <a:defRPr/>
            </a:pPr>
            <a:r>
              <a:rPr lang="en-US" altLang="zh-CN" sz="2800" dirty="0" smtClean="0">
                <a:solidFill>
                  <a:schemeClr val="bg1"/>
                </a:solidFill>
                <a:latin typeface="Aharoni" pitchFamily="2" charset="-79"/>
                <a:cs typeface="Aharoni" pitchFamily="2" charset="-79"/>
              </a:rPr>
              <a:t>CDN – Streaming Services</a:t>
            </a:r>
          </a:p>
        </p:txBody>
      </p:sp>
      <p:cxnSp>
        <p:nvCxnSpPr>
          <p:cNvPr id="4" name="直接连接符 3"/>
          <p:cNvCxnSpPr/>
          <p:nvPr/>
        </p:nvCxnSpPr>
        <p:spPr>
          <a:xfrm>
            <a:off x="495199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pic>
        <p:nvPicPr>
          <p:cNvPr id="6" name="图片 7" descr="multi_media_128px_540924_easyicon.net.png"/>
          <p:cNvPicPr>
            <a:picLocks noChangeAspect="1"/>
          </p:cNvPicPr>
          <p:nvPr/>
        </p:nvPicPr>
        <p:blipFill>
          <a:blip r:embed="rId2" cstate="print"/>
          <a:srcRect/>
          <a:stretch>
            <a:fillRect/>
          </a:stretch>
        </p:blipFill>
        <p:spPr bwMode="auto">
          <a:xfrm>
            <a:off x="9222830" y="1200176"/>
            <a:ext cx="1857350" cy="1857350"/>
          </a:xfrm>
          <a:prstGeom prst="rect">
            <a:avLst/>
          </a:prstGeom>
          <a:noFill/>
          <a:ln w="9525">
            <a:noFill/>
            <a:miter lim="800000"/>
            <a:headEnd/>
            <a:tailEnd/>
          </a:ln>
        </p:spPr>
      </p:pic>
      <p:sp>
        <p:nvSpPr>
          <p:cNvPr id="7" name="矩形 6"/>
          <p:cNvSpPr/>
          <p:nvPr/>
        </p:nvSpPr>
        <p:spPr>
          <a:xfrm>
            <a:off x="10470584" y="5196572"/>
            <a:ext cx="774571" cy="1323439"/>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altLang="zh-CN" sz="8000" b="1" dirty="0" smtClean="0">
                <a:ln w="50800"/>
                <a:solidFill>
                  <a:schemeClr val="bg1">
                    <a:shade val="50000"/>
                  </a:schemeClr>
                </a:solidFill>
              </a:rPr>
              <a:t>2</a:t>
            </a:r>
            <a:endParaRPr lang="zh-CN" altLang="en-US" sz="8000" b="1" dirty="0">
              <a:ln w="50800"/>
              <a:solidFill>
                <a:schemeClr val="bg1">
                  <a:shade val="50000"/>
                </a:schemeClr>
              </a:solidFill>
            </a:endParaRPr>
          </a:p>
        </p:txBody>
      </p:sp>
      <p:grpSp>
        <p:nvGrpSpPr>
          <p:cNvPr id="8" name="组合 7"/>
          <p:cNvGrpSpPr/>
          <p:nvPr/>
        </p:nvGrpSpPr>
        <p:grpSpPr>
          <a:xfrm>
            <a:off x="333178" y="824079"/>
            <a:ext cx="6200015" cy="360040"/>
            <a:chOff x="323528" y="1340768"/>
            <a:chExt cx="6200015" cy="360040"/>
          </a:xfrm>
        </p:grpSpPr>
        <p:sp>
          <p:nvSpPr>
            <p:cNvPr id="9" name="平行四边形 8"/>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sp>
          <p:nvSpPr>
            <p:cNvPr id="10" name="平行四边形 9"/>
            <p:cNvSpPr/>
            <p:nvPr/>
          </p:nvSpPr>
          <p:spPr>
            <a:xfrm>
              <a:off x="3366914"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CDN</a:t>
              </a:r>
              <a:endParaRPr lang="zh-CN" altLang="en-US" sz="1200" b="1" dirty="0">
                <a:solidFill>
                  <a:schemeClr val="bg1"/>
                </a:solidFill>
              </a:endParaRPr>
            </a:p>
          </p:txBody>
        </p:sp>
        <p:sp>
          <p:nvSpPr>
            <p:cNvPr id="11" name="平行四边形 10"/>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12" name="平行四边形 11"/>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13" name="平行四边形 12"/>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14" name="平行四边形 13"/>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BOSS</a:t>
              </a:r>
              <a:endParaRPr lang="zh-CN" altLang="en-US" sz="1200" dirty="0" smtClean="0">
                <a:solidFill>
                  <a:schemeClr val="bg1"/>
                </a:solidFill>
              </a:endParaRPr>
            </a:p>
          </p:txBody>
        </p:sp>
      </p:grpSp>
      <p:sp>
        <p:nvSpPr>
          <p:cNvPr id="15" name="文本框 1"/>
          <p:cNvSpPr txBox="1"/>
          <p:nvPr/>
        </p:nvSpPr>
        <p:spPr>
          <a:xfrm>
            <a:off x="706970" y="1600199"/>
            <a:ext cx="8322730" cy="4555093"/>
          </a:xfrm>
          <a:prstGeom prst="rect">
            <a:avLst/>
          </a:prstGeom>
          <a:noFill/>
        </p:spPr>
        <p:txBody>
          <a:bodyPr wrap="square" rtlCol="0" anchor="t">
            <a:spAutoFit/>
          </a:bodyPr>
          <a:lstStyle/>
          <a:p>
            <a:pPr marL="342900" indent="-342900">
              <a:lnSpc>
                <a:spcPts val="2200"/>
              </a:lnSpc>
              <a:spcBef>
                <a:spcPts val="600"/>
              </a:spcBef>
              <a:spcAft>
                <a:spcPts val="600"/>
              </a:spcAft>
              <a:buFont typeface="Arial" panose="020B0604020202020204" pitchFamily="34" charset="0"/>
              <a:buChar char="•"/>
            </a:pPr>
            <a:r>
              <a:rPr lang="en-US" altLang="zh-CN" b="1" dirty="0">
                <a:solidFill>
                  <a:schemeClr val="tx1">
                    <a:lumMod val="75000"/>
                    <a:lumOff val="25000"/>
                  </a:schemeClr>
                </a:solidFill>
                <a:sym typeface="+mn-ea"/>
              </a:rPr>
              <a:t>Content delivery.</a:t>
            </a:r>
            <a:endParaRPr lang="en-US" altLang="zh-CN" b="1" dirty="0">
              <a:solidFill>
                <a:schemeClr val="tx1">
                  <a:lumMod val="75000"/>
                  <a:lumOff val="25000"/>
                </a:schemeClr>
              </a:solidFill>
            </a:endParaRPr>
          </a:p>
          <a:p>
            <a:pPr lvl="1" indent="0">
              <a:lnSpc>
                <a:spcPts val="2200"/>
              </a:lnSpc>
              <a:spcBef>
                <a:spcPts val="600"/>
              </a:spcBef>
              <a:spcAft>
                <a:spcPts val="600"/>
              </a:spcAft>
              <a:buNone/>
            </a:pPr>
            <a:r>
              <a:rPr lang="en-US" altLang="zh-CN" sz="1600" dirty="0">
                <a:solidFill>
                  <a:schemeClr val="tx1">
                    <a:lumMod val="65000"/>
                    <a:lumOff val="35000"/>
                  </a:schemeClr>
                </a:solidFill>
                <a:sym typeface="+mn-ea"/>
              </a:rPr>
              <a:t>When used, CDN functions within service platforms grouped geographically and located in the closest proximity to end-user</a:t>
            </a:r>
            <a:r>
              <a:rPr lang="en-US" altLang="zh-CN" dirty="0" smtClean="0">
                <a:solidFill>
                  <a:schemeClr val="tx1">
                    <a:lumMod val="65000"/>
                    <a:lumOff val="35000"/>
                  </a:schemeClr>
                </a:solidFill>
                <a:sym typeface="+mn-ea"/>
              </a:rPr>
              <a:t>.</a:t>
            </a:r>
          </a:p>
          <a:p>
            <a:pPr lvl="1" indent="0">
              <a:lnSpc>
                <a:spcPts val="2200"/>
              </a:lnSpc>
              <a:spcBef>
                <a:spcPts val="600"/>
              </a:spcBef>
              <a:spcAft>
                <a:spcPts val="600"/>
              </a:spcAft>
              <a:buNone/>
            </a:pPr>
            <a:endParaRPr lang="en-US" altLang="zh-CN" dirty="0">
              <a:solidFill>
                <a:schemeClr val="tx1">
                  <a:lumMod val="75000"/>
                  <a:lumOff val="25000"/>
                </a:schemeClr>
              </a:solidFill>
            </a:endParaRPr>
          </a:p>
          <a:p>
            <a:pPr indent="0">
              <a:lnSpc>
                <a:spcPts val="2200"/>
              </a:lnSpc>
              <a:spcBef>
                <a:spcPts val="600"/>
              </a:spcBef>
              <a:spcAft>
                <a:spcPts val="600"/>
              </a:spcAft>
              <a:buClrTx/>
              <a:buFont typeface="Arial" panose="020B0604020202020204" pitchFamily="34" charset="0"/>
              <a:buChar char="•"/>
            </a:pPr>
            <a:r>
              <a:rPr lang="en-US" altLang="zh-CN" dirty="0">
                <a:solidFill>
                  <a:schemeClr val="tx1">
                    <a:lumMod val="75000"/>
                    <a:lumOff val="25000"/>
                  </a:schemeClr>
                </a:solidFill>
                <a:sym typeface="+mn-ea"/>
              </a:rPr>
              <a:t>    </a:t>
            </a:r>
            <a:r>
              <a:rPr lang="en-US" altLang="zh-CN" b="1" dirty="0">
                <a:solidFill>
                  <a:schemeClr val="tx1">
                    <a:lumMod val="75000"/>
                    <a:lumOff val="25000"/>
                  </a:schemeClr>
                </a:solidFill>
                <a:sym typeface="+mn-ea"/>
              </a:rPr>
              <a:t>Offloading streaming servers.</a:t>
            </a:r>
            <a:endParaRPr lang="en-US" altLang="zh-CN" b="1" dirty="0">
              <a:solidFill>
                <a:schemeClr val="tx1">
                  <a:lumMod val="75000"/>
                  <a:lumOff val="25000"/>
                </a:schemeClr>
              </a:solidFill>
            </a:endParaRPr>
          </a:p>
          <a:p>
            <a:pPr lvl="1" indent="0">
              <a:lnSpc>
                <a:spcPts val="2200"/>
              </a:lnSpc>
              <a:spcBef>
                <a:spcPts val="600"/>
              </a:spcBef>
              <a:spcAft>
                <a:spcPts val="600"/>
              </a:spcAft>
              <a:buNone/>
            </a:pPr>
            <a:r>
              <a:rPr lang="en-US" altLang="zh-CN" sz="1600" dirty="0">
                <a:solidFill>
                  <a:schemeClr val="tx1">
                    <a:lumMod val="65000"/>
                    <a:lumOff val="35000"/>
                  </a:schemeClr>
                </a:solidFill>
                <a:sym typeface="+mn-ea"/>
              </a:rPr>
              <a:t>Instead of addressing streaming servers clients are routed to CDN servers thus decreasing the load on broadcasting system</a:t>
            </a:r>
            <a:r>
              <a:rPr lang="en-US" altLang="zh-CN" sz="1600" dirty="0" smtClean="0">
                <a:solidFill>
                  <a:schemeClr val="tx1">
                    <a:lumMod val="65000"/>
                    <a:lumOff val="35000"/>
                  </a:schemeClr>
                </a:solidFill>
                <a:sym typeface="+mn-ea"/>
              </a:rPr>
              <a:t>.</a:t>
            </a:r>
          </a:p>
          <a:p>
            <a:pPr lvl="1" indent="0">
              <a:lnSpc>
                <a:spcPts val="2200"/>
              </a:lnSpc>
              <a:spcBef>
                <a:spcPts val="600"/>
              </a:spcBef>
              <a:spcAft>
                <a:spcPts val="600"/>
              </a:spcAft>
              <a:buNone/>
            </a:pPr>
            <a:endParaRPr lang="en-US" altLang="zh-CN" dirty="0">
              <a:solidFill>
                <a:schemeClr val="tx1">
                  <a:lumMod val="75000"/>
                  <a:lumOff val="25000"/>
                </a:schemeClr>
              </a:solidFill>
            </a:endParaRPr>
          </a:p>
          <a:p>
            <a:pPr marL="342900" indent="-342900">
              <a:lnSpc>
                <a:spcPts val="2200"/>
              </a:lnSpc>
              <a:spcBef>
                <a:spcPts val="600"/>
              </a:spcBef>
              <a:spcAft>
                <a:spcPts val="600"/>
              </a:spcAft>
              <a:buFont typeface="Arial" panose="020B0604020202020204" pitchFamily="34" charset="0"/>
              <a:buChar char="•"/>
            </a:pPr>
            <a:r>
              <a:rPr lang="en-US" altLang="zh-CN" b="1" dirty="0">
                <a:solidFill>
                  <a:schemeClr val="tx1">
                    <a:lumMod val="75000"/>
                    <a:lumOff val="25000"/>
                  </a:schemeClr>
                </a:solidFill>
                <a:sym typeface="+mn-ea"/>
              </a:rPr>
              <a:t>Support of popular broadcasting formats.</a:t>
            </a:r>
            <a:endParaRPr lang="en-US" altLang="zh-CN" b="1" dirty="0">
              <a:solidFill>
                <a:schemeClr val="tx1">
                  <a:lumMod val="75000"/>
                  <a:lumOff val="25000"/>
                </a:schemeClr>
              </a:solidFill>
            </a:endParaRPr>
          </a:p>
          <a:p>
            <a:pPr lvl="1" indent="0">
              <a:lnSpc>
                <a:spcPts val="2200"/>
              </a:lnSpc>
              <a:spcBef>
                <a:spcPts val="600"/>
              </a:spcBef>
              <a:spcAft>
                <a:spcPts val="600"/>
              </a:spcAft>
              <a:buNone/>
            </a:pPr>
            <a:r>
              <a:rPr lang="en-US" altLang="zh-CN" sz="1600" dirty="0">
                <a:solidFill>
                  <a:schemeClr val="tx1">
                    <a:lumMod val="65000"/>
                    <a:lumOff val="35000"/>
                  </a:schemeClr>
                </a:solidFill>
                <a:sym typeface="+mn-ea"/>
              </a:rPr>
              <a:t>Our solution supports all popular formats including widely used HLS system. We also support linear (live broadcasting) and nonlinear (including VOD) viewing. Also compatible with client apps.</a:t>
            </a:r>
            <a:endParaRPr lang="zh-CN" altLang="en-US" sz="16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13"/>
          <p:cNvSpPr>
            <a:spLocks noChangeAspect="1"/>
          </p:cNvSpPr>
          <p:nvPr/>
        </p:nvSpPr>
        <p:spPr>
          <a:xfrm>
            <a:off x="1670117" y="1481741"/>
            <a:ext cx="918320" cy="918559"/>
          </a:xfrm>
          <a:prstGeom prst="ellipse">
            <a:avLst/>
          </a:prstGeom>
          <a:solidFill>
            <a:srgbClr val="55CB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grpSp>
        <p:nvGrpSpPr>
          <p:cNvPr id="2" name="组合 1"/>
          <p:cNvGrpSpPr/>
          <p:nvPr/>
        </p:nvGrpSpPr>
        <p:grpSpPr>
          <a:xfrm>
            <a:off x="276028" y="824079"/>
            <a:ext cx="6200015" cy="360040"/>
            <a:chOff x="323528" y="1340768"/>
            <a:chExt cx="6200015" cy="360040"/>
          </a:xfrm>
        </p:grpSpPr>
        <p:sp>
          <p:nvSpPr>
            <p:cNvPr id="3" name="平行四边形 2"/>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CDN</a:t>
              </a:r>
              <a:endParaRPr lang="zh-CN" altLang="en-US" sz="1200" dirty="0">
                <a:solidFill>
                  <a:schemeClr val="bg1"/>
                </a:solidFill>
              </a:endParaRPr>
            </a:p>
          </p:txBody>
        </p:sp>
        <p:sp>
          <p:nvSpPr>
            <p:cNvPr id="4" name="平行四边形 3"/>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5" name="平行四边形 4"/>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6" name="平行四边形 5"/>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7" name="平行四边形 6"/>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BOSS</a:t>
              </a:r>
              <a:endParaRPr lang="zh-CN" altLang="en-US" sz="1200" dirty="0">
                <a:solidFill>
                  <a:schemeClr val="bg1"/>
                </a:solidFill>
              </a:endParaRPr>
            </a:p>
          </p:txBody>
        </p:sp>
        <p:sp>
          <p:nvSpPr>
            <p:cNvPr id="8" name="平行四边形 7"/>
            <p:cNvSpPr/>
            <p:nvPr/>
          </p:nvSpPr>
          <p:spPr>
            <a:xfrm>
              <a:off x="2339752"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grpSp>
      <p:sp>
        <p:nvSpPr>
          <p:cNvPr id="18" name="TextBox 17"/>
          <p:cNvSpPr txBox="1"/>
          <p:nvPr/>
        </p:nvSpPr>
        <p:spPr>
          <a:xfrm>
            <a:off x="876300" y="2953042"/>
            <a:ext cx="2714626" cy="2539862"/>
          </a:xfrm>
          <a:prstGeom prst="rect">
            <a:avLst/>
          </a:prstGeom>
          <a:noFill/>
        </p:spPr>
        <p:txBody>
          <a:bodyPr wrap="square" rtlCol="0">
            <a:spAutoFit/>
          </a:bodyPr>
          <a:lstStyle/>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Recording user bookmarks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and collecting personalized</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information.</a:t>
            </a:r>
          </a:p>
          <a:p>
            <a:pPr>
              <a:lnSpc>
                <a:spcPts val="1600"/>
              </a:lnSpc>
            </a:pPr>
            <a:endParaRPr lang="en-US" altLang="zh-CN" sz="1400" dirty="0" smtClean="0">
              <a:solidFill>
                <a:schemeClr val="tx1">
                  <a:lumMod val="65000"/>
                  <a:lumOff val="35000"/>
                </a:schemeClr>
              </a:solidFill>
              <a:latin typeface="微软雅黑" pitchFamily="34" charset="-122"/>
              <a:ea typeface="微软雅黑" pitchFamily="34" charset="-122"/>
            </a:endParaRPr>
          </a:p>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Supporting STB access,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AAA able to authenticate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the user, and will based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on the user group and other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attributes assigned a list of the corresponding live channel after the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authentication successfully.</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19" name="矩形 18"/>
          <p:cNvSpPr/>
          <p:nvPr/>
        </p:nvSpPr>
        <p:spPr>
          <a:xfrm>
            <a:off x="4505326" y="2951445"/>
            <a:ext cx="3638550" cy="3770969"/>
          </a:xfrm>
          <a:prstGeom prst="rect">
            <a:avLst/>
          </a:prstGeom>
        </p:spPr>
        <p:txBody>
          <a:bodyPr wrap="square">
            <a:spAutoFit/>
          </a:bodyPr>
          <a:lstStyle/>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When user request any content,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AAA will base on the user and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user's ordering relationship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complete the authentication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automatically.</a:t>
            </a:r>
          </a:p>
          <a:p>
            <a:pPr>
              <a:lnSpc>
                <a:spcPts val="1600"/>
              </a:lnSpc>
            </a:pPr>
            <a:endParaRPr lang="en-US" altLang="zh-CN" sz="700" dirty="0" smtClean="0">
              <a:solidFill>
                <a:schemeClr val="tx1">
                  <a:lumMod val="65000"/>
                  <a:lumOff val="35000"/>
                </a:schemeClr>
              </a:solidFill>
              <a:latin typeface="微软雅黑" pitchFamily="34" charset="-122"/>
              <a:ea typeface="微软雅黑" pitchFamily="34" charset="-122"/>
            </a:endParaRPr>
          </a:p>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If the authentication is not passed,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the AAA will base on the user's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product package structure, return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to the product list for the user to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order to EPG, and guiding the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user to complete the order.</a:t>
            </a:r>
          </a:p>
          <a:p>
            <a:pPr>
              <a:lnSpc>
                <a:spcPts val="1600"/>
              </a:lnSpc>
            </a:pPr>
            <a:endParaRPr lang="en-US" altLang="zh-CN" sz="700" dirty="0" smtClean="0">
              <a:solidFill>
                <a:schemeClr val="tx1">
                  <a:lumMod val="65000"/>
                  <a:lumOff val="35000"/>
                </a:schemeClr>
              </a:solidFill>
              <a:latin typeface="微软雅黑" pitchFamily="34" charset="-122"/>
              <a:ea typeface="微软雅黑" pitchFamily="34" charset="-122"/>
            </a:endParaRPr>
          </a:p>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Once the order is successful,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the AAA can record the order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relationship automatically, and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generate the order records.</a:t>
            </a:r>
            <a:br>
              <a:rPr lang="en-US" altLang="zh-CN" sz="1400" dirty="0" smtClean="0">
                <a:solidFill>
                  <a:schemeClr val="tx1">
                    <a:lumMod val="65000"/>
                    <a:lumOff val="35000"/>
                  </a:schemeClr>
                </a:solidFill>
                <a:latin typeface="微软雅黑" pitchFamily="34" charset="-122"/>
                <a:ea typeface="微软雅黑" pitchFamily="34" charset="-122"/>
              </a:rPr>
            </a:b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1170484" y="2511038"/>
            <a:ext cx="1919115" cy="369332"/>
          </a:xfrm>
          <a:prstGeom prst="rect">
            <a:avLst/>
          </a:prstGeom>
        </p:spPr>
        <p:txBody>
          <a:bodyPr wrap="none">
            <a:spAutoFit/>
          </a:bodyPr>
          <a:lstStyle/>
          <a:p>
            <a:r>
              <a:rPr lang="en-US" altLang="zh-CN" b="1" dirty="0" smtClean="0">
                <a:solidFill>
                  <a:srgbClr val="55CBA6"/>
                </a:solidFill>
              </a:rPr>
              <a:t>Authentication</a:t>
            </a:r>
            <a:endParaRPr lang="zh-CN" altLang="en-US" b="1" dirty="0">
              <a:solidFill>
                <a:srgbClr val="55CBA6"/>
              </a:solidFill>
            </a:endParaRPr>
          </a:p>
        </p:txBody>
      </p:sp>
      <p:sp>
        <p:nvSpPr>
          <p:cNvPr id="21" name="矩形 20"/>
          <p:cNvSpPr/>
          <p:nvPr/>
        </p:nvSpPr>
        <p:spPr>
          <a:xfrm>
            <a:off x="4909195" y="2482230"/>
            <a:ext cx="1790042" cy="369332"/>
          </a:xfrm>
          <a:prstGeom prst="rect">
            <a:avLst/>
          </a:prstGeom>
        </p:spPr>
        <p:txBody>
          <a:bodyPr wrap="none">
            <a:spAutoFit/>
          </a:bodyPr>
          <a:lstStyle/>
          <a:p>
            <a:r>
              <a:rPr lang="en-US" altLang="zh-CN" b="1" dirty="0" smtClean="0">
                <a:solidFill>
                  <a:srgbClr val="458DCF"/>
                </a:solidFill>
              </a:rPr>
              <a:t>Authorization</a:t>
            </a:r>
            <a:endParaRPr lang="zh-CN" altLang="en-US" b="1" dirty="0">
              <a:solidFill>
                <a:srgbClr val="458DCF"/>
              </a:solidFill>
            </a:endParaRPr>
          </a:p>
        </p:txBody>
      </p:sp>
      <p:sp>
        <p:nvSpPr>
          <p:cNvPr id="22" name="矩形 21"/>
          <p:cNvSpPr/>
          <p:nvPr/>
        </p:nvSpPr>
        <p:spPr>
          <a:xfrm>
            <a:off x="8966423" y="2444130"/>
            <a:ext cx="1513556" cy="369332"/>
          </a:xfrm>
          <a:prstGeom prst="rect">
            <a:avLst/>
          </a:prstGeom>
          <a:noFill/>
          <a:ln>
            <a:noFill/>
          </a:ln>
        </p:spPr>
        <p:txBody>
          <a:bodyPr wrap="none">
            <a:spAutoFit/>
          </a:bodyPr>
          <a:lstStyle/>
          <a:p>
            <a:r>
              <a:rPr lang="en-US" altLang="zh-CN" b="1" dirty="0" smtClean="0">
                <a:solidFill>
                  <a:srgbClr val="E97311"/>
                </a:solidFill>
              </a:rPr>
              <a:t>Accounting</a:t>
            </a:r>
            <a:endParaRPr lang="zh-CN" altLang="en-US" b="1" dirty="0">
              <a:solidFill>
                <a:srgbClr val="E97311"/>
              </a:solidFill>
            </a:endParaRPr>
          </a:p>
        </p:txBody>
      </p:sp>
      <p:sp>
        <p:nvSpPr>
          <p:cNvPr id="23" name="矩形 22"/>
          <p:cNvSpPr/>
          <p:nvPr/>
        </p:nvSpPr>
        <p:spPr>
          <a:xfrm>
            <a:off x="8654007" y="2991395"/>
            <a:ext cx="2928393" cy="2334678"/>
          </a:xfrm>
          <a:prstGeom prst="rect">
            <a:avLst/>
          </a:prstGeom>
        </p:spPr>
        <p:txBody>
          <a:bodyPr wrap="square">
            <a:spAutoFit/>
          </a:bodyPr>
          <a:lstStyle/>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And also be able to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record, query the user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log on demand, to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generate a detailed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list of user orders and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billing.</a:t>
            </a:r>
          </a:p>
          <a:p>
            <a:pPr>
              <a:lnSpc>
                <a:spcPts val="1600"/>
              </a:lnSpc>
              <a:buFont typeface="Arial" panose="020B0604020202020204" pitchFamily="34" charset="0"/>
              <a:buChar char="•"/>
            </a:pPr>
            <a:endParaRPr lang="en-US" altLang="zh-CN" sz="1400" dirty="0" smtClean="0">
              <a:solidFill>
                <a:schemeClr val="tx1">
                  <a:lumMod val="65000"/>
                  <a:lumOff val="35000"/>
                </a:schemeClr>
              </a:solidFill>
              <a:latin typeface="微软雅黑" pitchFamily="34" charset="-122"/>
              <a:ea typeface="微软雅黑" pitchFamily="34" charset="-122"/>
            </a:endParaRPr>
          </a:p>
          <a:p>
            <a:pPr>
              <a:lnSpc>
                <a:spcPts val="1600"/>
              </a:lnSpc>
              <a:buFont typeface="Arial" panose="020B0604020202020204" pitchFamily="34" charset="0"/>
              <a:buChar char="•"/>
            </a:pPr>
            <a:r>
              <a:rPr lang="en-US" altLang="zh-CN" sz="1400" dirty="0" smtClean="0">
                <a:solidFill>
                  <a:schemeClr val="tx1">
                    <a:lumMod val="65000"/>
                    <a:lumOff val="35000"/>
                  </a:schemeClr>
                </a:solidFill>
                <a:latin typeface="微软雅黑" pitchFamily="34" charset="-122"/>
                <a:ea typeface="微软雅黑" pitchFamily="34" charset="-122"/>
              </a:rPr>
              <a:t>With billing functions,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to ensure the billing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result accurate and </a:t>
            </a:r>
          </a:p>
          <a:p>
            <a:pPr>
              <a:lnSpc>
                <a:spcPts val="1600"/>
              </a:lnSpc>
            </a:pPr>
            <a:r>
              <a:rPr lang="en-US" altLang="zh-CN" sz="1400" dirty="0" smtClean="0">
                <a:solidFill>
                  <a:schemeClr val="tx1">
                    <a:lumMod val="65000"/>
                    <a:lumOff val="35000"/>
                  </a:schemeClr>
                </a:solidFill>
                <a:latin typeface="微软雅黑" pitchFamily="34" charset="-122"/>
                <a:ea typeface="微软雅黑" pitchFamily="34" charset="-122"/>
              </a:rPr>
              <a:t> detailed.</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4" name="右箭头 23"/>
          <p:cNvSpPr/>
          <p:nvPr/>
        </p:nvSpPr>
        <p:spPr>
          <a:xfrm>
            <a:off x="3683149" y="1844824"/>
            <a:ext cx="360040" cy="288032"/>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7786918" y="1844824"/>
            <a:ext cx="360040" cy="288032"/>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文本框 41"/>
          <p:cNvSpPr txBox="1"/>
          <p:nvPr/>
        </p:nvSpPr>
        <p:spPr>
          <a:xfrm>
            <a:off x="178891" y="-123825"/>
            <a:ext cx="10060483" cy="738664"/>
          </a:xfrm>
          <a:prstGeom prst="rect">
            <a:avLst/>
          </a:prstGeom>
          <a:noFill/>
        </p:spPr>
        <p:txBody>
          <a:bodyPr wrap="square" rtlCol="0">
            <a:spAutoFit/>
          </a:bodyPr>
          <a:lstStyle/>
          <a:p>
            <a:pPr lvl="0">
              <a:lnSpc>
                <a:spcPct val="150000"/>
              </a:lnSpc>
              <a:spcBef>
                <a:spcPct val="0"/>
              </a:spcBef>
              <a:defRPr/>
            </a:pPr>
            <a:r>
              <a:rPr lang="en-US" altLang="zh-CN" sz="2800" dirty="0" smtClean="0">
                <a:solidFill>
                  <a:schemeClr val="bg1"/>
                </a:solidFill>
                <a:latin typeface="Aharoni" pitchFamily="2" charset="-79"/>
                <a:cs typeface="Aharoni" pitchFamily="2" charset="-79"/>
              </a:rPr>
              <a:t>Service Management System (SMS)</a:t>
            </a:r>
          </a:p>
        </p:txBody>
      </p:sp>
      <p:cxnSp>
        <p:nvCxnSpPr>
          <p:cNvPr id="28" name="直接连接符 27"/>
          <p:cNvCxnSpPr/>
          <p:nvPr/>
        </p:nvCxnSpPr>
        <p:spPr>
          <a:xfrm>
            <a:off x="649504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31" name="Oval 13"/>
          <p:cNvSpPr>
            <a:spLocks noChangeAspect="1"/>
          </p:cNvSpPr>
          <p:nvPr/>
        </p:nvSpPr>
        <p:spPr>
          <a:xfrm>
            <a:off x="5299142" y="1462691"/>
            <a:ext cx="918320" cy="9185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grpSp>
        <p:nvGrpSpPr>
          <p:cNvPr id="32" name="Group 44"/>
          <p:cNvGrpSpPr/>
          <p:nvPr/>
        </p:nvGrpSpPr>
        <p:grpSpPr>
          <a:xfrm>
            <a:off x="5468242" y="1642503"/>
            <a:ext cx="896714" cy="843522"/>
            <a:chOff x="-1587" y="-3175"/>
            <a:chExt cx="506412" cy="476250"/>
          </a:xfrm>
          <a:solidFill>
            <a:schemeClr val="bg1"/>
          </a:solidFill>
        </p:grpSpPr>
        <p:sp>
          <p:nvSpPr>
            <p:cNvPr id="33" name="Oval 14"/>
            <p:cNvSpPr>
              <a:spLocks noChangeArrowheads="1"/>
            </p:cNvSpPr>
            <p:nvPr/>
          </p:nvSpPr>
          <p:spPr bwMode="auto">
            <a:xfrm>
              <a:off x="244475" y="257175"/>
              <a:ext cx="60325" cy="619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5"/>
            <p:cNvSpPr>
              <a:spLocks noEditPoints="1"/>
            </p:cNvSpPr>
            <p:nvPr/>
          </p:nvSpPr>
          <p:spPr bwMode="auto">
            <a:xfrm>
              <a:off x="-1587" y="-3175"/>
              <a:ext cx="506412"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6" name="Group 55"/>
          <p:cNvGrpSpPr/>
          <p:nvPr/>
        </p:nvGrpSpPr>
        <p:grpSpPr>
          <a:xfrm rot="2201698">
            <a:off x="1639027" y="1519258"/>
            <a:ext cx="780323" cy="1140934"/>
            <a:chOff x="527333" y="1217552"/>
            <a:chExt cx="175409" cy="256405"/>
          </a:xfrm>
          <a:solidFill>
            <a:schemeClr val="bg1"/>
          </a:solidFill>
        </p:grpSpPr>
        <p:sp>
          <p:nvSpPr>
            <p:cNvPr id="37" name="Freeform 79"/>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0"/>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0" name="Oval 13"/>
          <p:cNvSpPr>
            <a:spLocks noChangeAspect="1"/>
          </p:cNvSpPr>
          <p:nvPr/>
        </p:nvSpPr>
        <p:spPr>
          <a:xfrm>
            <a:off x="9280592" y="1462691"/>
            <a:ext cx="918320" cy="918559"/>
          </a:xfrm>
          <a:prstGeom prst="ellipse">
            <a:avLst/>
          </a:prstGeom>
          <a:solidFill>
            <a:srgbClr val="EF83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43" tIns="91422" rIns="182843" bIns="91422" numCol="1" spcCol="0" rtlCol="0" fromWordArt="0" anchor="ctr" anchorCtr="0" forceAA="0" compatLnSpc="1">
            <a:prstTxWarp prst="textNoShape">
              <a:avLst/>
            </a:prstTxWarp>
            <a:noAutofit/>
          </a:bodyPr>
          <a:lstStyle/>
          <a:p>
            <a:pPr algn="ctr"/>
            <a:endParaRPr lang="en-US" sz="6400" dirty="0">
              <a:solidFill>
                <a:schemeClr val="bg1"/>
              </a:solidFill>
              <a:latin typeface="Lato Regular"/>
              <a:cs typeface="Lato Regular"/>
            </a:endParaRPr>
          </a:p>
        </p:txBody>
      </p:sp>
      <p:grpSp>
        <p:nvGrpSpPr>
          <p:cNvPr id="41" name="Group 37"/>
          <p:cNvGrpSpPr/>
          <p:nvPr/>
        </p:nvGrpSpPr>
        <p:grpSpPr>
          <a:xfrm rot="18900000">
            <a:off x="9160824" y="1445254"/>
            <a:ext cx="1168746" cy="1164889"/>
            <a:chOff x="-15875" y="-1587"/>
            <a:chExt cx="4014788" cy="4000501"/>
          </a:xfrm>
          <a:solidFill>
            <a:schemeClr val="bg1"/>
          </a:solidFill>
        </p:grpSpPr>
        <p:sp>
          <p:nvSpPr>
            <p:cNvPr id="42" name="Freeform 5"/>
            <p:cNvSpPr>
              <a:spLocks noEditPoints="1"/>
            </p:cNvSpPr>
            <p:nvPr/>
          </p:nvSpPr>
          <p:spPr bwMode="auto">
            <a:xfrm>
              <a:off x="-15875" y="374651"/>
              <a:ext cx="3657600" cy="3624263"/>
            </a:xfrm>
            <a:custGeom>
              <a:avLst/>
              <a:gdLst>
                <a:gd name="T0" fmla="*/ 692 w 973"/>
                <a:gd name="T1" fmla="*/ 24 h 964"/>
                <a:gd name="T2" fmla="*/ 633 w 973"/>
                <a:gd name="T3" fmla="*/ 0 h 964"/>
                <a:gd name="T4" fmla="*/ 574 w 973"/>
                <a:gd name="T5" fmla="*/ 24 h 964"/>
                <a:gd name="T6" fmla="*/ 527 w 973"/>
                <a:gd name="T7" fmla="*/ 71 h 964"/>
                <a:gd name="T8" fmla="*/ 503 w 973"/>
                <a:gd name="T9" fmla="*/ 130 h 964"/>
                <a:gd name="T10" fmla="*/ 515 w 973"/>
                <a:gd name="T11" fmla="*/ 174 h 964"/>
                <a:gd name="T12" fmla="*/ 64 w 973"/>
                <a:gd name="T13" fmla="*/ 354 h 964"/>
                <a:gd name="T14" fmla="*/ 6 w 973"/>
                <a:gd name="T15" fmla="*/ 427 h 964"/>
                <a:gd name="T16" fmla="*/ 33 w 973"/>
                <a:gd name="T17" fmla="*/ 517 h 964"/>
                <a:gd name="T18" fmla="*/ 456 w 973"/>
                <a:gd name="T19" fmla="*/ 935 h 964"/>
                <a:gd name="T20" fmla="*/ 524 w 973"/>
                <a:gd name="T21" fmla="*/ 964 h 964"/>
                <a:gd name="T22" fmla="*/ 527 w 973"/>
                <a:gd name="T23" fmla="*/ 964 h 964"/>
                <a:gd name="T24" fmla="*/ 547 w 973"/>
                <a:gd name="T25" fmla="*/ 962 h 964"/>
                <a:gd name="T26" fmla="*/ 620 w 973"/>
                <a:gd name="T27" fmla="*/ 901 h 964"/>
                <a:gd name="T28" fmla="*/ 797 w 973"/>
                <a:gd name="T29" fmla="*/ 456 h 964"/>
                <a:gd name="T30" fmla="*/ 843 w 973"/>
                <a:gd name="T31" fmla="*/ 470 h 964"/>
                <a:gd name="T32" fmla="*/ 902 w 973"/>
                <a:gd name="T33" fmla="*/ 446 h 964"/>
                <a:gd name="T34" fmla="*/ 948 w 973"/>
                <a:gd name="T35" fmla="*/ 399 h 964"/>
                <a:gd name="T36" fmla="*/ 973 w 973"/>
                <a:gd name="T37" fmla="*/ 340 h 964"/>
                <a:gd name="T38" fmla="*/ 949 w 973"/>
                <a:gd name="T39" fmla="*/ 281 h 964"/>
                <a:gd name="T40" fmla="*/ 692 w 973"/>
                <a:gd name="T41" fmla="*/ 24 h 964"/>
                <a:gd name="T42" fmla="*/ 558 w 973"/>
                <a:gd name="T43" fmla="*/ 876 h 964"/>
                <a:gd name="T44" fmla="*/ 534 w 973"/>
                <a:gd name="T45" fmla="*/ 897 h 964"/>
                <a:gd name="T46" fmla="*/ 526 w 973"/>
                <a:gd name="T47" fmla="*/ 898 h 964"/>
                <a:gd name="T48" fmla="*/ 503 w 973"/>
                <a:gd name="T49" fmla="*/ 888 h 964"/>
                <a:gd name="T50" fmla="*/ 80 w 973"/>
                <a:gd name="T51" fmla="*/ 469 h 964"/>
                <a:gd name="T52" fmla="*/ 71 w 973"/>
                <a:gd name="T53" fmla="*/ 440 h 964"/>
                <a:gd name="T54" fmla="*/ 90 w 973"/>
                <a:gd name="T55" fmla="*/ 415 h 964"/>
                <a:gd name="T56" fmla="*/ 297 w 973"/>
                <a:gd name="T57" fmla="*/ 332 h 964"/>
                <a:gd name="T58" fmla="*/ 715 w 973"/>
                <a:gd name="T59" fmla="*/ 483 h 964"/>
                <a:gd name="T60" fmla="*/ 558 w 973"/>
                <a:gd name="T61" fmla="*/ 876 h 964"/>
                <a:gd name="T62" fmla="*/ 901 w 973"/>
                <a:gd name="T63" fmla="*/ 352 h 964"/>
                <a:gd name="T64" fmla="*/ 855 w 973"/>
                <a:gd name="T65" fmla="*/ 399 h 964"/>
                <a:gd name="T66" fmla="*/ 831 w 973"/>
                <a:gd name="T67" fmla="*/ 399 h 964"/>
                <a:gd name="T68" fmla="*/ 772 w 973"/>
                <a:gd name="T69" fmla="*/ 340 h 964"/>
                <a:gd name="T70" fmla="*/ 725 w 973"/>
                <a:gd name="T71" fmla="*/ 459 h 964"/>
                <a:gd name="T72" fmla="*/ 729 w 973"/>
                <a:gd name="T73" fmla="*/ 449 h 964"/>
                <a:gd name="T74" fmla="*/ 435 w 973"/>
                <a:gd name="T75" fmla="*/ 325 h 964"/>
                <a:gd name="T76" fmla="*/ 349 w 973"/>
                <a:gd name="T77" fmla="*/ 312 h 964"/>
                <a:gd name="T78" fmla="*/ 631 w 973"/>
                <a:gd name="T79" fmla="*/ 199 h 964"/>
                <a:gd name="T80" fmla="*/ 574 w 973"/>
                <a:gd name="T81" fmla="*/ 142 h 964"/>
                <a:gd name="T82" fmla="*/ 574 w 973"/>
                <a:gd name="T83" fmla="*/ 118 h 964"/>
                <a:gd name="T84" fmla="*/ 621 w 973"/>
                <a:gd name="T85" fmla="*/ 71 h 964"/>
                <a:gd name="T86" fmla="*/ 645 w 973"/>
                <a:gd name="T87" fmla="*/ 71 h 964"/>
                <a:gd name="T88" fmla="*/ 901 w 973"/>
                <a:gd name="T89" fmla="*/ 328 h 964"/>
                <a:gd name="T90" fmla="*/ 901 w 973"/>
                <a:gd name="T91" fmla="*/ 35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3" h="964">
                  <a:moveTo>
                    <a:pt x="692" y="24"/>
                  </a:moveTo>
                  <a:cubicBezTo>
                    <a:pt x="676" y="8"/>
                    <a:pt x="655" y="0"/>
                    <a:pt x="633" y="0"/>
                  </a:cubicBezTo>
                  <a:cubicBezTo>
                    <a:pt x="611" y="0"/>
                    <a:pt x="590" y="8"/>
                    <a:pt x="574" y="24"/>
                  </a:cubicBezTo>
                  <a:cubicBezTo>
                    <a:pt x="527" y="71"/>
                    <a:pt x="527" y="71"/>
                    <a:pt x="527" y="71"/>
                  </a:cubicBezTo>
                  <a:cubicBezTo>
                    <a:pt x="511" y="87"/>
                    <a:pt x="503" y="108"/>
                    <a:pt x="503" y="130"/>
                  </a:cubicBezTo>
                  <a:cubicBezTo>
                    <a:pt x="503" y="146"/>
                    <a:pt x="507" y="161"/>
                    <a:pt x="515" y="174"/>
                  </a:cubicBezTo>
                  <a:cubicBezTo>
                    <a:pt x="64" y="354"/>
                    <a:pt x="64" y="354"/>
                    <a:pt x="64" y="354"/>
                  </a:cubicBezTo>
                  <a:cubicBezTo>
                    <a:pt x="33" y="368"/>
                    <a:pt x="12" y="395"/>
                    <a:pt x="6" y="427"/>
                  </a:cubicBezTo>
                  <a:cubicBezTo>
                    <a:pt x="0" y="460"/>
                    <a:pt x="10" y="493"/>
                    <a:pt x="33" y="517"/>
                  </a:cubicBezTo>
                  <a:cubicBezTo>
                    <a:pt x="456" y="935"/>
                    <a:pt x="456" y="935"/>
                    <a:pt x="456" y="935"/>
                  </a:cubicBezTo>
                  <a:cubicBezTo>
                    <a:pt x="475" y="953"/>
                    <a:pt x="499" y="963"/>
                    <a:pt x="524" y="964"/>
                  </a:cubicBezTo>
                  <a:cubicBezTo>
                    <a:pt x="525" y="964"/>
                    <a:pt x="526" y="964"/>
                    <a:pt x="527" y="964"/>
                  </a:cubicBezTo>
                  <a:cubicBezTo>
                    <a:pt x="534" y="964"/>
                    <a:pt x="540" y="963"/>
                    <a:pt x="547" y="962"/>
                  </a:cubicBezTo>
                  <a:cubicBezTo>
                    <a:pt x="580" y="955"/>
                    <a:pt x="607" y="932"/>
                    <a:pt x="620" y="901"/>
                  </a:cubicBezTo>
                  <a:cubicBezTo>
                    <a:pt x="797" y="456"/>
                    <a:pt x="797" y="456"/>
                    <a:pt x="797" y="456"/>
                  </a:cubicBezTo>
                  <a:cubicBezTo>
                    <a:pt x="811" y="465"/>
                    <a:pt x="826" y="470"/>
                    <a:pt x="843" y="470"/>
                  </a:cubicBezTo>
                  <a:cubicBezTo>
                    <a:pt x="865" y="470"/>
                    <a:pt x="886" y="461"/>
                    <a:pt x="902" y="446"/>
                  </a:cubicBezTo>
                  <a:cubicBezTo>
                    <a:pt x="948" y="399"/>
                    <a:pt x="948" y="399"/>
                    <a:pt x="948" y="399"/>
                  </a:cubicBezTo>
                  <a:cubicBezTo>
                    <a:pt x="964" y="383"/>
                    <a:pt x="973" y="362"/>
                    <a:pt x="973" y="340"/>
                  </a:cubicBezTo>
                  <a:cubicBezTo>
                    <a:pt x="973" y="317"/>
                    <a:pt x="964" y="297"/>
                    <a:pt x="949" y="281"/>
                  </a:cubicBezTo>
                  <a:lnTo>
                    <a:pt x="692" y="24"/>
                  </a:lnTo>
                  <a:close/>
                  <a:moveTo>
                    <a:pt x="558" y="876"/>
                  </a:moveTo>
                  <a:cubicBezTo>
                    <a:pt x="554" y="887"/>
                    <a:pt x="545" y="895"/>
                    <a:pt x="534" y="897"/>
                  </a:cubicBezTo>
                  <a:cubicBezTo>
                    <a:pt x="531" y="897"/>
                    <a:pt x="529" y="898"/>
                    <a:pt x="526" y="898"/>
                  </a:cubicBezTo>
                  <a:cubicBezTo>
                    <a:pt x="518" y="897"/>
                    <a:pt x="510" y="894"/>
                    <a:pt x="503" y="888"/>
                  </a:cubicBezTo>
                  <a:cubicBezTo>
                    <a:pt x="80" y="469"/>
                    <a:pt x="80" y="469"/>
                    <a:pt x="80" y="469"/>
                  </a:cubicBezTo>
                  <a:cubicBezTo>
                    <a:pt x="72" y="461"/>
                    <a:pt x="69" y="450"/>
                    <a:pt x="71" y="440"/>
                  </a:cubicBezTo>
                  <a:cubicBezTo>
                    <a:pt x="73" y="429"/>
                    <a:pt x="80" y="420"/>
                    <a:pt x="90" y="415"/>
                  </a:cubicBezTo>
                  <a:cubicBezTo>
                    <a:pt x="297" y="332"/>
                    <a:pt x="297" y="332"/>
                    <a:pt x="297" y="332"/>
                  </a:cubicBezTo>
                  <a:cubicBezTo>
                    <a:pt x="436" y="379"/>
                    <a:pt x="576" y="334"/>
                    <a:pt x="715" y="483"/>
                  </a:cubicBezTo>
                  <a:lnTo>
                    <a:pt x="558" y="876"/>
                  </a:lnTo>
                  <a:close/>
                  <a:moveTo>
                    <a:pt x="901" y="352"/>
                  </a:moveTo>
                  <a:cubicBezTo>
                    <a:pt x="855" y="399"/>
                    <a:pt x="855" y="399"/>
                    <a:pt x="855" y="399"/>
                  </a:cubicBezTo>
                  <a:cubicBezTo>
                    <a:pt x="848" y="405"/>
                    <a:pt x="837" y="405"/>
                    <a:pt x="831" y="399"/>
                  </a:cubicBezTo>
                  <a:cubicBezTo>
                    <a:pt x="772" y="340"/>
                    <a:pt x="772" y="340"/>
                    <a:pt x="772" y="340"/>
                  </a:cubicBezTo>
                  <a:cubicBezTo>
                    <a:pt x="725" y="459"/>
                    <a:pt x="725" y="459"/>
                    <a:pt x="725" y="459"/>
                  </a:cubicBezTo>
                  <a:cubicBezTo>
                    <a:pt x="729" y="449"/>
                    <a:pt x="729" y="449"/>
                    <a:pt x="729" y="449"/>
                  </a:cubicBezTo>
                  <a:cubicBezTo>
                    <a:pt x="628" y="349"/>
                    <a:pt x="527" y="337"/>
                    <a:pt x="435" y="325"/>
                  </a:cubicBezTo>
                  <a:cubicBezTo>
                    <a:pt x="406" y="322"/>
                    <a:pt x="377" y="318"/>
                    <a:pt x="349" y="312"/>
                  </a:cubicBezTo>
                  <a:cubicBezTo>
                    <a:pt x="631" y="199"/>
                    <a:pt x="631" y="199"/>
                    <a:pt x="631" y="199"/>
                  </a:cubicBezTo>
                  <a:cubicBezTo>
                    <a:pt x="574" y="142"/>
                    <a:pt x="574" y="142"/>
                    <a:pt x="574" y="142"/>
                  </a:cubicBezTo>
                  <a:cubicBezTo>
                    <a:pt x="568" y="135"/>
                    <a:pt x="568" y="125"/>
                    <a:pt x="574" y="118"/>
                  </a:cubicBezTo>
                  <a:cubicBezTo>
                    <a:pt x="621" y="71"/>
                    <a:pt x="621" y="71"/>
                    <a:pt x="621" y="71"/>
                  </a:cubicBezTo>
                  <a:cubicBezTo>
                    <a:pt x="628" y="65"/>
                    <a:pt x="638" y="65"/>
                    <a:pt x="645" y="71"/>
                  </a:cubicBezTo>
                  <a:cubicBezTo>
                    <a:pt x="901" y="328"/>
                    <a:pt x="901" y="328"/>
                    <a:pt x="901" y="328"/>
                  </a:cubicBezTo>
                  <a:cubicBezTo>
                    <a:pt x="908" y="335"/>
                    <a:pt x="908" y="345"/>
                    <a:pt x="901" y="3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6"/>
            <p:cNvSpPr>
              <a:spLocks noEditPoints="1"/>
            </p:cNvSpPr>
            <p:nvPr/>
          </p:nvSpPr>
          <p:spPr bwMode="auto">
            <a:xfrm>
              <a:off x="1751013" y="1998663"/>
              <a:ext cx="623888" cy="623888"/>
            </a:xfrm>
            <a:custGeom>
              <a:avLst/>
              <a:gdLst>
                <a:gd name="T0" fmla="*/ 83 w 166"/>
                <a:gd name="T1" fmla="*/ 166 h 166"/>
                <a:gd name="T2" fmla="*/ 166 w 166"/>
                <a:gd name="T3" fmla="*/ 83 h 166"/>
                <a:gd name="T4" fmla="*/ 83 w 166"/>
                <a:gd name="T5" fmla="*/ 0 h 166"/>
                <a:gd name="T6" fmla="*/ 0 w 166"/>
                <a:gd name="T7" fmla="*/ 83 h 166"/>
                <a:gd name="T8" fmla="*/ 83 w 166"/>
                <a:gd name="T9" fmla="*/ 166 h 166"/>
                <a:gd name="T10" fmla="*/ 83 w 166"/>
                <a:gd name="T11" fmla="*/ 33 h 166"/>
                <a:gd name="T12" fmla="*/ 133 w 166"/>
                <a:gd name="T13" fmla="*/ 83 h 166"/>
                <a:gd name="T14" fmla="*/ 83 w 166"/>
                <a:gd name="T15" fmla="*/ 133 h 166"/>
                <a:gd name="T16" fmla="*/ 33 w 166"/>
                <a:gd name="T17" fmla="*/ 83 h 166"/>
                <a:gd name="T18" fmla="*/ 83 w 166"/>
                <a:gd name="T19" fmla="*/ 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166"/>
                  </a:moveTo>
                  <a:cubicBezTo>
                    <a:pt x="128" y="166"/>
                    <a:pt x="166" y="129"/>
                    <a:pt x="166" y="83"/>
                  </a:cubicBezTo>
                  <a:cubicBezTo>
                    <a:pt x="166" y="37"/>
                    <a:pt x="128" y="0"/>
                    <a:pt x="83" y="0"/>
                  </a:cubicBezTo>
                  <a:cubicBezTo>
                    <a:pt x="37" y="0"/>
                    <a:pt x="0" y="37"/>
                    <a:pt x="0" y="83"/>
                  </a:cubicBezTo>
                  <a:cubicBezTo>
                    <a:pt x="0" y="129"/>
                    <a:pt x="37" y="166"/>
                    <a:pt x="83" y="166"/>
                  </a:cubicBezTo>
                  <a:close/>
                  <a:moveTo>
                    <a:pt x="83" y="33"/>
                  </a:moveTo>
                  <a:cubicBezTo>
                    <a:pt x="110" y="33"/>
                    <a:pt x="133" y="56"/>
                    <a:pt x="133" y="83"/>
                  </a:cubicBezTo>
                  <a:cubicBezTo>
                    <a:pt x="133" y="111"/>
                    <a:pt x="110" y="133"/>
                    <a:pt x="83" y="133"/>
                  </a:cubicBezTo>
                  <a:cubicBezTo>
                    <a:pt x="55" y="133"/>
                    <a:pt x="33" y="111"/>
                    <a:pt x="33" y="83"/>
                  </a:cubicBezTo>
                  <a:cubicBezTo>
                    <a:pt x="33" y="56"/>
                    <a:pt x="55" y="33"/>
                    <a:pt x="83"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7"/>
            <p:cNvSpPr>
              <a:spLocks noEditPoints="1"/>
            </p:cNvSpPr>
            <p:nvPr/>
          </p:nvSpPr>
          <p:spPr bwMode="auto">
            <a:xfrm>
              <a:off x="3375025" y="-1587"/>
              <a:ext cx="623888" cy="623888"/>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33 h 166"/>
                <a:gd name="T12" fmla="*/ 33 w 166"/>
                <a:gd name="T13" fmla="*/ 83 h 166"/>
                <a:gd name="T14" fmla="*/ 83 w 166"/>
                <a:gd name="T15" fmla="*/ 33 h 166"/>
                <a:gd name="T16" fmla="*/ 133 w 166"/>
                <a:gd name="T17" fmla="*/ 83 h 166"/>
                <a:gd name="T18" fmla="*/ 83 w 166"/>
                <a:gd name="T19" fmla="*/ 13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83" y="0"/>
                  </a:moveTo>
                  <a:cubicBezTo>
                    <a:pt x="37" y="0"/>
                    <a:pt x="0" y="37"/>
                    <a:pt x="0" y="83"/>
                  </a:cubicBezTo>
                  <a:cubicBezTo>
                    <a:pt x="0" y="129"/>
                    <a:pt x="37" y="166"/>
                    <a:pt x="83" y="166"/>
                  </a:cubicBezTo>
                  <a:cubicBezTo>
                    <a:pt x="129" y="166"/>
                    <a:pt x="166" y="129"/>
                    <a:pt x="166" y="83"/>
                  </a:cubicBezTo>
                  <a:cubicBezTo>
                    <a:pt x="166" y="37"/>
                    <a:pt x="129" y="0"/>
                    <a:pt x="83" y="0"/>
                  </a:cubicBezTo>
                  <a:close/>
                  <a:moveTo>
                    <a:pt x="83" y="133"/>
                  </a:moveTo>
                  <a:cubicBezTo>
                    <a:pt x="55" y="133"/>
                    <a:pt x="33" y="111"/>
                    <a:pt x="33" y="83"/>
                  </a:cubicBezTo>
                  <a:cubicBezTo>
                    <a:pt x="33" y="56"/>
                    <a:pt x="55" y="33"/>
                    <a:pt x="83" y="33"/>
                  </a:cubicBezTo>
                  <a:cubicBezTo>
                    <a:pt x="110" y="33"/>
                    <a:pt x="133" y="56"/>
                    <a:pt x="133" y="83"/>
                  </a:cubicBezTo>
                  <a:cubicBezTo>
                    <a:pt x="133" y="111"/>
                    <a:pt x="110" y="133"/>
                    <a:pt x="83" y="1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
            <p:cNvSpPr>
              <a:spLocks noEditPoints="1"/>
            </p:cNvSpPr>
            <p:nvPr/>
          </p:nvSpPr>
          <p:spPr bwMode="auto">
            <a:xfrm>
              <a:off x="1000125" y="1874838"/>
              <a:ext cx="500063" cy="500063"/>
            </a:xfrm>
            <a:custGeom>
              <a:avLst/>
              <a:gdLst>
                <a:gd name="T0" fmla="*/ 0 w 133"/>
                <a:gd name="T1" fmla="*/ 66 h 133"/>
                <a:gd name="T2" fmla="*/ 67 w 133"/>
                <a:gd name="T3" fmla="*/ 133 h 133"/>
                <a:gd name="T4" fmla="*/ 133 w 133"/>
                <a:gd name="T5" fmla="*/ 66 h 133"/>
                <a:gd name="T6" fmla="*/ 67 w 133"/>
                <a:gd name="T7" fmla="*/ 0 h 133"/>
                <a:gd name="T8" fmla="*/ 0 w 133"/>
                <a:gd name="T9" fmla="*/ 66 h 133"/>
                <a:gd name="T10" fmla="*/ 67 w 133"/>
                <a:gd name="T11" fmla="*/ 33 h 133"/>
                <a:gd name="T12" fmla="*/ 100 w 133"/>
                <a:gd name="T13" fmla="*/ 66 h 133"/>
                <a:gd name="T14" fmla="*/ 67 w 133"/>
                <a:gd name="T15" fmla="*/ 100 h 133"/>
                <a:gd name="T16" fmla="*/ 33 w 133"/>
                <a:gd name="T17" fmla="*/ 66 h 133"/>
                <a:gd name="T18" fmla="*/ 67 w 133"/>
                <a:gd name="T1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0" y="66"/>
                  </a:moveTo>
                  <a:cubicBezTo>
                    <a:pt x="0" y="103"/>
                    <a:pt x="30" y="133"/>
                    <a:pt x="67" y="133"/>
                  </a:cubicBezTo>
                  <a:cubicBezTo>
                    <a:pt x="103" y="133"/>
                    <a:pt x="133" y="103"/>
                    <a:pt x="133" y="66"/>
                  </a:cubicBezTo>
                  <a:cubicBezTo>
                    <a:pt x="133" y="30"/>
                    <a:pt x="103" y="0"/>
                    <a:pt x="67" y="0"/>
                  </a:cubicBezTo>
                  <a:cubicBezTo>
                    <a:pt x="30" y="0"/>
                    <a:pt x="0" y="30"/>
                    <a:pt x="0" y="66"/>
                  </a:cubicBezTo>
                  <a:close/>
                  <a:moveTo>
                    <a:pt x="67" y="33"/>
                  </a:moveTo>
                  <a:cubicBezTo>
                    <a:pt x="85" y="33"/>
                    <a:pt x="100" y="48"/>
                    <a:pt x="100" y="66"/>
                  </a:cubicBezTo>
                  <a:cubicBezTo>
                    <a:pt x="100" y="85"/>
                    <a:pt x="85" y="100"/>
                    <a:pt x="67" y="100"/>
                  </a:cubicBezTo>
                  <a:cubicBezTo>
                    <a:pt x="48" y="100"/>
                    <a:pt x="33" y="85"/>
                    <a:pt x="33" y="66"/>
                  </a:cubicBezTo>
                  <a:cubicBezTo>
                    <a:pt x="33" y="48"/>
                    <a:pt x="48" y="33"/>
                    <a:pt x="67"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Oval 9"/>
            <p:cNvSpPr>
              <a:spLocks noChangeArrowheads="1"/>
            </p:cNvSpPr>
            <p:nvPr/>
          </p:nvSpPr>
          <p:spPr bwMode="auto">
            <a:xfrm>
              <a:off x="1500188" y="2751138"/>
              <a:ext cx="250825" cy="2476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Oval 10"/>
            <p:cNvSpPr>
              <a:spLocks noChangeArrowheads="1"/>
            </p:cNvSpPr>
            <p:nvPr/>
          </p:nvSpPr>
          <p:spPr bwMode="auto">
            <a:xfrm>
              <a:off x="3498850" y="874713"/>
              <a:ext cx="252413" cy="2476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1"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3178" y="824079"/>
            <a:ext cx="6200015" cy="360040"/>
            <a:chOff x="323528" y="1340768"/>
            <a:chExt cx="6200015" cy="360040"/>
          </a:xfrm>
        </p:grpSpPr>
        <p:sp>
          <p:nvSpPr>
            <p:cNvPr id="3" name="平行四边形 2"/>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SMS</a:t>
              </a:r>
              <a:endParaRPr lang="zh-CN" altLang="en-US" sz="1200" dirty="0">
                <a:solidFill>
                  <a:schemeClr val="bg1"/>
                </a:solidFill>
              </a:endParaRPr>
            </a:p>
          </p:txBody>
        </p:sp>
        <p:sp>
          <p:nvSpPr>
            <p:cNvPr id="4" name="平行四边形 3"/>
            <p:cNvSpPr/>
            <p:nvPr/>
          </p:nvSpPr>
          <p:spPr>
            <a:xfrm>
              <a:off x="3366914"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rPr>
                <a:t>CDN</a:t>
              </a:r>
              <a:endParaRPr lang="zh-CN" altLang="en-US" sz="1200" b="1" dirty="0">
                <a:solidFill>
                  <a:schemeClr val="bg1"/>
                </a:solidFill>
              </a:endParaRPr>
            </a:p>
          </p:txBody>
        </p:sp>
        <p:sp>
          <p:nvSpPr>
            <p:cNvPr id="5" name="平行四边形 4"/>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EPG</a:t>
              </a:r>
              <a:endParaRPr lang="zh-CN" altLang="en-US" sz="1200" dirty="0">
                <a:solidFill>
                  <a:schemeClr val="bg1"/>
                </a:solidFill>
              </a:endParaRPr>
            </a:p>
          </p:txBody>
        </p:sp>
        <p:sp>
          <p:nvSpPr>
            <p:cNvPr id="6" name="平行四边形 5"/>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NMS</a:t>
              </a:r>
              <a:endParaRPr lang="zh-CN" altLang="en-US" sz="1200" dirty="0">
                <a:solidFill>
                  <a:schemeClr val="bg1"/>
                </a:solidFill>
              </a:endParaRPr>
            </a:p>
          </p:txBody>
        </p:sp>
        <p:sp>
          <p:nvSpPr>
            <p:cNvPr id="7" name="平行四边形 6"/>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8" name="平行四边形 7"/>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bg1"/>
                  </a:solidFill>
                </a:rPr>
                <a:t>BOSS</a:t>
              </a:r>
              <a:endParaRPr lang="zh-CN" altLang="en-US" sz="1200" dirty="0" smtClean="0">
                <a:solidFill>
                  <a:schemeClr val="bg1"/>
                </a:solidFill>
              </a:endParaRPr>
            </a:p>
          </p:txBody>
        </p:sp>
      </p:grpSp>
      <p:sp>
        <p:nvSpPr>
          <p:cNvPr id="9" name="矩形 8"/>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41"/>
          <p:cNvSpPr txBox="1"/>
          <p:nvPr/>
        </p:nvSpPr>
        <p:spPr>
          <a:xfrm>
            <a:off x="178891" y="19050"/>
            <a:ext cx="10060483" cy="523220"/>
          </a:xfrm>
          <a:prstGeom prst="rect">
            <a:avLst/>
          </a:prstGeom>
          <a:noFill/>
        </p:spPr>
        <p:txBody>
          <a:bodyPr wrap="square" rtlCol="0">
            <a:spAutoFit/>
          </a:bodyPr>
          <a:lstStyle/>
          <a:p>
            <a:pPr lvl="0">
              <a:spcBef>
                <a:spcPct val="0"/>
              </a:spcBef>
              <a:defRPr/>
            </a:pPr>
            <a:r>
              <a:rPr lang="en-US" altLang="zh-CN" sz="2800" dirty="0" smtClean="0">
                <a:solidFill>
                  <a:schemeClr val="bg1"/>
                </a:solidFill>
                <a:latin typeface="Aharoni" pitchFamily="2" charset="-79"/>
                <a:cs typeface="Aharoni" pitchFamily="2" charset="-79"/>
              </a:rPr>
              <a:t>CDN – Content Management</a:t>
            </a:r>
          </a:p>
        </p:txBody>
      </p:sp>
      <p:cxnSp>
        <p:nvCxnSpPr>
          <p:cNvPr id="11" name="直接连接符 10"/>
          <p:cNvCxnSpPr/>
          <p:nvPr/>
        </p:nvCxnSpPr>
        <p:spPr>
          <a:xfrm>
            <a:off x="520917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13" name="Text Box 6"/>
          <p:cNvSpPr txBox="1">
            <a:spLocks noChangeArrowheads="1"/>
          </p:cNvSpPr>
          <p:nvPr/>
        </p:nvSpPr>
        <p:spPr bwMode="auto">
          <a:xfrm>
            <a:off x="805815" y="1613987"/>
            <a:ext cx="8385810" cy="3965188"/>
          </a:xfrm>
          <a:prstGeom prst="rect">
            <a:avLst/>
          </a:prstGeom>
          <a:noFill/>
          <a:ln w="9525">
            <a:noFill/>
            <a:miter lim="800000"/>
          </a:ln>
          <a:effectLst>
            <a:prstShdw prst="shdw17" dist="17961" dir="2700000">
              <a:srgbClr val="894114"/>
            </a:prstShdw>
          </a:effectLst>
        </p:spPr>
        <p:txBody>
          <a:bodyPr wrap="square">
            <a:spAutoFit/>
          </a:bodyPr>
          <a:lstStyle/>
          <a:p>
            <a:pPr marL="342900" indent="-342900">
              <a:lnSpc>
                <a:spcPts val="2200"/>
              </a:lnSpc>
              <a:spcBef>
                <a:spcPts val="600"/>
              </a:spcBef>
              <a:spcAft>
                <a:spcPts val="600"/>
              </a:spcAft>
              <a:buFont typeface="Arial" panose="020B0604020202020204" pitchFamily="34" charset="0"/>
              <a:buChar char="•"/>
            </a:pPr>
            <a:r>
              <a:rPr lang="en-US" altLang="zh-CN" b="1" dirty="0">
                <a:solidFill>
                  <a:schemeClr val="tx1">
                    <a:lumMod val="75000"/>
                    <a:lumOff val="25000"/>
                  </a:schemeClr>
                </a:solidFill>
                <a:sym typeface="+mn-ea"/>
              </a:rPr>
              <a:t>Open architecture.</a:t>
            </a:r>
            <a:endParaRPr lang="en-US" altLang="zh-CN" b="1" dirty="0">
              <a:solidFill>
                <a:schemeClr val="tx1">
                  <a:lumMod val="75000"/>
                  <a:lumOff val="25000"/>
                </a:schemeClr>
              </a:solidFill>
            </a:endParaRPr>
          </a:p>
          <a:p>
            <a:pPr lvl="1" indent="0">
              <a:lnSpc>
                <a:spcPts val="2200"/>
              </a:lnSpc>
              <a:spcBef>
                <a:spcPts val="600"/>
              </a:spcBef>
              <a:spcAft>
                <a:spcPts val="600"/>
              </a:spcAft>
              <a:buNone/>
            </a:pPr>
            <a:r>
              <a:rPr lang="en-US" altLang="zh-CN" sz="1200" dirty="0">
                <a:solidFill>
                  <a:schemeClr val="tx1">
                    <a:lumMod val="75000"/>
                    <a:lumOff val="25000"/>
                  </a:schemeClr>
                </a:solidFill>
                <a:sym typeface="+mn-ea"/>
              </a:rPr>
              <a:t>CDN is a link that connects broadcasting system and client devices and applications. Instead of addressing streaming servers clients are routed to CDN servers. Users are routed to Edge servers by Smart Routing Engine depending on users' geographical location and status of their networks</a:t>
            </a:r>
            <a:r>
              <a:rPr lang="en-US" altLang="zh-CN" sz="1200" dirty="0" smtClean="0">
                <a:solidFill>
                  <a:schemeClr val="tx1">
                    <a:lumMod val="75000"/>
                    <a:lumOff val="25000"/>
                  </a:schemeClr>
                </a:solidFill>
                <a:sym typeface="+mn-ea"/>
              </a:rPr>
              <a:t>.</a:t>
            </a:r>
            <a:endParaRPr lang="en-US" altLang="zh-CN" b="1" dirty="0" smtClean="0">
              <a:solidFill>
                <a:schemeClr val="tx1">
                  <a:lumMod val="75000"/>
                  <a:lumOff val="25000"/>
                </a:schemeClr>
              </a:solidFill>
            </a:endParaRPr>
          </a:p>
          <a:p>
            <a:pPr marL="342900" indent="-342900">
              <a:lnSpc>
                <a:spcPts val="2200"/>
              </a:lnSpc>
              <a:spcBef>
                <a:spcPts val="600"/>
              </a:spcBef>
              <a:spcAft>
                <a:spcPts val="600"/>
              </a:spcAft>
              <a:buFont typeface="Arial" panose="020B0604020202020204" pitchFamily="34" charset="0"/>
              <a:buChar char="•"/>
            </a:pPr>
            <a:r>
              <a:rPr lang="en-US" altLang="zh-CN" b="1" dirty="0" smtClean="0">
                <a:solidFill>
                  <a:schemeClr val="tx1">
                    <a:lumMod val="75000"/>
                    <a:lumOff val="25000"/>
                  </a:schemeClr>
                </a:solidFill>
              </a:rPr>
              <a:t>Specifically </a:t>
            </a:r>
            <a:r>
              <a:rPr lang="en-US" altLang="zh-CN" b="1" dirty="0">
                <a:solidFill>
                  <a:schemeClr val="tx1">
                    <a:lumMod val="75000"/>
                    <a:lumOff val="25000"/>
                  </a:schemeClr>
                </a:solidFill>
              </a:rPr>
              <a:t>optimised streaming network.</a:t>
            </a:r>
          </a:p>
          <a:p>
            <a:pPr lvl="1" indent="0">
              <a:lnSpc>
                <a:spcPts val="2200"/>
              </a:lnSpc>
              <a:spcBef>
                <a:spcPts val="600"/>
              </a:spcBef>
              <a:spcAft>
                <a:spcPts val="600"/>
              </a:spcAft>
              <a:buNone/>
            </a:pPr>
            <a:r>
              <a:rPr lang="en-US" altLang="zh-CN" sz="1200" dirty="0">
                <a:solidFill>
                  <a:schemeClr val="tx1">
                    <a:lumMod val="75000"/>
                    <a:lumOff val="25000"/>
                  </a:schemeClr>
                </a:solidFill>
              </a:rPr>
              <a:t>Video streaming network built especially for OTT and IPTV. CDN may also be used to transmit any static data like any conventional CDN</a:t>
            </a:r>
            <a:r>
              <a:rPr lang="en-US" altLang="zh-CN" sz="1200" dirty="0" smtClean="0">
                <a:solidFill>
                  <a:schemeClr val="tx1">
                    <a:lumMod val="75000"/>
                    <a:lumOff val="25000"/>
                  </a:schemeClr>
                </a:solidFill>
              </a:rPr>
              <a:t>.</a:t>
            </a:r>
            <a:endParaRPr lang="en-US" altLang="zh-CN" sz="1200" dirty="0">
              <a:solidFill>
                <a:schemeClr val="tx1">
                  <a:lumMod val="75000"/>
                  <a:lumOff val="25000"/>
                </a:schemeClr>
              </a:solidFill>
            </a:endParaRPr>
          </a:p>
          <a:p>
            <a:pPr marL="342900" indent="-342900">
              <a:lnSpc>
                <a:spcPts val="2200"/>
              </a:lnSpc>
              <a:spcBef>
                <a:spcPts val="600"/>
              </a:spcBef>
              <a:spcAft>
                <a:spcPts val="600"/>
              </a:spcAft>
              <a:buFont typeface="Arial" panose="020B0604020202020204" pitchFamily="34" charset="0"/>
              <a:buChar char="•"/>
            </a:pPr>
            <a:r>
              <a:rPr lang="en-US" altLang="zh-CN" b="1" dirty="0">
                <a:solidFill>
                  <a:schemeClr val="tx1">
                    <a:lumMod val="75000"/>
                    <a:lumOff val="25000"/>
                  </a:schemeClr>
                </a:solidFill>
              </a:rPr>
              <a:t>Technology</a:t>
            </a:r>
            <a:r>
              <a:rPr lang="en-US" altLang="zh-CN" b="1" dirty="0" smtClean="0">
                <a:solidFill>
                  <a:schemeClr val="tx1">
                    <a:lumMod val="75000"/>
                    <a:lumOff val="25000"/>
                  </a:schemeClr>
                </a:solidFill>
              </a:rPr>
              <a:t>.</a:t>
            </a:r>
            <a:endParaRPr lang="en-US" altLang="zh-CN" b="1" dirty="0">
              <a:solidFill>
                <a:schemeClr val="tx1">
                  <a:lumMod val="75000"/>
                  <a:lumOff val="25000"/>
                </a:schemeClr>
              </a:solidFill>
            </a:endParaRPr>
          </a:p>
          <a:p>
            <a:pPr lvl="1" indent="0">
              <a:lnSpc>
                <a:spcPts val="2200"/>
              </a:lnSpc>
              <a:spcBef>
                <a:spcPts val="600"/>
              </a:spcBef>
              <a:spcAft>
                <a:spcPts val="600"/>
              </a:spcAft>
              <a:buNone/>
            </a:pPr>
            <a:r>
              <a:rPr lang="en-US" altLang="zh-CN" sz="1200" dirty="0">
                <a:solidFill>
                  <a:schemeClr val="tx1">
                    <a:lumMod val="75000"/>
                    <a:lumOff val="25000"/>
                  </a:schemeClr>
                </a:solidFill>
              </a:rPr>
              <a:t>CDN's Smart Routing System ensures the most efficient content delivery decision based on users' geographical location and status of their network. Our CDN ensures content transmission via service platforms located in the closest proximity to end-user.</a:t>
            </a:r>
          </a:p>
        </p:txBody>
      </p:sp>
      <p:sp>
        <p:nvSpPr>
          <p:cNvPr id="14" name="矩形 13"/>
          <p:cNvSpPr/>
          <p:nvPr/>
        </p:nvSpPr>
        <p:spPr>
          <a:xfrm>
            <a:off x="10887476" y="5252693"/>
            <a:ext cx="774571" cy="1323439"/>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altLang="zh-CN" sz="8000" b="1" dirty="0" smtClean="0">
                <a:ln w="50800"/>
                <a:solidFill>
                  <a:schemeClr val="bg1">
                    <a:shade val="50000"/>
                  </a:schemeClr>
                </a:solidFill>
              </a:rPr>
              <a:t>3</a:t>
            </a:r>
            <a:endParaRPr lang="zh-CN" altLang="en-US" sz="8000" b="1" dirty="0">
              <a:ln w="50800"/>
              <a:solidFill>
                <a:schemeClr val="bg1">
                  <a:shade val="50000"/>
                </a:schemeClr>
              </a:solidFill>
            </a:endParaRPr>
          </a:p>
        </p:txBody>
      </p:sp>
      <p:grpSp>
        <p:nvGrpSpPr>
          <p:cNvPr id="16" name="组合 15"/>
          <p:cNvGrpSpPr/>
          <p:nvPr/>
        </p:nvGrpSpPr>
        <p:grpSpPr>
          <a:xfrm>
            <a:off x="8974082" y="1066617"/>
            <a:ext cx="4854686" cy="3127804"/>
            <a:chOff x="2586803" y="1722594"/>
            <a:chExt cx="5883006" cy="3790336"/>
          </a:xfrm>
        </p:grpSpPr>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2586803" y="1722594"/>
              <a:ext cx="5883006" cy="3790336"/>
            </a:xfrm>
            <a:prstGeom prst="rect">
              <a:avLst/>
            </a:prstGeom>
          </p:spPr>
        </p:pic>
        <p:pic>
          <p:nvPicPr>
            <p:cNvPr id="18" name="图片 17"/>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l="31707" t="17120" r="25265" b="42157"/>
            <a:stretch>
              <a:fillRect/>
            </a:stretch>
          </p:blipFill>
          <p:spPr>
            <a:xfrm>
              <a:off x="3342486" y="2137363"/>
              <a:ext cx="4371640" cy="2757598"/>
            </a:xfrm>
            <a:custGeom>
              <a:avLst/>
              <a:gdLst>
                <a:gd name="connsiteX0" fmla="*/ 0 w 4371640"/>
                <a:gd name="connsiteY0" fmla="*/ 0 h 2757598"/>
                <a:gd name="connsiteX1" fmla="*/ 4371640 w 4371640"/>
                <a:gd name="connsiteY1" fmla="*/ 0 h 2757598"/>
                <a:gd name="connsiteX2" fmla="*/ 4371640 w 4371640"/>
                <a:gd name="connsiteY2" fmla="*/ 2757598 h 2757598"/>
                <a:gd name="connsiteX3" fmla="*/ 0 w 4371640"/>
                <a:gd name="connsiteY3" fmla="*/ 2757598 h 2757598"/>
              </a:gdLst>
              <a:ahLst/>
              <a:cxnLst>
                <a:cxn ang="0">
                  <a:pos x="connsiteX0" y="connsiteY0"/>
                </a:cxn>
                <a:cxn ang="0">
                  <a:pos x="connsiteX1" y="connsiteY1"/>
                </a:cxn>
                <a:cxn ang="0">
                  <a:pos x="connsiteX2" y="connsiteY2"/>
                </a:cxn>
                <a:cxn ang="0">
                  <a:pos x="connsiteX3" y="connsiteY3"/>
                </a:cxn>
              </a:cxnLst>
              <a:rect l="l" t="t" r="r" b="b"/>
              <a:pathLst>
                <a:path w="4371640" h="2757598">
                  <a:moveTo>
                    <a:pt x="0" y="0"/>
                  </a:moveTo>
                  <a:lnTo>
                    <a:pt x="4371640" y="0"/>
                  </a:lnTo>
                  <a:lnTo>
                    <a:pt x="4371640" y="2757598"/>
                  </a:lnTo>
                  <a:lnTo>
                    <a:pt x="0" y="2757598"/>
                  </a:lnTo>
                  <a:close/>
                </a:path>
              </a:pathLst>
            </a:cu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9" name="组合 18"/>
          <p:cNvGrpSpPr/>
          <p:nvPr/>
        </p:nvGrpSpPr>
        <p:grpSpPr>
          <a:xfrm>
            <a:off x="2289585" y="2870824"/>
            <a:ext cx="6591748" cy="1240944"/>
            <a:chOff x="2271358" y="2870824"/>
            <a:chExt cx="6591748" cy="1240944"/>
          </a:xfrm>
        </p:grpSpPr>
        <p:sp>
          <p:nvSpPr>
            <p:cNvPr id="47" name="文本框 46"/>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sp>
          <p:nvSpPr>
            <p:cNvPr id="65" name="矩形 64"/>
            <p:cNvSpPr/>
            <p:nvPr/>
          </p:nvSpPr>
          <p:spPr>
            <a:xfrm>
              <a:off x="4759739" y="2870824"/>
              <a:ext cx="4103367" cy="1200329"/>
            </a:xfrm>
            <a:prstGeom prst="rect">
              <a:avLst/>
            </a:prstGeom>
          </p:spPr>
          <p:txBody>
            <a:bodyPr wrap="none">
              <a:spAutoFit/>
            </a:bodyPr>
            <a:lstStyle/>
            <a:p>
              <a:pPr eaLnBrk="0" hangingPunct="0"/>
              <a:r>
                <a:rPr lang="en-US" altLang="zh-CN" sz="3600" b="1" dirty="0" smtClean="0">
                  <a:solidFill>
                    <a:schemeClr val="bg1"/>
                  </a:solidFill>
                  <a:sym typeface="+mn-ea"/>
                </a:rPr>
                <a:t>System Features </a:t>
              </a:r>
            </a:p>
            <a:p>
              <a:pPr eaLnBrk="0" hangingPunct="0"/>
              <a:r>
                <a:rPr lang="en-US" altLang="zh-CN" sz="3600" b="1" dirty="0" smtClean="0">
                  <a:solidFill>
                    <a:schemeClr val="bg1"/>
                  </a:solidFill>
                  <a:sym typeface="+mn-ea"/>
                </a:rPr>
                <a:t>of Ocean</a:t>
              </a:r>
              <a:endParaRPr lang="en-US" altLang="zh-CN" sz="3600" b="1" dirty="0">
                <a:solidFill>
                  <a:schemeClr val="bg1"/>
                </a:solidFill>
              </a:endParaRPr>
            </a:p>
          </p:txBody>
        </p:sp>
      </p:grpSp>
      <p:sp>
        <p:nvSpPr>
          <p:cNvPr id="74" name="椭圆 73"/>
          <p:cNvSpPr/>
          <p:nvPr/>
        </p:nvSpPr>
        <p:spPr>
          <a:xfrm>
            <a:off x="10975907" y="667719"/>
            <a:ext cx="254991" cy="25499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9101445" y="1680807"/>
            <a:ext cx="342096" cy="342096"/>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5"/>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52"/>
          <p:cNvSpPr txBox="1"/>
          <p:nvPr/>
        </p:nvSpPr>
        <p:spPr>
          <a:xfrm>
            <a:off x="3419475" y="2953375"/>
            <a:ext cx="1927583" cy="1107996"/>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600" b="1" dirty="0" smtClean="0">
                <a:solidFill>
                  <a:srgbClr val="5B9BD5"/>
                </a:solidFill>
                <a:latin typeface="苹方 中等" pitchFamily="34" charset="-122"/>
                <a:ea typeface="苹方 中等" pitchFamily="34" charset="-122"/>
              </a:rPr>
              <a:t>01</a:t>
            </a:r>
            <a:endParaRPr lang="zh-CN" altLang="en-US" sz="6600" b="1" dirty="0">
              <a:solidFill>
                <a:srgbClr val="5B9BD5"/>
              </a:solidFill>
              <a:latin typeface="苹方 中等" pitchFamily="34" charset="-122"/>
              <a:ea typeface="苹方 中等" pitchFamily="34" charset="-122"/>
            </a:endParaRPr>
          </a:p>
        </p:txBody>
      </p:sp>
    </p:spTree>
    <p:extLst>
      <p:ext uri="{BB962C8B-B14F-4D97-AF65-F5344CB8AC3E}">
        <p14:creationId xmlns="" xmlns:p14="http://schemas.microsoft.com/office/powerpoint/2010/main" val="17739442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836712"/>
            <a:ext cx="6200015" cy="360040"/>
            <a:chOff x="323528" y="1340768"/>
            <a:chExt cx="6200015" cy="360040"/>
          </a:xfrm>
        </p:grpSpPr>
        <p:sp>
          <p:nvSpPr>
            <p:cNvPr id="3" name="平行四边形 2"/>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SMS</a:t>
              </a:r>
              <a:endParaRPr lang="zh-CN" altLang="en-US" sz="1200" dirty="0">
                <a:solidFill>
                  <a:schemeClr val="bg1"/>
                </a:solidFill>
              </a:endParaRPr>
            </a:p>
          </p:txBody>
        </p:sp>
        <p:sp>
          <p:nvSpPr>
            <p:cNvPr id="4" name="平行四边形 3"/>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CDN</a:t>
              </a:r>
              <a:endParaRPr lang="zh-CN" altLang="en-US" sz="1200" dirty="0">
                <a:solidFill>
                  <a:schemeClr val="bg1"/>
                </a:solidFill>
              </a:endParaRPr>
            </a:p>
          </p:txBody>
        </p:sp>
        <p:sp>
          <p:nvSpPr>
            <p:cNvPr id="5" name="平行四边形 4"/>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NMS</a:t>
              </a:r>
              <a:endParaRPr lang="zh-CN" altLang="en-US" sz="1200" dirty="0">
                <a:solidFill>
                  <a:schemeClr val="bg1"/>
                </a:solidFill>
              </a:endParaRPr>
            </a:p>
          </p:txBody>
        </p:sp>
        <p:sp>
          <p:nvSpPr>
            <p:cNvPr id="6" name="平行四边形 5"/>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7" name="平行四边形 6"/>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BOSS</a:t>
              </a:r>
              <a:endParaRPr lang="zh-CN" altLang="en-US" sz="1200" dirty="0" smtClean="0">
                <a:solidFill>
                  <a:schemeClr val="bg1"/>
                </a:solidFill>
              </a:endParaRPr>
            </a:p>
          </p:txBody>
        </p:sp>
        <p:sp>
          <p:nvSpPr>
            <p:cNvPr id="8" name="平行四边形 7"/>
            <p:cNvSpPr/>
            <p:nvPr/>
          </p:nvSpPr>
          <p:spPr>
            <a:xfrm>
              <a:off x="4355847"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EPG</a:t>
              </a:r>
              <a:endParaRPr lang="zh-CN" altLang="en-US" sz="1200" dirty="0">
                <a:solidFill>
                  <a:schemeClr val="bg1"/>
                </a:solidFill>
              </a:endParaRPr>
            </a:p>
          </p:txBody>
        </p:sp>
      </p:grpSp>
      <p:sp>
        <p:nvSpPr>
          <p:cNvPr id="9" name="矩形 8"/>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41"/>
          <p:cNvSpPr txBox="1"/>
          <p:nvPr/>
        </p:nvSpPr>
        <p:spPr>
          <a:xfrm>
            <a:off x="178891" y="38100"/>
            <a:ext cx="10060483" cy="523220"/>
          </a:xfrm>
          <a:prstGeom prst="rect">
            <a:avLst/>
          </a:prstGeom>
          <a:noFill/>
        </p:spPr>
        <p:txBody>
          <a:bodyPr wrap="square" rtlCol="0">
            <a:spAutoFit/>
          </a:bodyPr>
          <a:lstStyle/>
          <a:p>
            <a:pPr lvl="0">
              <a:spcBef>
                <a:spcPct val="0"/>
              </a:spcBef>
              <a:defRPr/>
            </a:pPr>
            <a:r>
              <a:rPr lang="en-US" altLang="zh-CN" sz="2800" dirty="0" smtClean="0">
                <a:solidFill>
                  <a:schemeClr val="bg1"/>
                </a:solidFill>
                <a:latin typeface="Aharoni" pitchFamily="2" charset="-79"/>
                <a:cs typeface="Aharoni" pitchFamily="2" charset="-79"/>
              </a:rPr>
              <a:t>Electronic Program Guide (EPG)</a:t>
            </a:r>
          </a:p>
        </p:txBody>
      </p:sp>
      <p:cxnSp>
        <p:nvCxnSpPr>
          <p:cNvPr id="11" name="直接连接符 10"/>
          <p:cNvCxnSpPr/>
          <p:nvPr/>
        </p:nvCxnSpPr>
        <p:spPr>
          <a:xfrm>
            <a:off x="579019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13" name="Content Placeholder 2"/>
          <p:cNvSpPr txBox="1">
            <a:spLocks noChangeArrowheads="1"/>
          </p:cNvSpPr>
          <p:nvPr/>
        </p:nvSpPr>
        <p:spPr>
          <a:xfrm>
            <a:off x="647700" y="1639850"/>
            <a:ext cx="8667750" cy="4497387"/>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zh-CN" altLang="en-US" sz="1600" b="0" i="0" u="none" strike="noStrike" kern="1200" cap="none" spc="0" normalizeH="0" baseline="0" noProof="0" dirty="0" smtClean="0">
                <a:ln>
                  <a:noFill/>
                </a:ln>
                <a:solidFill>
                  <a:srgbClr val="458DCF"/>
                </a:solidFill>
                <a:effectLst/>
                <a:uLnTx/>
                <a:uFillTx/>
                <a:latin typeface="+mn-lt"/>
                <a:ea typeface="+mn-ea"/>
                <a:cs typeface="+mn-cs"/>
              </a:rPr>
              <a:t>The EPG subsystem provides for the end user consumption</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zh-CN" altLang="en-US" sz="1600" b="0" i="0" u="none" strike="noStrike" kern="1200" cap="none" spc="0" normalizeH="0" baseline="0" noProof="0" dirty="0" smtClean="0">
                <a:ln>
                  <a:noFill/>
                </a:ln>
                <a:solidFill>
                  <a:srgbClr val="458DCF"/>
                </a:solidFill>
                <a:effectLst/>
                <a:uLnTx/>
                <a:uFillTx/>
                <a:latin typeface="+mn-lt"/>
                <a:ea typeface="+mn-ea"/>
                <a:cs typeface="+mn-cs"/>
              </a:rPr>
              <a:t> guidelines, the main functions include: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endParaRPr kumimoji="0" lang="zh-CN" altLang="en-US" sz="22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EPG page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Program playlist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Show additional information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Program classification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Business search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Business navigation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Program reservation function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Parental hierarchical control</a:t>
            </a:r>
            <a:r>
              <a:rPr kumimoji="0" lang="zh-CN" altLang="en-US" sz="1600" b="1"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 </a:t>
            </a:r>
            <a:r>
              <a:rPr kumimoji="0" lang="zh-CN" altLang="en-US" sz="16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function</a:t>
            </a:r>
          </a:p>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endParaRPr kumimoji="0" lang="zh-CN" altLang="en-US" sz="16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descr="C:\Users\Administrator\Desktop\修改2.jpg"/>
          <p:cNvPicPr>
            <a:picLocks noChangeAspect="1" noChangeArrowheads="1"/>
          </p:cNvPicPr>
          <p:nvPr/>
        </p:nvPicPr>
        <p:blipFill>
          <a:blip r:embed="rId2" cstate="print"/>
          <a:srcRect/>
          <a:stretch>
            <a:fillRect/>
          </a:stretch>
        </p:blipFill>
        <p:spPr bwMode="auto">
          <a:xfrm>
            <a:off x="6113463" y="2273300"/>
            <a:ext cx="5414962" cy="3968750"/>
          </a:xfrm>
          <a:prstGeom prst="rect">
            <a:avLst/>
          </a:prstGeom>
          <a:noFill/>
          <a:ln w="38100">
            <a:solidFill>
              <a:srgbClr val="D5D5D5"/>
            </a:solid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文本框 41"/>
          <p:cNvSpPr txBox="1"/>
          <p:nvPr/>
        </p:nvSpPr>
        <p:spPr>
          <a:xfrm>
            <a:off x="178891" y="38100"/>
            <a:ext cx="10060483" cy="523220"/>
          </a:xfrm>
          <a:prstGeom prst="rect">
            <a:avLst/>
          </a:prstGeom>
          <a:noFill/>
        </p:spPr>
        <p:txBody>
          <a:bodyPr wrap="square" rtlCol="0">
            <a:spAutoFit/>
          </a:bodyPr>
          <a:lstStyle/>
          <a:p>
            <a:pPr lvl="0">
              <a:spcBef>
                <a:spcPct val="0"/>
              </a:spcBef>
              <a:defRPr/>
            </a:pPr>
            <a:r>
              <a:rPr lang="en-US" altLang="zh-CN" sz="2800" dirty="0" smtClean="0">
                <a:solidFill>
                  <a:schemeClr val="bg1"/>
                </a:solidFill>
                <a:latin typeface="Aharoni" pitchFamily="2" charset="-79"/>
                <a:cs typeface="Aharoni" pitchFamily="2" charset="-79"/>
              </a:rPr>
              <a:t>Electronic Program Guide (EPG)</a:t>
            </a:r>
          </a:p>
        </p:txBody>
      </p:sp>
      <p:cxnSp>
        <p:nvCxnSpPr>
          <p:cNvPr id="4" name="直接连接符 3"/>
          <p:cNvCxnSpPr/>
          <p:nvPr/>
        </p:nvCxnSpPr>
        <p:spPr>
          <a:xfrm>
            <a:off x="579019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grpSp>
        <p:nvGrpSpPr>
          <p:cNvPr id="6" name="组合 5"/>
          <p:cNvGrpSpPr/>
          <p:nvPr/>
        </p:nvGrpSpPr>
        <p:grpSpPr>
          <a:xfrm>
            <a:off x="251520" y="836712"/>
            <a:ext cx="6200015" cy="360040"/>
            <a:chOff x="323528" y="1340768"/>
            <a:chExt cx="6200015" cy="360040"/>
          </a:xfrm>
        </p:grpSpPr>
        <p:sp>
          <p:nvSpPr>
            <p:cNvPr id="7" name="平行四边形 6"/>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SMS</a:t>
              </a:r>
              <a:endParaRPr lang="zh-CN" altLang="en-US" sz="1200" dirty="0">
                <a:solidFill>
                  <a:schemeClr val="bg1"/>
                </a:solidFill>
              </a:endParaRPr>
            </a:p>
          </p:txBody>
        </p:sp>
        <p:sp>
          <p:nvSpPr>
            <p:cNvPr id="8" name="平行四边形 7"/>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CDN</a:t>
              </a:r>
              <a:endParaRPr lang="zh-CN" altLang="en-US" sz="1200" dirty="0">
                <a:solidFill>
                  <a:schemeClr val="bg1"/>
                </a:solidFill>
              </a:endParaRPr>
            </a:p>
          </p:txBody>
        </p:sp>
        <p:sp>
          <p:nvSpPr>
            <p:cNvPr id="9" name="平行四边形 8"/>
            <p:cNvSpPr/>
            <p:nvPr/>
          </p:nvSpPr>
          <p:spPr>
            <a:xfrm>
              <a:off x="5371415"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NMS</a:t>
              </a:r>
              <a:endParaRPr lang="zh-CN" altLang="en-US" sz="1200" dirty="0">
                <a:solidFill>
                  <a:schemeClr val="bg1"/>
                </a:solidFill>
              </a:endParaRPr>
            </a:p>
          </p:txBody>
        </p:sp>
        <p:sp>
          <p:nvSpPr>
            <p:cNvPr id="10" name="平行四边形 9"/>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11" name="平行四边形 10"/>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BOSS</a:t>
              </a:r>
              <a:endParaRPr lang="zh-CN" altLang="en-US" sz="1200" dirty="0" smtClean="0">
                <a:solidFill>
                  <a:schemeClr val="bg1"/>
                </a:solidFill>
              </a:endParaRPr>
            </a:p>
          </p:txBody>
        </p:sp>
        <p:sp>
          <p:nvSpPr>
            <p:cNvPr id="12" name="平行四边形 11"/>
            <p:cNvSpPr/>
            <p:nvPr/>
          </p:nvSpPr>
          <p:spPr>
            <a:xfrm>
              <a:off x="4355847"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EPG</a:t>
              </a:r>
              <a:endParaRPr lang="zh-CN" altLang="en-US" sz="1200" dirty="0">
                <a:solidFill>
                  <a:schemeClr val="bg1"/>
                </a:solidFill>
              </a:endParaRPr>
            </a:p>
          </p:txBody>
        </p:sp>
      </p:grpSp>
      <p:sp>
        <p:nvSpPr>
          <p:cNvPr id="13" name="Text Box 6"/>
          <p:cNvSpPr txBox="1">
            <a:spLocks noChangeArrowheads="1"/>
          </p:cNvSpPr>
          <p:nvPr/>
        </p:nvSpPr>
        <p:spPr bwMode="auto">
          <a:xfrm>
            <a:off x="706810" y="1839998"/>
            <a:ext cx="8818190" cy="3831818"/>
          </a:xfrm>
          <a:prstGeom prst="rect">
            <a:avLst/>
          </a:prstGeom>
          <a:noFill/>
          <a:ln w="9525">
            <a:noFill/>
            <a:miter lim="800000"/>
          </a:ln>
          <a:effectLst>
            <a:prstShdw prst="shdw17" dist="17961" dir="2700000">
              <a:srgbClr val="894114"/>
            </a:prstShdw>
          </a:effectLst>
        </p:spPr>
        <p:txBody>
          <a:bodyPr wrap="square">
            <a:spAutoFit/>
          </a:bodyPr>
          <a:lstStyle/>
          <a:p>
            <a:pPr marL="342900" indent="-342900" eaLnBrk="0" hangingPunct="0">
              <a:lnSpc>
                <a:spcPct val="150000"/>
              </a:lnSpc>
              <a:buClr>
                <a:schemeClr val="tx2"/>
              </a:buClr>
              <a:buFont typeface="Arial" panose="020B0604020202020204" pitchFamily="34" charset="0"/>
              <a:buChar char="•"/>
              <a:defRPr/>
            </a:pPr>
            <a:r>
              <a:rPr lang="en-GB" altLang="en-US" dirty="0">
                <a:solidFill>
                  <a:schemeClr val="tx1">
                    <a:lumMod val="75000"/>
                    <a:lumOff val="25000"/>
                  </a:schemeClr>
                </a:solidFill>
                <a:latin typeface="+mn-lt"/>
                <a:ea typeface="+mn-ea"/>
              </a:rPr>
              <a:t>The web-based EPG allows subscriber to browse and purchase programs. The EPG can be easily customized in different site, and subscribers in different groups are provided with different  </a:t>
            </a:r>
            <a:r>
              <a:rPr lang="en-GB" altLang="en-US" dirty="0" err="1">
                <a:solidFill>
                  <a:schemeClr val="tx1">
                    <a:lumMod val="75000"/>
                    <a:lumOff val="25000"/>
                  </a:schemeClr>
                </a:solidFill>
                <a:latin typeface="+mn-lt"/>
                <a:ea typeface="+mn-ea"/>
              </a:rPr>
              <a:t>EPGs</a:t>
            </a:r>
            <a:r>
              <a:rPr lang="en-GB" altLang="en-US" dirty="0" smtClean="0">
                <a:solidFill>
                  <a:schemeClr val="tx1">
                    <a:lumMod val="75000"/>
                    <a:lumOff val="25000"/>
                  </a:schemeClr>
                </a:solidFill>
                <a:latin typeface="+mn-lt"/>
                <a:ea typeface="+mn-ea"/>
              </a:rPr>
              <a:t>.</a:t>
            </a:r>
            <a:endParaRPr lang="en-GB" altLang="en-US" dirty="0">
              <a:solidFill>
                <a:schemeClr val="tx1">
                  <a:lumMod val="75000"/>
                  <a:lumOff val="25000"/>
                </a:schemeClr>
              </a:solidFill>
              <a:latin typeface="+mn-lt"/>
              <a:ea typeface="+mn-ea"/>
            </a:endParaRPr>
          </a:p>
          <a:p>
            <a:pPr marL="342900" indent="-342900" eaLnBrk="0" hangingPunct="0">
              <a:lnSpc>
                <a:spcPct val="150000"/>
              </a:lnSpc>
              <a:buClr>
                <a:schemeClr val="tx2"/>
              </a:buClr>
              <a:buFont typeface="Arial" panose="020B0604020202020204" pitchFamily="34" charset="0"/>
              <a:buChar char="•"/>
              <a:defRPr/>
            </a:pPr>
            <a:r>
              <a:rPr lang="en-GB" altLang="en-US" dirty="0">
                <a:solidFill>
                  <a:schemeClr val="tx1">
                    <a:lumMod val="75000"/>
                    <a:lumOff val="25000"/>
                  </a:schemeClr>
                </a:solidFill>
                <a:latin typeface="+mn-lt"/>
                <a:ea typeface="+mn-ea"/>
              </a:rPr>
              <a:t>Gets metadata information from NMDB </a:t>
            </a:r>
            <a:r>
              <a:rPr lang="en-US" altLang="zh-CN" dirty="0">
                <a:solidFill>
                  <a:schemeClr val="tx1">
                    <a:lumMod val="75000"/>
                    <a:lumOff val="25000"/>
                  </a:schemeClr>
                </a:solidFill>
                <a:latin typeface="+mn-lt"/>
                <a:ea typeface="+mn-ea"/>
              </a:rPr>
              <a:t>and</a:t>
            </a:r>
            <a:r>
              <a:rPr lang="en-GB" altLang="en-US" dirty="0">
                <a:solidFill>
                  <a:schemeClr val="tx1">
                    <a:lumMod val="75000"/>
                    <a:lumOff val="25000"/>
                  </a:schemeClr>
                </a:solidFill>
                <a:latin typeface="+mn-lt"/>
                <a:ea typeface="+mn-ea"/>
              </a:rPr>
              <a:t> then generates dynamic EPG pages for subscribers. The EPG pages can be easily customized according to subscriber’s demand</a:t>
            </a:r>
            <a:r>
              <a:rPr lang="en-GB" altLang="en-US" dirty="0" smtClean="0">
                <a:solidFill>
                  <a:schemeClr val="tx1">
                    <a:lumMod val="75000"/>
                    <a:lumOff val="25000"/>
                  </a:schemeClr>
                </a:solidFill>
                <a:latin typeface="+mn-lt"/>
                <a:ea typeface="+mn-ea"/>
              </a:rPr>
              <a:t>.</a:t>
            </a:r>
            <a:endParaRPr lang="en-GB" altLang="en-US" dirty="0">
              <a:solidFill>
                <a:schemeClr val="tx1">
                  <a:lumMod val="75000"/>
                  <a:lumOff val="25000"/>
                </a:schemeClr>
              </a:solidFill>
              <a:latin typeface="+mn-lt"/>
              <a:ea typeface="+mn-ea"/>
            </a:endParaRPr>
          </a:p>
          <a:p>
            <a:pPr marL="342900" indent="-342900" eaLnBrk="0" hangingPunct="0">
              <a:lnSpc>
                <a:spcPct val="150000"/>
              </a:lnSpc>
              <a:buClr>
                <a:schemeClr val="tx2"/>
              </a:buClr>
              <a:buFont typeface="Arial" panose="020B0604020202020204" pitchFamily="34" charset="0"/>
              <a:buChar char="•"/>
              <a:defRPr/>
            </a:pPr>
            <a:r>
              <a:rPr lang="en-GB" altLang="en-US" dirty="0">
                <a:solidFill>
                  <a:schemeClr val="tx1">
                    <a:lumMod val="75000"/>
                    <a:lumOff val="25000"/>
                  </a:schemeClr>
                </a:solidFill>
                <a:latin typeface="+mn-lt"/>
                <a:ea typeface="+mn-ea"/>
              </a:rPr>
              <a:t>The EPG used for the streaming service is browser-based. </a:t>
            </a:r>
            <a:endParaRPr lang="en-GB" altLang="en-US" dirty="0" smtClean="0">
              <a:solidFill>
                <a:schemeClr val="tx1">
                  <a:lumMod val="75000"/>
                  <a:lumOff val="25000"/>
                </a:schemeClr>
              </a:solidFill>
              <a:latin typeface="+mn-lt"/>
              <a:ea typeface="+mn-ea"/>
            </a:endParaRPr>
          </a:p>
          <a:p>
            <a:pPr marL="342900" indent="-342900" eaLnBrk="0" hangingPunct="0">
              <a:lnSpc>
                <a:spcPct val="150000"/>
              </a:lnSpc>
              <a:buClr>
                <a:schemeClr val="tx2"/>
              </a:buClr>
              <a:buFont typeface="Arial" panose="020B0604020202020204" pitchFamily="34" charset="0"/>
              <a:buChar char="•"/>
              <a:defRPr/>
            </a:pPr>
            <a:r>
              <a:rPr lang="en-GB" altLang="en-US" dirty="0" smtClean="0">
                <a:solidFill>
                  <a:schemeClr val="tx1">
                    <a:lumMod val="75000"/>
                    <a:lumOff val="25000"/>
                  </a:schemeClr>
                </a:solidFill>
              </a:rPr>
              <a:t> </a:t>
            </a:r>
            <a:r>
              <a:rPr lang="en-GB" altLang="en-US" dirty="0" smtClean="0">
                <a:solidFill>
                  <a:schemeClr val="tx1">
                    <a:lumMod val="75000"/>
                    <a:lumOff val="25000"/>
                  </a:schemeClr>
                </a:solidFill>
                <a:latin typeface="+mn-lt"/>
                <a:ea typeface="+mn-ea"/>
              </a:rPr>
              <a:t>Full </a:t>
            </a:r>
            <a:r>
              <a:rPr lang="en-GB" altLang="en-US" dirty="0">
                <a:solidFill>
                  <a:schemeClr val="tx1">
                    <a:lumMod val="75000"/>
                    <a:lumOff val="25000"/>
                  </a:schemeClr>
                </a:solidFill>
                <a:latin typeface="+mn-lt"/>
                <a:ea typeface="+mn-ea"/>
              </a:rPr>
              <a:t>motion video can be embedded in an EPG page. </a:t>
            </a:r>
          </a:p>
          <a:p>
            <a:pPr marL="342900" indent="-342900" eaLnBrk="0" hangingPunct="0">
              <a:lnSpc>
                <a:spcPct val="150000"/>
              </a:lnSpc>
              <a:buClr>
                <a:schemeClr val="tx2"/>
              </a:buClr>
              <a:defRPr/>
            </a:pPr>
            <a:r>
              <a:rPr lang="en-GB" altLang="en-US" dirty="0">
                <a:solidFill>
                  <a:schemeClr val="tx1">
                    <a:lumMod val="75000"/>
                    <a:lumOff val="25000"/>
                  </a:schemeClr>
                </a:solidFill>
                <a:latin typeface="+mn-lt"/>
                <a:ea typeface="+mn-ea"/>
              </a:rPr>
              <a:t>      Browser page can also be overlaid </a:t>
            </a:r>
            <a:r>
              <a:rPr lang="en-GB" altLang="en-US" dirty="0" smtClean="0">
                <a:solidFill>
                  <a:schemeClr val="tx1">
                    <a:lumMod val="75000"/>
                    <a:lumOff val="25000"/>
                  </a:schemeClr>
                </a:solidFill>
                <a:latin typeface="+mn-lt"/>
                <a:ea typeface="+mn-ea"/>
              </a:rPr>
              <a:t>on </a:t>
            </a:r>
            <a:r>
              <a:rPr lang="en-GB" altLang="en-US" dirty="0">
                <a:solidFill>
                  <a:schemeClr val="tx1">
                    <a:lumMod val="75000"/>
                    <a:lumOff val="25000"/>
                  </a:schemeClr>
                </a:solidFill>
                <a:latin typeface="+mn-lt"/>
                <a:ea typeface="+mn-ea"/>
              </a:rPr>
              <a:t>top of a full motion video.</a:t>
            </a:r>
            <a:endParaRPr lang="zh-CN" altLang="en-US" sz="2400" dirty="0">
              <a:solidFill>
                <a:schemeClr val="tx1">
                  <a:lumMod val="75000"/>
                  <a:lumOff val="25000"/>
                </a:schemeClr>
              </a:solidFill>
            </a:endParaRPr>
          </a:p>
        </p:txBody>
      </p:sp>
      <p:grpSp>
        <p:nvGrpSpPr>
          <p:cNvPr id="16" name="Group 70"/>
          <p:cNvGrpSpPr/>
          <p:nvPr/>
        </p:nvGrpSpPr>
        <p:grpSpPr>
          <a:xfrm>
            <a:off x="8564480" y="2695574"/>
            <a:ext cx="3558836" cy="3885209"/>
            <a:chOff x="1796054" y="1153584"/>
            <a:chExt cx="8882395" cy="9696980"/>
          </a:xfrm>
        </p:grpSpPr>
        <p:sp>
          <p:nvSpPr>
            <p:cNvPr id="17" name="Freeform 1"/>
            <p:cNvSpPr>
              <a:spLocks noChangeArrowheads="1"/>
            </p:cNvSpPr>
            <p:nvPr/>
          </p:nvSpPr>
          <p:spPr bwMode="auto">
            <a:xfrm>
              <a:off x="2846176" y="4590522"/>
              <a:ext cx="3086884" cy="2000250"/>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18" name="Freeform 2"/>
            <p:cNvSpPr>
              <a:spLocks noChangeArrowheads="1"/>
            </p:cNvSpPr>
            <p:nvPr/>
          </p:nvSpPr>
          <p:spPr bwMode="auto">
            <a:xfrm>
              <a:off x="5557449" y="4614334"/>
              <a:ext cx="1785472" cy="1434042"/>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19" name="Freeform 3"/>
            <p:cNvSpPr>
              <a:spLocks noChangeArrowheads="1"/>
            </p:cNvSpPr>
            <p:nvPr/>
          </p:nvSpPr>
          <p:spPr bwMode="auto">
            <a:xfrm>
              <a:off x="7488405" y="4728106"/>
              <a:ext cx="1632053" cy="1317625"/>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0" name="Freeform 4"/>
            <p:cNvSpPr>
              <a:spLocks noChangeArrowheads="1"/>
            </p:cNvSpPr>
            <p:nvPr/>
          </p:nvSpPr>
          <p:spPr bwMode="auto">
            <a:xfrm>
              <a:off x="1796054" y="6191250"/>
              <a:ext cx="2243082" cy="3153833"/>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solidFill>
              <a:srgbClr val="55555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1" name="Freeform 5"/>
            <p:cNvSpPr>
              <a:spLocks noChangeArrowheads="1"/>
            </p:cNvSpPr>
            <p:nvPr/>
          </p:nvSpPr>
          <p:spPr bwMode="auto">
            <a:xfrm>
              <a:off x="3631784" y="5670021"/>
              <a:ext cx="2867336" cy="2674937"/>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solidFill>
              <a:srgbClr val="216AA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2" name="Freeform 6"/>
            <p:cNvSpPr>
              <a:spLocks noChangeArrowheads="1"/>
            </p:cNvSpPr>
            <p:nvPr/>
          </p:nvSpPr>
          <p:spPr bwMode="auto">
            <a:xfrm>
              <a:off x="6102349" y="5670021"/>
              <a:ext cx="1785472" cy="2674937"/>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solidFill>
              <a:srgbClr val="216AA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3" name="Freeform 7"/>
            <p:cNvSpPr>
              <a:spLocks noChangeArrowheads="1"/>
            </p:cNvSpPr>
            <p:nvPr/>
          </p:nvSpPr>
          <p:spPr bwMode="auto">
            <a:xfrm>
              <a:off x="7509566" y="5670021"/>
              <a:ext cx="3168883" cy="2674937"/>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solidFill>
              <a:srgbClr val="216AA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4" name="Freeform 8"/>
            <p:cNvSpPr>
              <a:spLocks noChangeArrowheads="1"/>
            </p:cNvSpPr>
            <p:nvPr/>
          </p:nvSpPr>
          <p:spPr bwMode="auto">
            <a:xfrm>
              <a:off x="3631785" y="7963958"/>
              <a:ext cx="2340952" cy="1378480"/>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5" name="Freeform 9"/>
            <p:cNvSpPr>
              <a:spLocks noChangeArrowheads="1"/>
            </p:cNvSpPr>
            <p:nvPr/>
          </p:nvSpPr>
          <p:spPr bwMode="auto">
            <a:xfrm>
              <a:off x="5557449" y="7963958"/>
              <a:ext cx="1785472" cy="1378480"/>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6" name="Freeform 10"/>
            <p:cNvSpPr>
              <a:spLocks noChangeArrowheads="1"/>
            </p:cNvSpPr>
            <p:nvPr/>
          </p:nvSpPr>
          <p:spPr bwMode="auto">
            <a:xfrm>
              <a:off x="7488405" y="7963958"/>
              <a:ext cx="1938890" cy="1907647"/>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7" name="Freeform 11"/>
            <p:cNvSpPr>
              <a:spLocks noChangeArrowheads="1"/>
            </p:cNvSpPr>
            <p:nvPr/>
          </p:nvSpPr>
          <p:spPr bwMode="auto">
            <a:xfrm>
              <a:off x="3679398" y="8948209"/>
              <a:ext cx="2280114" cy="1902355"/>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solidFill>
              <a:srgbClr val="C6C6C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8" name="Freeform 12"/>
            <p:cNvSpPr>
              <a:spLocks noChangeArrowheads="1"/>
            </p:cNvSpPr>
            <p:nvPr/>
          </p:nvSpPr>
          <p:spPr bwMode="auto">
            <a:xfrm>
              <a:off x="6102350" y="8948208"/>
              <a:ext cx="2076437" cy="1830917"/>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solidFill>
              <a:srgbClr val="C6C6C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29" name="Freeform 13"/>
            <p:cNvSpPr>
              <a:spLocks noChangeArrowheads="1"/>
            </p:cNvSpPr>
            <p:nvPr/>
          </p:nvSpPr>
          <p:spPr bwMode="auto">
            <a:xfrm>
              <a:off x="4811518" y="2053167"/>
              <a:ext cx="2856756" cy="2465917"/>
            </a:xfrm>
            <a:custGeom>
              <a:avLst/>
              <a:gdLst>
                <a:gd name="T0" fmla="*/ 3717 w 4762"/>
                <a:gd name="T1" fmla="*/ 100 h 4111"/>
                <a:gd name="T2" fmla="*/ 3717 w 4762"/>
                <a:gd name="T3" fmla="*/ 100 h 4111"/>
                <a:gd name="T4" fmla="*/ 3379 w 4762"/>
                <a:gd name="T5" fmla="*/ 45 h 4111"/>
                <a:gd name="T6" fmla="*/ 1438 w 4762"/>
                <a:gd name="T7" fmla="*/ 887 h 4111"/>
                <a:gd name="T8" fmla="*/ 1438 w 4762"/>
                <a:gd name="T9" fmla="*/ 887 h 4111"/>
                <a:gd name="T10" fmla="*/ 28 w 4762"/>
                <a:gd name="T11" fmla="*/ 2370 h 4111"/>
                <a:gd name="T12" fmla="*/ 9 w 4762"/>
                <a:gd name="T13" fmla="*/ 2398 h 4111"/>
                <a:gd name="T14" fmla="*/ 9 w 4762"/>
                <a:gd name="T15" fmla="*/ 2398 h 4111"/>
                <a:gd name="T16" fmla="*/ 28 w 4762"/>
                <a:gd name="T17" fmla="*/ 2389 h 4111"/>
                <a:gd name="T18" fmla="*/ 266 w 4762"/>
                <a:gd name="T19" fmla="*/ 3771 h 4111"/>
                <a:gd name="T20" fmla="*/ 375 w 4762"/>
                <a:gd name="T21" fmla="*/ 4019 h 4111"/>
                <a:gd name="T22" fmla="*/ 660 w 4762"/>
                <a:gd name="T23" fmla="*/ 4101 h 4111"/>
                <a:gd name="T24" fmla="*/ 879 w 4762"/>
                <a:gd name="T25" fmla="*/ 2297 h 4111"/>
                <a:gd name="T26" fmla="*/ 961 w 4762"/>
                <a:gd name="T27" fmla="*/ 2215 h 4111"/>
                <a:gd name="T28" fmla="*/ 1053 w 4762"/>
                <a:gd name="T29" fmla="*/ 2151 h 4111"/>
                <a:gd name="T30" fmla="*/ 2134 w 4762"/>
                <a:gd name="T31" fmla="*/ 1904 h 4111"/>
                <a:gd name="T32" fmla="*/ 2629 w 4762"/>
                <a:gd name="T33" fmla="*/ 2114 h 4111"/>
                <a:gd name="T34" fmla="*/ 2180 w 4762"/>
                <a:gd name="T35" fmla="*/ 2572 h 4111"/>
                <a:gd name="T36" fmla="*/ 2015 w 4762"/>
                <a:gd name="T37" fmla="*/ 2929 h 4111"/>
                <a:gd name="T38" fmla="*/ 2134 w 4762"/>
                <a:gd name="T39" fmla="*/ 3259 h 4111"/>
                <a:gd name="T40" fmla="*/ 2811 w 4762"/>
                <a:gd name="T41" fmla="*/ 3185 h 4111"/>
                <a:gd name="T42" fmla="*/ 4166 w 4762"/>
                <a:gd name="T43" fmla="*/ 2178 h 4111"/>
                <a:gd name="T44" fmla="*/ 4423 w 4762"/>
                <a:gd name="T45" fmla="*/ 1977 h 4111"/>
                <a:gd name="T46" fmla="*/ 4706 w 4762"/>
                <a:gd name="T47" fmla="*/ 1281 h 4111"/>
                <a:gd name="T48" fmla="*/ 4624 w 4762"/>
                <a:gd name="T49" fmla="*/ 915 h 4111"/>
                <a:gd name="T50" fmla="*/ 3717 w 4762"/>
                <a:gd name="T51" fmla="*/ 100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62" h="4111">
                  <a:moveTo>
                    <a:pt x="3717" y="100"/>
                  </a:moveTo>
                  <a:lnTo>
                    <a:pt x="3717" y="100"/>
                  </a:lnTo>
                  <a:cubicBezTo>
                    <a:pt x="3626" y="18"/>
                    <a:pt x="3489" y="0"/>
                    <a:pt x="3379" y="45"/>
                  </a:cubicBezTo>
                  <a:cubicBezTo>
                    <a:pt x="1438" y="887"/>
                    <a:pt x="1438" y="887"/>
                    <a:pt x="1438" y="887"/>
                  </a:cubicBezTo>
                  <a:lnTo>
                    <a:pt x="1438" y="887"/>
                  </a:lnTo>
                  <a:cubicBezTo>
                    <a:pt x="1209" y="988"/>
                    <a:pt x="0" y="2142"/>
                    <a:pt x="28" y="2370"/>
                  </a:cubicBezTo>
                  <a:cubicBezTo>
                    <a:pt x="28" y="2380"/>
                    <a:pt x="9" y="2389"/>
                    <a:pt x="9" y="2398"/>
                  </a:cubicBezTo>
                  <a:lnTo>
                    <a:pt x="9" y="2398"/>
                  </a:ln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rgbClr val="C6C6C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0" name="Freeform 14"/>
            <p:cNvSpPr>
              <a:spLocks noChangeArrowheads="1"/>
            </p:cNvSpPr>
            <p:nvPr/>
          </p:nvSpPr>
          <p:spPr bwMode="auto">
            <a:xfrm>
              <a:off x="4949067" y="3278189"/>
              <a:ext cx="1973278" cy="2010833"/>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solidFill>
              <a:srgbClr val="90909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1" name="Freeform 15"/>
            <p:cNvSpPr>
              <a:spLocks noChangeArrowheads="1"/>
            </p:cNvSpPr>
            <p:nvPr/>
          </p:nvSpPr>
          <p:spPr bwMode="auto">
            <a:xfrm>
              <a:off x="6887956" y="1153584"/>
              <a:ext cx="1896569" cy="1836208"/>
            </a:xfrm>
            <a:custGeom>
              <a:avLst/>
              <a:gdLst>
                <a:gd name="T0" fmla="*/ 3050 w 3160"/>
                <a:gd name="T1" fmla="*/ 1849 h 3059"/>
                <a:gd name="T2" fmla="*/ 3050 w 3160"/>
                <a:gd name="T3" fmla="*/ 1849 h 3059"/>
                <a:gd name="T4" fmla="*/ 1026 w 3160"/>
                <a:gd name="T5" fmla="*/ 55 h 3059"/>
                <a:gd name="T6" fmla="*/ 806 w 3160"/>
                <a:gd name="T7" fmla="*/ 27 h 3059"/>
                <a:gd name="T8" fmla="*/ 714 w 3160"/>
                <a:gd name="T9" fmla="*/ 91 h 3059"/>
                <a:gd name="T10" fmla="*/ 83 w 3160"/>
                <a:gd name="T11" fmla="*/ 823 h 3059"/>
                <a:gd name="T12" fmla="*/ 110 w 3160"/>
                <a:gd name="T13" fmla="*/ 1153 h 3059"/>
                <a:gd name="T14" fmla="*/ 2170 w 3160"/>
                <a:gd name="T15" fmla="*/ 2985 h 3059"/>
                <a:gd name="T16" fmla="*/ 2491 w 3160"/>
                <a:gd name="T17" fmla="*/ 2948 h 3059"/>
                <a:gd name="T18" fmla="*/ 3086 w 3160"/>
                <a:gd name="T19" fmla="*/ 2170 h 3059"/>
                <a:gd name="T20" fmla="*/ 3050 w 3160"/>
                <a:gd name="T21" fmla="*/ 1849 h 3059"/>
                <a:gd name="T22" fmla="*/ 2564 w 3160"/>
                <a:gd name="T23" fmla="*/ 2426 h 3059"/>
                <a:gd name="T24" fmla="*/ 2564 w 3160"/>
                <a:gd name="T25" fmla="*/ 2426 h 3059"/>
                <a:gd name="T26" fmla="*/ 2079 w 3160"/>
                <a:gd name="T27" fmla="*/ 2234 h 3059"/>
                <a:gd name="T28" fmla="*/ 2280 w 3160"/>
                <a:gd name="T29" fmla="*/ 1757 h 3059"/>
                <a:gd name="T30" fmla="*/ 2756 w 3160"/>
                <a:gd name="T31" fmla="*/ 1950 h 3059"/>
                <a:gd name="T32" fmla="*/ 2564 w 3160"/>
                <a:gd name="T33" fmla="*/ 2426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rgbClr val="216AA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32" name="Freeform 16"/>
            <p:cNvSpPr>
              <a:spLocks noChangeArrowheads="1"/>
            </p:cNvSpPr>
            <p:nvPr/>
          </p:nvSpPr>
          <p:spPr bwMode="auto">
            <a:xfrm>
              <a:off x="7279437" y="5328709"/>
              <a:ext cx="581932" cy="296333"/>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836712"/>
            <a:ext cx="6200015" cy="360040"/>
            <a:chOff x="323528" y="1340768"/>
            <a:chExt cx="6200015" cy="360040"/>
          </a:xfrm>
        </p:grpSpPr>
        <p:sp>
          <p:nvSpPr>
            <p:cNvPr id="3" name="平行四边形 2"/>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SMS</a:t>
              </a:r>
              <a:endParaRPr lang="zh-CN" altLang="en-US" sz="1200" dirty="0">
                <a:solidFill>
                  <a:schemeClr val="bg1"/>
                </a:solidFill>
              </a:endParaRPr>
            </a:p>
          </p:txBody>
        </p:sp>
        <p:sp>
          <p:nvSpPr>
            <p:cNvPr id="4" name="平行四边形 3"/>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CDN</a:t>
              </a:r>
              <a:endParaRPr lang="zh-CN" altLang="en-US" sz="1200" dirty="0">
                <a:solidFill>
                  <a:schemeClr val="bg1"/>
                </a:solidFill>
              </a:endParaRPr>
            </a:p>
          </p:txBody>
        </p:sp>
        <p:sp>
          <p:nvSpPr>
            <p:cNvPr id="5" name="平行四边形 4"/>
            <p:cNvSpPr/>
            <p:nvPr/>
          </p:nvSpPr>
          <p:spPr>
            <a:xfrm>
              <a:off x="5371415"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smtClean="0">
                  <a:solidFill>
                    <a:schemeClr val="bg1"/>
                  </a:solidFill>
                </a:rPr>
                <a:t>NMS</a:t>
              </a:r>
              <a:endParaRPr lang="zh-CN" altLang="en-US" sz="1200" b="1" dirty="0">
                <a:solidFill>
                  <a:schemeClr val="bg1"/>
                </a:solidFill>
              </a:endParaRPr>
            </a:p>
          </p:txBody>
        </p:sp>
        <p:sp>
          <p:nvSpPr>
            <p:cNvPr id="6" name="平行四边形 5"/>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7" name="平行四边形 6"/>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BOSS</a:t>
              </a:r>
              <a:endParaRPr lang="zh-CN" altLang="en-US" sz="1200" dirty="0" smtClean="0">
                <a:solidFill>
                  <a:schemeClr val="bg1"/>
                </a:solidFill>
              </a:endParaRPr>
            </a:p>
          </p:txBody>
        </p:sp>
        <p:sp>
          <p:nvSpPr>
            <p:cNvPr id="8" name="平行四边形 7"/>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EPG</a:t>
              </a:r>
              <a:endParaRPr lang="zh-CN" altLang="en-US" sz="1200" dirty="0">
                <a:solidFill>
                  <a:schemeClr val="bg1"/>
                </a:solidFill>
              </a:endParaRPr>
            </a:p>
          </p:txBody>
        </p:sp>
      </p:grpSp>
      <p:sp>
        <p:nvSpPr>
          <p:cNvPr id="9" name="矩形 8"/>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41"/>
          <p:cNvSpPr txBox="1"/>
          <p:nvPr/>
        </p:nvSpPr>
        <p:spPr>
          <a:xfrm>
            <a:off x="121741" y="38100"/>
            <a:ext cx="10060483" cy="523220"/>
          </a:xfrm>
          <a:prstGeom prst="rect">
            <a:avLst/>
          </a:prstGeom>
          <a:noFill/>
        </p:spPr>
        <p:txBody>
          <a:bodyPr wrap="square" rtlCol="0">
            <a:spAutoFit/>
          </a:bodyPr>
          <a:lstStyle/>
          <a:p>
            <a:pPr lvl="0">
              <a:spcBef>
                <a:spcPct val="0"/>
              </a:spcBef>
              <a:defRPr/>
            </a:pPr>
            <a:r>
              <a:rPr lang="en-GB" altLang="en-US" sz="2800" dirty="0" smtClean="0">
                <a:solidFill>
                  <a:schemeClr val="bg1"/>
                </a:solidFill>
                <a:latin typeface="Aharoni" pitchFamily="2" charset="-79"/>
                <a:cs typeface="Aharoni" pitchFamily="2" charset="-79"/>
              </a:rPr>
              <a:t>Network Management System </a:t>
            </a:r>
            <a:r>
              <a:rPr lang="en-US" altLang="zh-CN" sz="2800" dirty="0" smtClean="0">
                <a:solidFill>
                  <a:schemeClr val="bg1"/>
                </a:solidFill>
                <a:latin typeface="Aharoni" pitchFamily="2" charset="-79"/>
                <a:cs typeface="Aharoni" pitchFamily="2" charset="-79"/>
              </a:rPr>
              <a:t>(</a:t>
            </a:r>
            <a:r>
              <a:rPr lang="zh-CN" altLang="en-US" sz="2800" dirty="0" smtClean="0">
                <a:solidFill>
                  <a:schemeClr val="bg1"/>
                </a:solidFill>
                <a:latin typeface="Aharoni" pitchFamily="2" charset="-79"/>
                <a:cs typeface="Aharoni" pitchFamily="2" charset="-79"/>
              </a:rPr>
              <a:t>NMS</a:t>
            </a:r>
            <a:r>
              <a:rPr lang="en-US" altLang="zh-CN" sz="2800" dirty="0" smtClean="0">
                <a:solidFill>
                  <a:schemeClr val="bg1"/>
                </a:solidFill>
                <a:latin typeface="Aharoni" pitchFamily="2" charset="-79"/>
                <a:cs typeface="Aharoni" pitchFamily="2" charset="-79"/>
              </a:rPr>
              <a:t>)</a:t>
            </a:r>
          </a:p>
        </p:txBody>
      </p:sp>
      <p:cxnSp>
        <p:nvCxnSpPr>
          <p:cNvPr id="11" name="直接连接符 10"/>
          <p:cNvCxnSpPr/>
          <p:nvPr/>
        </p:nvCxnSpPr>
        <p:spPr>
          <a:xfrm>
            <a:off x="683794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8"/>
          <p:cNvSpPr txBox="1"/>
          <p:nvPr/>
        </p:nvSpPr>
        <p:spPr>
          <a:xfrm rot="10800000">
            <a:off x="11304924" y="-238260"/>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14" name="Content Placeholder 2"/>
          <p:cNvSpPr txBox="1">
            <a:spLocks/>
          </p:cNvSpPr>
          <p:nvPr/>
        </p:nvSpPr>
        <p:spPr>
          <a:xfrm>
            <a:off x="847726" y="1610250"/>
            <a:ext cx="10134599" cy="4714350"/>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Abides by ITU-TM.3010 </a:t>
            </a:r>
            <a:endPar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endParaRPr>
          </a:p>
          <a:p>
            <a:pPr marL="228600" marR="0" lvl="0" indent="-22860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standard specification</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Abides by China Telecom IPTV2.0 </a:t>
            </a:r>
            <a:endPar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endParaRPr>
          </a:p>
          <a:p>
            <a:pPr marL="228600" marR="0" lvl="0" indent="-22860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standard</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Supports interface of Web Service</a:t>
            </a:r>
          </a:p>
          <a:p>
            <a:pPr marL="228600" marR="0" lvl="0" indent="-2286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Adopts Browser/Server structure</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sym typeface="+mn-ea"/>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completely achieves </a:t>
            </a:r>
          </a:p>
          <a:p>
            <a:pPr marL="228600" marR="0" lvl="0" indent="-228600" algn="l" defTabSz="914400" rtl="0" eaLnBrk="1" fontAlgn="auto" latinLnBrk="0" hangingPunct="1">
              <a:lnSpc>
                <a:spcPct val="150000"/>
              </a:lnSpc>
              <a:spcBef>
                <a:spcPct val="0"/>
              </a:spcBef>
              <a:spcAft>
                <a:spcPts val="0"/>
              </a:spcAft>
              <a:buClrTx/>
              <a:buSzTx/>
              <a:tabLst/>
              <a:defRPr/>
            </a:pPr>
            <a:r>
              <a:rPr lang="en-US" altLang="en-US" noProof="1" smtClean="0">
                <a:solidFill>
                  <a:schemeClr val="tx1">
                    <a:lumMod val="75000"/>
                    <a:lumOff val="25000"/>
                  </a:schemeClr>
                </a:solidFill>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network management functions that defined by </a:t>
            </a:r>
            <a:endPar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endParaRPr>
          </a:p>
          <a:p>
            <a:pPr marL="228600" marR="0" lvl="0" indent="-22860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kumimoji="0" lang="en-US" altLang="zh-CN"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international standard organization, such as TMN</a:t>
            </a:r>
          </a:p>
          <a:p>
            <a:pPr marL="228600" marR="0" lvl="0" indent="-228600" algn="l" defTabSz="914400" rtl="0" eaLnBrk="1" fontAlgn="auto" latinLnBrk="0" hangingPunct="1">
              <a:lnSpc>
                <a:spcPct val="150000"/>
              </a:lnSpc>
              <a:spcBef>
                <a:spcPct val="0"/>
              </a:spcBef>
              <a:spcAft>
                <a:spcPts val="0"/>
              </a:spcAft>
              <a:buClrTx/>
              <a:buSzTx/>
              <a:buFont typeface="Wingdings" panose="05000000000000000000" pitchFamily="2" charset="2"/>
              <a:buNone/>
              <a:tabLst/>
              <a:defRPr/>
            </a:pPr>
            <a:r>
              <a:rPr lang="en-US" altLang="en-US" noProof="1" smtClean="0">
                <a:solidFill>
                  <a:schemeClr val="tx1">
                    <a:lumMod val="75000"/>
                    <a:lumOff val="25000"/>
                  </a:schemeClr>
                </a:solidFill>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(Telecommunication Management Network)</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sym typeface="+mn-ea"/>
              </a:rPr>
              <a:t>, </a:t>
            </a:r>
            <a:r>
              <a:rPr kumimoji="0" lang="en-US" altLang="en-US" b="0" i="0" u="none" strike="noStrike" kern="1200" cap="none" spc="0" normalizeH="0" baseline="0" noProof="1" smtClean="0">
                <a:ln>
                  <a:noFill/>
                </a:ln>
                <a:solidFill>
                  <a:schemeClr val="tx1">
                    <a:lumMod val="75000"/>
                    <a:lumOff val="25000"/>
                  </a:schemeClr>
                </a:solidFill>
                <a:effectLst/>
                <a:uLnTx/>
                <a:uFillTx/>
                <a:latin typeface="+mn-lt"/>
                <a:ea typeface="+mn-ea"/>
                <a:cs typeface="+mn-cs"/>
              </a:rPr>
              <a:t>the functions include fault management, configuration management, performance management, security management and user management.</a:t>
            </a:r>
          </a:p>
        </p:txBody>
      </p:sp>
      <p:grpSp>
        <p:nvGrpSpPr>
          <p:cNvPr id="35" name="组合 34"/>
          <p:cNvGrpSpPr/>
          <p:nvPr/>
        </p:nvGrpSpPr>
        <p:grpSpPr>
          <a:xfrm>
            <a:off x="7538385" y="1096448"/>
            <a:ext cx="3679110" cy="3599377"/>
            <a:chOff x="5833409" y="114400"/>
            <a:chExt cx="6358591" cy="6220790"/>
          </a:xfrm>
        </p:grpSpPr>
        <p:sp>
          <p:nvSpPr>
            <p:cNvPr id="15" name="Freeform 1"/>
            <p:cNvSpPr>
              <a:spLocks noChangeArrowheads="1"/>
            </p:cNvSpPr>
            <p:nvPr/>
          </p:nvSpPr>
          <p:spPr bwMode="auto">
            <a:xfrm>
              <a:off x="5833419" y="1417056"/>
              <a:ext cx="2723651" cy="2530492"/>
            </a:xfrm>
            <a:custGeom>
              <a:avLst/>
              <a:gdLst>
                <a:gd name="T0" fmla="*/ 2687 w 3532"/>
                <a:gd name="T1" fmla="*/ 719 h 3282"/>
                <a:gd name="T2" fmla="*/ 2687 w 3532"/>
                <a:gd name="T3" fmla="*/ 719 h 3282"/>
                <a:gd name="T4" fmla="*/ 2687 w 3532"/>
                <a:gd name="T5" fmla="*/ 594 h 3282"/>
                <a:gd name="T6" fmla="*/ 2218 w 3532"/>
                <a:gd name="T7" fmla="*/ 94 h 3282"/>
                <a:gd name="T8" fmla="*/ 1750 w 3532"/>
                <a:gd name="T9" fmla="*/ 375 h 3282"/>
                <a:gd name="T10" fmla="*/ 781 w 3532"/>
                <a:gd name="T11" fmla="*/ 0 h 3282"/>
                <a:gd name="T12" fmla="*/ 750 w 3532"/>
                <a:gd name="T13" fmla="*/ 0 h 3282"/>
                <a:gd name="T14" fmla="*/ 0 w 3532"/>
                <a:gd name="T15" fmla="*/ 3281 h 3282"/>
                <a:gd name="T16" fmla="*/ 593 w 3532"/>
                <a:gd name="T17" fmla="*/ 2906 h 3282"/>
                <a:gd name="T18" fmla="*/ 750 w 3532"/>
                <a:gd name="T19" fmla="*/ 2343 h 3282"/>
                <a:gd name="T20" fmla="*/ 1750 w 3532"/>
                <a:gd name="T21" fmla="*/ 2219 h 3282"/>
                <a:gd name="T22" fmla="*/ 2031 w 3532"/>
                <a:gd name="T23" fmla="*/ 2062 h 3282"/>
                <a:gd name="T24" fmla="*/ 2718 w 3532"/>
                <a:gd name="T25" fmla="*/ 1625 h 3282"/>
                <a:gd name="T26" fmla="*/ 3531 w 3532"/>
                <a:gd name="T27" fmla="*/ 1000 h 3282"/>
                <a:gd name="T28" fmla="*/ 2687 w 3532"/>
                <a:gd name="T29" fmla="*/ 719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2" h="3282">
                  <a:moveTo>
                    <a:pt x="2687" y="719"/>
                  </a:moveTo>
                  <a:lnTo>
                    <a:pt x="2687" y="719"/>
                  </a:lnTo>
                  <a:cubicBezTo>
                    <a:pt x="2687" y="656"/>
                    <a:pt x="2687" y="625"/>
                    <a:pt x="2687" y="594"/>
                  </a:cubicBezTo>
                  <a:cubicBezTo>
                    <a:pt x="2687" y="312"/>
                    <a:pt x="2468" y="94"/>
                    <a:pt x="2218" y="94"/>
                  </a:cubicBezTo>
                  <a:cubicBezTo>
                    <a:pt x="2000" y="94"/>
                    <a:pt x="1843" y="187"/>
                    <a:pt x="1750" y="375"/>
                  </a:cubicBezTo>
                  <a:cubicBezTo>
                    <a:pt x="781" y="0"/>
                    <a:pt x="781" y="0"/>
                    <a:pt x="781" y="0"/>
                  </a:cubicBezTo>
                  <a:cubicBezTo>
                    <a:pt x="750" y="0"/>
                    <a:pt x="750" y="0"/>
                    <a:pt x="750" y="0"/>
                  </a:cubicBezTo>
                  <a:cubicBezTo>
                    <a:pt x="0" y="3281"/>
                    <a:pt x="0" y="3281"/>
                    <a:pt x="0" y="3281"/>
                  </a:cubicBezTo>
                  <a:cubicBezTo>
                    <a:pt x="593" y="2906"/>
                    <a:pt x="593" y="2906"/>
                    <a:pt x="593" y="2906"/>
                  </a:cubicBezTo>
                  <a:cubicBezTo>
                    <a:pt x="562" y="2719"/>
                    <a:pt x="625" y="2531"/>
                    <a:pt x="750" y="2343"/>
                  </a:cubicBezTo>
                  <a:cubicBezTo>
                    <a:pt x="1000" y="2031"/>
                    <a:pt x="1437" y="2000"/>
                    <a:pt x="1750" y="2219"/>
                  </a:cubicBezTo>
                  <a:cubicBezTo>
                    <a:pt x="2031" y="2062"/>
                    <a:pt x="2031" y="2062"/>
                    <a:pt x="2031" y="2062"/>
                  </a:cubicBezTo>
                  <a:cubicBezTo>
                    <a:pt x="2718" y="1625"/>
                    <a:pt x="2718" y="1625"/>
                    <a:pt x="2718" y="1625"/>
                  </a:cubicBezTo>
                  <a:cubicBezTo>
                    <a:pt x="2937" y="1343"/>
                    <a:pt x="3218" y="1125"/>
                    <a:pt x="3531" y="1000"/>
                  </a:cubicBezTo>
                  <a:lnTo>
                    <a:pt x="2687" y="719"/>
                  </a:lnTo>
                </a:path>
              </a:pathLst>
            </a:custGeom>
            <a:solidFill>
              <a:srgbClr val="8B8B8B"/>
            </a:solidFill>
            <a:ln>
              <a:noFill/>
            </a:ln>
            <a:effectLst/>
          </p:spPr>
          <p:txBody>
            <a:bodyPr wrap="none" lIns="243785" tIns="121892" rIns="243785" bIns="121892" anchor="ctr"/>
            <a:lstStyle/>
            <a:p>
              <a:endParaRPr lang="en-US" dirty="0"/>
            </a:p>
          </p:txBody>
        </p:sp>
        <p:sp>
          <p:nvSpPr>
            <p:cNvPr id="16" name="Freeform 3"/>
            <p:cNvSpPr>
              <a:spLocks noChangeArrowheads="1"/>
            </p:cNvSpPr>
            <p:nvPr/>
          </p:nvSpPr>
          <p:spPr bwMode="auto">
            <a:xfrm>
              <a:off x="5833409" y="3005420"/>
              <a:ext cx="1927978" cy="3159712"/>
            </a:xfrm>
            <a:custGeom>
              <a:avLst/>
              <a:gdLst>
                <a:gd name="T0" fmla="*/ 2500 w 2501"/>
                <a:gd name="T1" fmla="*/ 0 h 4095"/>
                <a:gd name="T2" fmla="*/ 2500 w 2501"/>
                <a:gd name="T3" fmla="*/ 0 h 4095"/>
                <a:gd name="T4" fmla="*/ 1718 w 2501"/>
                <a:gd name="T5" fmla="*/ 469 h 4095"/>
                <a:gd name="T6" fmla="*/ 1656 w 2501"/>
                <a:gd name="T7" fmla="*/ 375 h 4095"/>
                <a:gd name="T8" fmla="*/ 937 w 2501"/>
                <a:gd name="T9" fmla="*/ 438 h 4095"/>
                <a:gd name="T10" fmla="*/ 875 w 2501"/>
                <a:gd name="T11" fmla="*/ 969 h 4095"/>
                <a:gd name="T12" fmla="*/ 0 w 2501"/>
                <a:gd name="T13" fmla="*/ 1500 h 4095"/>
                <a:gd name="T14" fmla="*/ 2093 w 2501"/>
                <a:gd name="T15" fmla="*/ 4094 h 4095"/>
                <a:gd name="T16" fmla="*/ 2156 w 2501"/>
                <a:gd name="T17" fmla="*/ 3469 h 4095"/>
                <a:gd name="T18" fmla="*/ 1812 w 2501"/>
                <a:gd name="T19" fmla="*/ 3000 h 4095"/>
                <a:gd name="T20" fmla="*/ 2343 w 2501"/>
                <a:gd name="T21" fmla="*/ 2125 h 4095"/>
                <a:gd name="T22" fmla="*/ 2406 w 2501"/>
                <a:gd name="T23" fmla="*/ 1625 h 4095"/>
                <a:gd name="T24" fmla="*/ 2468 w 2501"/>
                <a:gd name="T25" fmla="*/ 1000 h 4095"/>
                <a:gd name="T26" fmla="*/ 2406 w 2501"/>
                <a:gd name="T27" fmla="*/ 532 h 4095"/>
                <a:gd name="T28" fmla="*/ 2500 w 2501"/>
                <a:gd name="T29" fmla="*/ 0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1" h="4095">
                  <a:moveTo>
                    <a:pt x="2500" y="0"/>
                  </a:moveTo>
                  <a:lnTo>
                    <a:pt x="2500" y="0"/>
                  </a:lnTo>
                  <a:cubicBezTo>
                    <a:pt x="1718" y="469"/>
                    <a:pt x="1718" y="469"/>
                    <a:pt x="1718" y="469"/>
                  </a:cubicBezTo>
                  <a:cubicBezTo>
                    <a:pt x="1718" y="438"/>
                    <a:pt x="1687" y="407"/>
                    <a:pt x="1656" y="375"/>
                  </a:cubicBezTo>
                  <a:cubicBezTo>
                    <a:pt x="1437" y="219"/>
                    <a:pt x="1125" y="250"/>
                    <a:pt x="937" y="438"/>
                  </a:cubicBezTo>
                  <a:cubicBezTo>
                    <a:pt x="812" y="594"/>
                    <a:pt x="812" y="813"/>
                    <a:pt x="875" y="969"/>
                  </a:cubicBezTo>
                  <a:cubicBezTo>
                    <a:pt x="0" y="1500"/>
                    <a:pt x="0" y="1500"/>
                    <a:pt x="0" y="1500"/>
                  </a:cubicBezTo>
                  <a:cubicBezTo>
                    <a:pt x="2093" y="4094"/>
                    <a:pt x="2093" y="4094"/>
                    <a:pt x="2093" y="4094"/>
                  </a:cubicBezTo>
                  <a:cubicBezTo>
                    <a:pt x="2156" y="3469"/>
                    <a:pt x="2156" y="3469"/>
                    <a:pt x="2156" y="3469"/>
                  </a:cubicBezTo>
                  <a:cubicBezTo>
                    <a:pt x="2000" y="3375"/>
                    <a:pt x="1875" y="3219"/>
                    <a:pt x="1812" y="3000"/>
                  </a:cubicBezTo>
                  <a:cubicBezTo>
                    <a:pt x="1718" y="2625"/>
                    <a:pt x="1968" y="2250"/>
                    <a:pt x="2343" y="2125"/>
                  </a:cubicBezTo>
                  <a:cubicBezTo>
                    <a:pt x="2406" y="1625"/>
                    <a:pt x="2406" y="1625"/>
                    <a:pt x="2406" y="1625"/>
                  </a:cubicBezTo>
                  <a:cubicBezTo>
                    <a:pt x="2468" y="1000"/>
                    <a:pt x="2468" y="1000"/>
                    <a:pt x="2468" y="1000"/>
                  </a:cubicBezTo>
                  <a:cubicBezTo>
                    <a:pt x="2437" y="844"/>
                    <a:pt x="2406" y="688"/>
                    <a:pt x="2406" y="532"/>
                  </a:cubicBezTo>
                  <a:cubicBezTo>
                    <a:pt x="2406" y="344"/>
                    <a:pt x="2437" y="157"/>
                    <a:pt x="2500" y="0"/>
                  </a:cubicBezTo>
                </a:path>
              </a:pathLst>
            </a:custGeom>
            <a:solidFill>
              <a:srgbClr val="727272"/>
            </a:solidFill>
            <a:ln>
              <a:noFill/>
            </a:ln>
            <a:effectLst/>
          </p:spPr>
          <p:txBody>
            <a:bodyPr wrap="none" lIns="243785" tIns="121892" rIns="243785" bIns="121892" anchor="ctr"/>
            <a:lstStyle/>
            <a:p>
              <a:endParaRPr lang="en-US" dirty="0"/>
            </a:p>
          </p:txBody>
        </p:sp>
        <p:sp>
          <p:nvSpPr>
            <p:cNvPr id="17" name="Freeform 5"/>
            <p:cNvSpPr>
              <a:spLocks noChangeArrowheads="1"/>
            </p:cNvSpPr>
            <p:nvPr/>
          </p:nvSpPr>
          <p:spPr bwMode="auto">
            <a:xfrm>
              <a:off x="7377154" y="4117610"/>
              <a:ext cx="2771256" cy="2217580"/>
            </a:xfrm>
            <a:custGeom>
              <a:avLst/>
              <a:gdLst>
                <a:gd name="T0" fmla="*/ 3592 w 3593"/>
                <a:gd name="T1" fmla="*/ 2875 h 2876"/>
                <a:gd name="T2" fmla="*/ 3592 w 3593"/>
                <a:gd name="T3" fmla="*/ 2875 h 2876"/>
                <a:gd name="T4" fmla="*/ 3186 w 3593"/>
                <a:gd name="T5" fmla="*/ 2469 h 2876"/>
                <a:gd name="T6" fmla="*/ 2592 w 3593"/>
                <a:gd name="T7" fmla="*/ 2437 h 2876"/>
                <a:gd name="T8" fmla="*/ 2217 w 3593"/>
                <a:gd name="T9" fmla="*/ 1469 h 2876"/>
                <a:gd name="T10" fmla="*/ 1437 w 3593"/>
                <a:gd name="T11" fmla="*/ 656 h 2876"/>
                <a:gd name="T12" fmla="*/ 687 w 3593"/>
                <a:gd name="T13" fmla="*/ 0 h 2876"/>
                <a:gd name="T14" fmla="*/ 562 w 3593"/>
                <a:gd name="T15" fmla="*/ 906 h 2876"/>
                <a:gd name="T16" fmla="*/ 437 w 3593"/>
                <a:gd name="T17" fmla="*/ 937 h 2876"/>
                <a:gd name="T18" fmla="*/ 62 w 3593"/>
                <a:gd name="T19" fmla="*/ 1500 h 2876"/>
                <a:gd name="T20" fmla="*/ 437 w 3593"/>
                <a:gd name="T21" fmla="*/ 1875 h 2876"/>
                <a:gd name="T22" fmla="*/ 312 w 3593"/>
                <a:gd name="T23" fmla="*/ 2875 h 2876"/>
                <a:gd name="T24" fmla="*/ 3592 w 3593"/>
                <a:gd name="T25" fmla="*/ 2875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3" h="2876">
                  <a:moveTo>
                    <a:pt x="3592" y="2875"/>
                  </a:moveTo>
                  <a:lnTo>
                    <a:pt x="3592" y="2875"/>
                  </a:lnTo>
                  <a:cubicBezTo>
                    <a:pt x="3186" y="2469"/>
                    <a:pt x="3186" y="2469"/>
                    <a:pt x="3186" y="2469"/>
                  </a:cubicBezTo>
                  <a:cubicBezTo>
                    <a:pt x="2999" y="2531"/>
                    <a:pt x="2780" y="2531"/>
                    <a:pt x="2592" y="2437"/>
                  </a:cubicBezTo>
                  <a:cubicBezTo>
                    <a:pt x="2249" y="2250"/>
                    <a:pt x="2093" y="1844"/>
                    <a:pt x="2217" y="1469"/>
                  </a:cubicBezTo>
                  <a:cubicBezTo>
                    <a:pt x="1437" y="656"/>
                    <a:pt x="1437" y="656"/>
                    <a:pt x="1437" y="656"/>
                  </a:cubicBezTo>
                  <a:cubicBezTo>
                    <a:pt x="1125" y="531"/>
                    <a:pt x="843" y="312"/>
                    <a:pt x="687" y="0"/>
                  </a:cubicBezTo>
                  <a:cubicBezTo>
                    <a:pt x="562" y="906"/>
                    <a:pt x="562" y="906"/>
                    <a:pt x="562" y="906"/>
                  </a:cubicBezTo>
                  <a:cubicBezTo>
                    <a:pt x="531" y="906"/>
                    <a:pt x="468" y="906"/>
                    <a:pt x="437" y="937"/>
                  </a:cubicBezTo>
                  <a:cubicBezTo>
                    <a:pt x="156" y="969"/>
                    <a:pt x="0" y="1250"/>
                    <a:pt x="62" y="1500"/>
                  </a:cubicBezTo>
                  <a:cubicBezTo>
                    <a:pt x="93" y="1719"/>
                    <a:pt x="250" y="1844"/>
                    <a:pt x="437" y="1875"/>
                  </a:cubicBezTo>
                  <a:cubicBezTo>
                    <a:pt x="312" y="2875"/>
                    <a:pt x="312" y="2875"/>
                    <a:pt x="312" y="2875"/>
                  </a:cubicBezTo>
                  <a:lnTo>
                    <a:pt x="3592" y="2875"/>
                  </a:lnTo>
                </a:path>
              </a:pathLst>
            </a:custGeom>
            <a:solidFill>
              <a:srgbClr val="C6C6C6"/>
            </a:solidFill>
            <a:ln>
              <a:noFill/>
            </a:ln>
            <a:effectLst/>
          </p:spPr>
          <p:txBody>
            <a:bodyPr wrap="none" lIns="243785" tIns="121892" rIns="243785" bIns="121892" anchor="ctr"/>
            <a:lstStyle/>
            <a:p>
              <a:endParaRPr lang="en-US" dirty="0"/>
            </a:p>
          </p:txBody>
        </p:sp>
        <p:sp>
          <p:nvSpPr>
            <p:cNvPr id="18" name="Freeform 7"/>
            <p:cNvSpPr>
              <a:spLocks noChangeArrowheads="1"/>
            </p:cNvSpPr>
            <p:nvPr/>
          </p:nvSpPr>
          <p:spPr bwMode="auto">
            <a:xfrm>
              <a:off x="8846095" y="4331888"/>
              <a:ext cx="3179294" cy="1999904"/>
            </a:xfrm>
            <a:custGeom>
              <a:avLst/>
              <a:gdLst>
                <a:gd name="T0" fmla="*/ 4124 w 4125"/>
                <a:gd name="T1" fmla="*/ 0 h 2595"/>
                <a:gd name="T2" fmla="*/ 4124 w 4125"/>
                <a:gd name="T3" fmla="*/ 0 h 2595"/>
                <a:gd name="T4" fmla="*/ 3499 w 4125"/>
                <a:gd name="T5" fmla="*/ 63 h 2595"/>
                <a:gd name="T6" fmla="*/ 3093 w 4125"/>
                <a:gd name="T7" fmla="*/ 500 h 2595"/>
                <a:gd name="T8" fmla="*/ 2124 w 4125"/>
                <a:gd name="T9" fmla="*/ 188 h 2595"/>
                <a:gd name="T10" fmla="*/ 999 w 4125"/>
                <a:gd name="T11" fmla="*/ 313 h 2595"/>
                <a:gd name="T12" fmla="*/ 187 w 4125"/>
                <a:gd name="T13" fmla="*/ 531 h 2595"/>
                <a:gd name="T14" fmla="*/ 0 w 4125"/>
                <a:gd name="T15" fmla="*/ 500 h 2595"/>
                <a:gd name="T16" fmla="*/ 655 w 4125"/>
                <a:gd name="T17" fmla="*/ 1156 h 2595"/>
                <a:gd name="T18" fmla="*/ 561 w 4125"/>
                <a:gd name="T19" fmla="*/ 1250 h 2595"/>
                <a:gd name="T20" fmla="*/ 811 w 4125"/>
                <a:gd name="T21" fmla="*/ 1938 h 2595"/>
                <a:gd name="T22" fmla="*/ 1311 w 4125"/>
                <a:gd name="T23" fmla="*/ 1875 h 2595"/>
                <a:gd name="T24" fmla="*/ 2030 w 4125"/>
                <a:gd name="T25" fmla="*/ 2594 h 2595"/>
                <a:gd name="T26" fmla="*/ 4124 w 4125"/>
                <a:gd name="T27" fmla="*/ 0 h 2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25" h="2595">
                  <a:moveTo>
                    <a:pt x="4124" y="0"/>
                  </a:moveTo>
                  <a:lnTo>
                    <a:pt x="4124" y="0"/>
                  </a:lnTo>
                  <a:cubicBezTo>
                    <a:pt x="3499" y="63"/>
                    <a:pt x="3499" y="63"/>
                    <a:pt x="3499" y="63"/>
                  </a:cubicBezTo>
                  <a:cubicBezTo>
                    <a:pt x="3436" y="250"/>
                    <a:pt x="3280" y="406"/>
                    <a:pt x="3093" y="500"/>
                  </a:cubicBezTo>
                  <a:cubicBezTo>
                    <a:pt x="2749" y="688"/>
                    <a:pt x="2311" y="531"/>
                    <a:pt x="2124" y="188"/>
                  </a:cubicBezTo>
                  <a:cubicBezTo>
                    <a:pt x="999" y="313"/>
                    <a:pt x="999" y="313"/>
                    <a:pt x="999" y="313"/>
                  </a:cubicBezTo>
                  <a:cubicBezTo>
                    <a:pt x="749" y="438"/>
                    <a:pt x="468" y="531"/>
                    <a:pt x="187" y="531"/>
                  </a:cubicBezTo>
                  <a:cubicBezTo>
                    <a:pt x="125" y="531"/>
                    <a:pt x="62" y="500"/>
                    <a:pt x="0" y="500"/>
                  </a:cubicBezTo>
                  <a:cubicBezTo>
                    <a:pt x="655" y="1156"/>
                    <a:pt x="655" y="1156"/>
                    <a:pt x="655" y="1156"/>
                  </a:cubicBezTo>
                  <a:cubicBezTo>
                    <a:pt x="624" y="1188"/>
                    <a:pt x="593" y="1219"/>
                    <a:pt x="561" y="1250"/>
                  </a:cubicBezTo>
                  <a:cubicBezTo>
                    <a:pt x="468" y="1500"/>
                    <a:pt x="561" y="1813"/>
                    <a:pt x="811" y="1938"/>
                  </a:cubicBezTo>
                  <a:cubicBezTo>
                    <a:pt x="968" y="2000"/>
                    <a:pt x="1186" y="1969"/>
                    <a:pt x="1311" y="1875"/>
                  </a:cubicBezTo>
                  <a:cubicBezTo>
                    <a:pt x="2030" y="2594"/>
                    <a:pt x="2030" y="2594"/>
                    <a:pt x="2030" y="2594"/>
                  </a:cubicBezTo>
                  <a:lnTo>
                    <a:pt x="4124" y="0"/>
                  </a:lnTo>
                </a:path>
              </a:pathLst>
            </a:custGeom>
            <a:solidFill>
              <a:srgbClr val="555555"/>
            </a:solidFill>
            <a:ln>
              <a:noFill/>
            </a:ln>
            <a:effectLst/>
          </p:spPr>
          <p:txBody>
            <a:bodyPr wrap="none" lIns="243785" tIns="121892" rIns="243785" bIns="121892" anchor="ctr"/>
            <a:lstStyle/>
            <a:p>
              <a:endParaRPr lang="en-US" dirty="0"/>
            </a:p>
          </p:txBody>
        </p:sp>
        <p:sp>
          <p:nvSpPr>
            <p:cNvPr id="19" name="Freeform 8"/>
            <p:cNvSpPr>
              <a:spLocks noChangeArrowheads="1"/>
            </p:cNvSpPr>
            <p:nvPr/>
          </p:nvSpPr>
          <p:spPr bwMode="auto">
            <a:xfrm>
              <a:off x="9927392" y="1587120"/>
              <a:ext cx="2264608" cy="3061076"/>
            </a:xfrm>
            <a:custGeom>
              <a:avLst/>
              <a:gdLst>
                <a:gd name="T0" fmla="*/ 2938 w 2939"/>
                <a:gd name="T1" fmla="*/ 3281 h 3969"/>
                <a:gd name="T2" fmla="*/ 2938 w 2939"/>
                <a:gd name="T3" fmla="*/ 3281 h 3969"/>
                <a:gd name="T4" fmla="*/ 2188 w 2939"/>
                <a:gd name="T5" fmla="*/ 0 h 3969"/>
                <a:gd name="T6" fmla="*/ 1813 w 2939"/>
                <a:gd name="T7" fmla="*/ 593 h 3969"/>
                <a:gd name="T8" fmla="*/ 1906 w 2939"/>
                <a:gd name="T9" fmla="*/ 1156 h 3969"/>
                <a:gd name="T10" fmla="*/ 1063 w 2939"/>
                <a:gd name="T11" fmla="*/ 1750 h 3969"/>
                <a:gd name="T12" fmla="*/ 469 w 2939"/>
                <a:gd name="T13" fmla="*/ 2687 h 3969"/>
                <a:gd name="T14" fmla="*/ 0 w 2939"/>
                <a:gd name="T15" fmla="*/ 3593 h 3969"/>
                <a:gd name="T16" fmla="*/ 875 w 2939"/>
                <a:gd name="T17" fmla="*/ 3499 h 3969"/>
                <a:gd name="T18" fmla="*/ 938 w 2939"/>
                <a:gd name="T19" fmla="*/ 3625 h 3969"/>
                <a:gd name="T20" fmla="*/ 1594 w 2939"/>
                <a:gd name="T21" fmla="*/ 3843 h 3969"/>
                <a:gd name="T22" fmla="*/ 1875 w 2939"/>
                <a:gd name="T23" fmla="*/ 3406 h 3969"/>
                <a:gd name="T24" fmla="*/ 2938 w 2939"/>
                <a:gd name="T25" fmla="*/ 3312 h 3969"/>
                <a:gd name="T26" fmla="*/ 2938 w 2939"/>
                <a:gd name="T27" fmla="*/ 3281 h 3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39" h="3969">
                  <a:moveTo>
                    <a:pt x="2938" y="3281"/>
                  </a:moveTo>
                  <a:lnTo>
                    <a:pt x="2938" y="3281"/>
                  </a:lnTo>
                  <a:cubicBezTo>
                    <a:pt x="2188" y="0"/>
                    <a:pt x="2188" y="0"/>
                    <a:pt x="2188" y="0"/>
                  </a:cubicBezTo>
                  <a:cubicBezTo>
                    <a:pt x="1813" y="593"/>
                    <a:pt x="1813" y="593"/>
                    <a:pt x="1813" y="593"/>
                  </a:cubicBezTo>
                  <a:cubicBezTo>
                    <a:pt x="1938" y="750"/>
                    <a:pt x="1969" y="968"/>
                    <a:pt x="1906" y="1156"/>
                  </a:cubicBezTo>
                  <a:cubicBezTo>
                    <a:pt x="1844" y="1562"/>
                    <a:pt x="1469" y="1812"/>
                    <a:pt x="1063" y="1750"/>
                  </a:cubicBezTo>
                  <a:cubicBezTo>
                    <a:pt x="469" y="2687"/>
                    <a:pt x="469" y="2687"/>
                    <a:pt x="469" y="2687"/>
                  </a:cubicBezTo>
                  <a:cubicBezTo>
                    <a:pt x="406" y="3031"/>
                    <a:pt x="219" y="3343"/>
                    <a:pt x="0" y="3593"/>
                  </a:cubicBezTo>
                  <a:cubicBezTo>
                    <a:pt x="875" y="3499"/>
                    <a:pt x="875" y="3499"/>
                    <a:pt x="875" y="3499"/>
                  </a:cubicBezTo>
                  <a:cubicBezTo>
                    <a:pt x="906" y="3531"/>
                    <a:pt x="906" y="3562"/>
                    <a:pt x="938" y="3625"/>
                  </a:cubicBezTo>
                  <a:cubicBezTo>
                    <a:pt x="1031" y="3843"/>
                    <a:pt x="1344" y="3968"/>
                    <a:pt x="1594" y="3843"/>
                  </a:cubicBezTo>
                  <a:cubicBezTo>
                    <a:pt x="1781" y="3750"/>
                    <a:pt x="1875" y="3593"/>
                    <a:pt x="1875" y="3406"/>
                  </a:cubicBezTo>
                  <a:cubicBezTo>
                    <a:pt x="2938" y="3312"/>
                    <a:pt x="2938" y="3312"/>
                    <a:pt x="2938" y="3312"/>
                  </a:cubicBezTo>
                  <a:lnTo>
                    <a:pt x="2938" y="3281"/>
                  </a:lnTo>
                </a:path>
              </a:pathLst>
            </a:custGeom>
            <a:solidFill>
              <a:srgbClr val="8B8B8B"/>
            </a:solidFill>
            <a:ln>
              <a:noFill/>
            </a:ln>
            <a:effectLst/>
          </p:spPr>
          <p:txBody>
            <a:bodyPr wrap="none" lIns="243785" tIns="121892" rIns="243785" bIns="121892" anchor="ctr"/>
            <a:lstStyle/>
            <a:p>
              <a:endParaRPr lang="en-US" dirty="0"/>
            </a:p>
          </p:txBody>
        </p:sp>
        <p:sp>
          <p:nvSpPr>
            <p:cNvPr id="20" name="Freeform 10"/>
            <p:cNvSpPr>
              <a:spLocks noChangeArrowheads="1"/>
            </p:cNvSpPr>
            <p:nvPr/>
          </p:nvSpPr>
          <p:spPr bwMode="auto">
            <a:xfrm>
              <a:off x="9182728" y="185833"/>
              <a:ext cx="2387020" cy="3084886"/>
            </a:xfrm>
            <a:custGeom>
              <a:avLst/>
              <a:gdLst>
                <a:gd name="T0" fmla="*/ 2469 w 3095"/>
                <a:gd name="T1" fmla="*/ 2438 h 4001"/>
                <a:gd name="T2" fmla="*/ 2469 w 3095"/>
                <a:gd name="T3" fmla="*/ 2438 h 4001"/>
                <a:gd name="T4" fmla="*/ 3094 w 3095"/>
                <a:gd name="T5" fmla="*/ 1469 h 4001"/>
                <a:gd name="T6" fmla="*/ 0 w 3095"/>
                <a:gd name="T7" fmla="*/ 0 h 4001"/>
                <a:gd name="T8" fmla="*/ 250 w 3095"/>
                <a:gd name="T9" fmla="*/ 719 h 4001"/>
                <a:gd name="T10" fmla="*/ 750 w 3095"/>
                <a:gd name="T11" fmla="*/ 1000 h 4001"/>
                <a:gd name="T12" fmla="*/ 657 w 3095"/>
                <a:gd name="T13" fmla="*/ 2000 h 4001"/>
                <a:gd name="T14" fmla="*/ 1032 w 3095"/>
                <a:gd name="T15" fmla="*/ 3094 h 4001"/>
                <a:gd name="T16" fmla="*/ 1438 w 3095"/>
                <a:gd name="T17" fmla="*/ 4000 h 4001"/>
                <a:gd name="T18" fmla="*/ 1938 w 3095"/>
                <a:gd name="T19" fmla="*/ 3250 h 4001"/>
                <a:gd name="T20" fmla="*/ 2063 w 3095"/>
                <a:gd name="T21" fmla="*/ 3281 h 4001"/>
                <a:gd name="T22" fmla="*/ 2657 w 3095"/>
                <a:gd name="T23" fmla="*/ 2906 h 4001"/>
                <a:gd name="T24" fmla="*/ 2469 w 3095"/>
                <a:gd name="T25" fmla="*/ 2438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95" h="4001">
                  <a:moveTo>
                    <a:pt x="2469" y="2438"/>
                  </a:moveTo>
                  <a:lnTo>
                    <a:pt x="2469" y="2438"/>
                  </a:lnTo>
                  <a:cubicBezTo>
                    <a:pt x="3094" y="1469"/>
                    <a:pt x="3094" y="1469"/>
                    <a:pt x="3094" y="1469"/>
                  </a:cubicBezTo>
                  <a:cubicBezTo>
                    <a:pt x="0" y="0"/>
                    <a:pt x="0" y="0"/>
                    <a:pt x="0" y="0"/>
                  </a:cubicBezTo>
                  <a:cubicBezTo>
                    <a:pt x="250" y="719"/>
                    <a:pt x="250" y="719"/>
                    <a:pt x="250" y="719"/>
                  </a:cubicBezTo>
                  <a:cubicBezTo>
                    <a:pt x="438" y="719"/>
                    <a:pt x="625" y="813"/>
                    <a:pt x="750" y="1000"/>
                  </a:cubicBezTo>
                  <a:cubicBezTo>
                    <a:pt x="1000" y="1313"/>
                    <a:pt x="969" y="1750"/>
                    <a:pt x="657" y="2000"/>
                  </a:cubicBezTo>
                  <a:cubicBezTo>
                    <a:pt x="1032" y="3094"/>
                    <a:pt x="1032" y="3094"/>
                    <a:pt x="1032" y="3094"/>
                  </a:cubicBezTo>
                  <a:cubicBezTo>
                    <a:pt x="1250" y="3344"/>
                    <a:pt x="1407" y="3656"/>
                    <a:pt x="1438" y="4000"/>
                  </a:cubicBezTo>
                  <a:cubicBezTo>
                    <a:pt x="1938" y="3250"/>
                    <a:pt x="1938" y="3250"/>
                    <a:pt x="1938" y="3250"/>
                  </a:cubicBezTo>
                  <a:cubicBezTo>
                    <a:pt x="1969" y="3281"/>
                    <a:pt x="2000" y="3281"/>
                    <a:pt x="2063" y="3281"/>
                  </a:cubicBezTo>
                  <a:cubicBezTo>
                    <a:pt x="2313" y="3344"/>
                    <a:pt x="2594" y="3188"/>
                    <a:pt x="2657" y="2906"/>
                  </a:cubicBezTo>
                  <a:cubicBezTo>
                    <a:pt x="2688" y="2719"/>
                    <a:pt x="2625" y="2531"/>
                    <a:pt x="2469" y="2438"/>
                  </a:cubicBezTo>
                </a:path>
              </a:pathLst>
            </a:custGeom>
            <a:solidFill>
              <a:srgbClr val="216AA9"/>
            </a:solidFill>
            <a:ln>
              <a:noFill/>
            </a:ln>
            <a:effectLst/>
          </p:spPr>
          <p:txBody>
            <a:bodyPr wrap="none" lIns="243785" tIns="121892" rIns="243785" bIns="121892" anchor="ctr"/>
            <a:lstStyle/>
            <a:p>
              <a:endParaRPr lang="en-US" dirty="0">
                <a:solidFill>
                  <a:schemeClr val="accent2"/>
                </a:solidFill>
              </a:endParaRPr>
            </a:p>
          </p:txBody>
        </p:sp>
        <p:sp>
          <p:nvSpPr>
            <p:cNvPr id="21" name="Freeform 12"/>
            <p:cNvSpPr>
              <a:spLocks noChangeArrowheads="1"/>
            </p:cNvSpPr>
            <p:nvPr/>
          </p:nvSpPr>
          <p:spPr bwMode="auto">
            <a:xfrm>
              <a:off x="6581480" y="114400"/>
              <a:ext cx="3155490" cy="2217580"/>
            </a:xfrm>
            <a:custGeom>
              <a:avLst/>
              <a:gdLst>
                <a:gd name="T0" fmla="*/ 3843 w 4094"/>
                <a:gd name="T1" fmla="*/ 1938 h 2876"/>
                <a:gd name="T2" fmla="*/ 3843 w 4094"/>
                <a:gd name="T3" fmla="*/ 1938 h 2876"/>
                <a:gd name="T4" fmla="*/ 3937 w 4094"/>
                <a:gd name="T5" fmla="*/ 1250 h 2876"/>
                <a:gd name="T6" fmla="*/ 3437 w 4094"/>
                <a:gd name="T7" fmla="*/ 1063 h 2876"/>
                <a:gd name="T8" fmla="*/ 3094 w 4094"/>
                <a:gd name="T9" fmla="*/ 0 h 2876"/>
                <a:gd name="T10" fmla="*/ 0 w 4094"/>
                <a:gd name="T11" fmla="*/ 1500 h 2876"/>
                <a:gd name="T12" fmla="*/ 688 w 4094"/>
                <a:gd name="T13" fmla="*/ 1750 h 2876"/>
                <a:gd name="T14" fmla="*/ 1250 w 4094"/>
                <a:gd name="T15" fmla="*/ 1532 h 2876"/>
                <a:gd name="T16" fmla="*/ 1969 w 4094"/>
                <a:gd name="T17" fmla="*/ 2219 h 2876"/>
                <a:gd name="T18" fmla="*/ 3063 w 4094"/>
                <a:gd name="T19" fmla="*/ 2594 h 2876"/>
                <a:gd name="T20" fmla="*/ 3125 w 4094"/>
                <a:gd name="T21" fmla="*/ 2594 h 2876"/>
                <a:gd name="T22" fmla="*/ 4031 w 4094"/>
                <a:gd name="T23" fmla="*/ 2875 h 2876"/>
                <a:gd name="T24" fmla="*/ 3749 w 4094"/>
                <a:gd name="T25" fmla="*/ 2000 h 2876"/>
                <a:gd name="T26" fmla="*/ 3843 w 4094"/>
                <a:gd name="T27" fmla="*/ 1938 h 2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94" h="2876">
                  <a:moveTo>
                    <a:pt x="3843" y="1938"/>
                  </a:moveTo>
                  <a:lnTo>
                    <a:pt x="3843" y="1938"/>
                  </a:lnTo>
                  <a:cubicBezTo>
                    <a:pt x="4062" y="1782"/>
                    <a:pt x="4093" y="1469"/>
                    <a:pt x="3937" y="1250"/>
                  </a:cubicBezTo>
                  <a:cubicBezTo>
                    <a:pt x="3812" y="1094"/>
                    <a:pt x="3624" y="1032"/>
                    <a:pt x="3437" y="1063"/>
                  </a:cubicBezTo>
                  <a:cubicBezTo>
                    <a:pt x="3094" y="0"/>
                    <a:pt x="3094" y="0"/>
                    <a:pt x="3094" y="0"/>
                  </a:cubicBezTo>
                  <a:cubicBezTo>
                    <a:pt x="0" y="1500"/>
                    <a:pt x="0" y="1500"/>
                    <a:pt x="0" y="1500"/>
                  </a:cubicBezTo>
                  <a:cubicBezTo>
                    <a:pt x="688" y="1750"/>
                    <a:pt x="688" y="1750"/>
                    <a:pt x="688" y="1750"/>
                  </a:cubicBezTo>
                  <a:cubicBezTo>
                    <a:pt x="844" y="1594"/>
                    <a:pt x="1032" y="1532"/>
                    <a:pt x="1250" y="1532"/>
                  </a:cubicBezTo>
                  <a:cubicBezTo>
                    <a:pt x="1625" y="1532"/>
                    <a:pt x="1969" y="1813"/>
                    <a:pt x="1969" y="2219"/>
                  </a:cubicBezTo>
                  <a:cubicBezTo>
                    <a:pt x="3063" y="2594"/>
                    <a:pt x="3063" y="2594"/>
                    <a:pt x="3063" y="2594"/>
                  </a:cubicBezTo>
                  <a:cubicBezTo>
                    <a:pt x="3094" y="2594"/>
                    <a:pt x="3094" y="2594"/>
                    <a:pt x="3125" y="2594"/>
                  </a:cubicBezTo>
                  <a:cubicBezTo>
                    <a:pt x="3437" y="2594"/>
                    <a:pt x="3749" y="2688"/>
                    <a:pt x="4031" y="2875"/>
                  </a:cubicBezTo>
                  <a:cubicBezTo>
                    <a:pt x="3749" y="2000"/>
                    <a:pt x="3749" y="2000"/>
                    <a:pt x="3749" y="2000"/>
                  </a:cubicBezTo>
                  <a:cubicBezTo>
                    <a:pt x="3781" y="2000"/>
                    <a:pt x="3812" y="1969"/>
                    <a:pt x="3843" y="1938"/>
                  </a:cubicBezTo>
                </a:path>
              </a:pathLst>
            </a:custGeom>
            <a:solidFill>
              <a:srgbClr val="8B8B8B"/>
            </a:solidFill>
            <a:ln>
              <a:noFill/>
            </a:ln>
            <a:effectLst/>
          </p:spPr>
          <p:txBody>
            <a:bodyPr wrap="none" lIns="243785" tIns="121892" rIns="243785" bIns="121892" anchor="ctr"/>
            <a:lstStyle/>
            <a:p>
              <a:endParaRPr lang="en-US" dirty="0"/>
            </a:p>
          </p:txBody>
        </p:sp>
        <p:grpSp>
          <p:nvGrpSpPr>
            <p:cNvPr id="22" name="Group 30"/>
            <p:cNvGrpSpPr>
              <a:grpSpLocks/>
            </p:cNvGrpSpPr>
            <p:nvPr/>
          </p:nvGrpSpPr>
          <p:grpSpPr bwMode="auto">
            <a:xfrm>
              <a:off x="6538915" y="3267031"/>
              <a:ext cx="639359" cy="639526"/>
              <a:chOff x="1865313" y="2312988"/>
              <a:chExt cx="446087" cy="446087"/>
            </a:xfrm>
            <a:solidFill>
              <a:schemeClr val="bg1"/>
            </a:solidFill>
          </p:grpSpPr>
          <p:sp>
            <p:nvSpPr>
              <p:cNvPr id="23" name="Freeform 205"/>
              <p:cNvSpPr>
                <a:spLocks noChangeArrowheads="1"/>
              </p:cNvSpPr>
              <p:nvPr/>
            </p:nvSpPr>
            <p:spPr bwMode="auto">
              <a:xfrm>
                <a:off x="2052638" y="2455863"/>
                <a:ext cx="112712" cy="157162"/>
              </a:xfrm>
              <a:custGeom>
                <a:avLst/>
                <a:gdLst>
                  <a:gd name="T0" fmla="*/ 302 w 313"/>
                  <a:gd name="T1" fmla="*/ 196 h 437"/>
                  <a:gd name="T2" fmla="*/ 41 w 313"/>
                  <a:gd name="T3" fmla="*/ 9 h 437"/>
                  <a:gd name="T4" fmla="*/ 10 w 313"/>
                  <a:gd name="T5" fmla="*/ 9 h 437"/>
                  <a:gd name="T6" fmla="*/ 0 w 313"/>
                  <a:gd name="T7" fmla="*/ 30 h 437"/>
                  <a:gd name="T8" fmla="*/ 0 w 313"/>
                  <a:gd name="T9" fmla="*/ 405 h 437"/>
                  <a:gd name="T10" fmla="*/ 10 w 313"/>
                  <a:gd name="T11" fmla="*/ 436 h 437"/>
                  <a:gd name="T12" fmla="*/ 31 w 313"/>
                  <a:gd name="T13" fmla="*/ 436 h 437"/>
                  <a:gd name="T14" fmla="*/ 41 w 313"/>
                  <a:gd name="T15" fmla="*/ 436 h 437"/>
                  <a:gd name="T16" fmla="*/ 302 w 313"/>
                  <a:gd name="T17" fmla="*/ 249 h 437"/>
                  <a:gd name="T18" fmla="*/ 312 w 313"/>
                  <a:gd name="T19" fmla="*/ 217 h 437"/>
                  <a:gd name="T20" fmla="*/ 302 w 313"/>
                  <a:gd name="T21" fmla="*/ 196 h 437"/>
                  <a:gd name="T22" fmla="*/ 302 w 313"/>
                  <a:gd name="T23" fmla="*/ 196 h 437"/>
                  <a:gd name="T24" fmla="*/ 302 w 313"/>
                  <a:gd name="T25" fmla="*/ 1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3" h="437">
                    <a:moveTo>
                      <a:pt x="302" y="196"/>
                    </a:moveTo>
                    <a:cubicBezTo>
                      <a:pt x="41" y="9"/>
                      <a:pt x="41" y="9"/>
                      <a:pt x="41" y="9"/>
                    </a:cubicBezTo>
                    <a:cubicBezTo>
                      <a:pt x="31" y="0"/>
                      <a:pt x="20" y="0"/>
                      <a:pt x="10" y="9"/>
                    </a:cubicBezTo>
                    <a:cubicBezTo>
                      <a:pt x="0" y="9"/>
                      <a:pt x="0" y="19"/>
                      <a:pt x="0" y="30"/>
                    </a:cubicBezTo>
                    <a:cubicBezTo>
                      <a:pt x="0" y="405"/>
                      <a:pt x="0" y="405"/>
                      <a:pt x="0" y="405"/>
                    </a:cubicBezTo>
                    <a:cubicBezTo>
                      <a:pt x="0" y="426"/>
                      <a:pt x="0" y="436"/>
                      <a:pt x="10" y="436"/>
                    </a:cubicBezTo>
                    <a:cubicBezTo>
                      <a:pt x="20" y="436"/>
                      <a:pt x="20" y="436"/>
                      <a:pt x="31" y="436"/>
                    </a:cubicBezTo>
                    <a:lnTo>
                      <a:pt x="41" y="436"/>
                    </a:lnTo>
                    <a:cubicBezTo>
                      <a:pt x="302" y="249"/>
                      <a:pt x="302" y="249"/>
                      <a:pt x="302" y="249"/>
                    </a:cubicBezTo>
                    <a:cubicBezTo>
                      <a:pt x="312" y="238"/>
                      <a:pt x="312" y="228"/>
                      <a:pt x="312" y="217"/>
                    </a:cubicBezTo>
                    <a:cubicBezTo>
                      <a:pt x="312" y="207"/>
                      <a:pt x="312" y="207"/>
                      <a:pt x="302" y="196"/>
                    </a:cubicBezTo>
                    <a:close/>
                    <a:moveTo>
                      <a:pt x="302" y="196"/>
                    </a:moveTo>
                    <a:lnTo>
                      <a:pt x="302" y="1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4" name="Freeform 206"/>
              <p:cNvSpPr>
                <a:spLocks noChangeArrowheads="1"/>
              </p:cNvSpPr>
              <p:nvPr/>
            </p:nvSpPr>
            <p:spPr bwMode="auto">
              <a:xfrm>
                <a:off x="1865313" y="2312988"/>
                <a:ext cx="446087" cy="446087"/>
              </a:xfrm>
              <a:custGeom>
                <a:avLst/>
                <a:gdLst>
                  <a:gd name="T0" fmla="*/ 614 w 1240"/>
                  <a:gd name="T1" fmla="*/ 0 h 1240"/>
                  <a:gd name="T2" fmla="*/ 0 w 1240"/>
                  <a:gd name="T3" fmla="*/ 614 h 1240"/>
                  <a:gd name="T4" fmla="*/ 614 w 1240"/>
                  <a:gd name="T5" fmla="*/ 1239 h 1240"/>
                  <a:gd name="T6" fmla="*/ 1239 w 1240"/>
                  <a:gd name="T7" fmla="*/ 614 h 1240"/>
                  <a:gd name="T8" fmla="*/ 614 w 1240"/>
                  <a:gd name="T9" fmla="*/ 0 h 1240"/>
                  <a:gd name="T10" fmla="*/ 614 w 1240"/>
                  <a:gd name="T11" fmla="*/ 1135 h 1240"/>
                  <a:gd name="T12" fmla="*/ 104 w 1240"/>
                  <a:gd name="T13" fmla="*/ 614 h 1240"/>
                  <a:gd name="T14" fmla="*/ 614 w 1240"/>
                  <a:gd name="T15" fmla="*/ 104 h 1240"/>
                  <a:gd name="T16" fmla="*/ 1135 w 1240"/>
                  <a:gd name="T17" fmla="*/ 614 h 1240"/>
                  <a:gd name="T18" fmla="*/ 614 w 1240"/>
                  <a:gd name="T19" fmla="*/ 1135 h 1240"/>
                  <a:gd name="T20" fmla="*/ 614 w 1240"/>
                  <a:gd name="T21" fmla="*/ 1135 h 1240"/>
                  <a:gd name="T22" fmla="*/ 614 w 1240"/>
                  <a:gd name="T23" fmla="*/ 113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0" h="1240">
                    <a:moveTo>
                      <a:pt x="614" y="0"/>
                    </a:moveTo>
                    <a:cubicBezTo>
                      <a:pt x="271" y="0"/>
                      <a:pt x="0" y="271"/>
                      <a:pt x="0" y="614"/>
                    </a:cubicBezTo>
                    <a:cubicBezTo>
                      <a:pt x="0" y="958"/>
                      <a:pt x="271" y="1239"/>
                      <a:pt x="614" y="1239"/>
                    </a:cubicBezTo>
                    <a:cubicBezTo>
                      <a:pt x="969" y="1239"/>
                      <a:pt x="1239" y="958"/>
                      <a:pt x="1239" y="614"/>
                    </a:cubicBezTo>
                    <a:cubicBezTo>
                      <a:pt x="1239" y="271"/>
                      <a:pt x="969" y="0"/>
                      <a:pt x="614" y="0"/>
                    </a:cubicBezTo>
                    <a:close/>
                    <a:moveTo>
                      <a:pt x="614" y="1135"/>
                    </a:moveTo>
                    <a:cubicBezTo>
                      <a:pt x="333" y="1135"/>
                      <a:pt x="104" y="906"/>
                      <a:pt x="104" y="614"/>
                    </a:cubicBezTo>
                    <a:cubicBezTo>
                      <a:pt x="104" y="333"/>
                      <a:pt x="333" y="104"/>
                      <a:pt x="614" y="104"/>
                    </a:cubicBezTo>
                    <a:cubicBezTo>
                      <a:pt x="906" y="104"/>
                      <a:pt x="1135" y="333"/>
                      <a:pt x="1135" y="614"/>
                    </a:cubicBezTo>
                    <a:cubicBezTo>
                      <a:pt x="1135" y="906"/>
                      <a:pt x="906" y="1135"/>
                      <a:pt x="614" y="1135"/>
                    </a:cubicBezTo>
                    <a:close/>
                    <a:moveTo>
                      <a:pt x="614" y="1135"/>
                    </a:moveTo>
                    <a:lnTo>
                      <a:pt x="614" y="113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grpSp>
          <p:nvGrpSpPr>
            <p:cNvPr id="25" name="Group 43"/>
            <p:cNvGrpSpPr/>
            <p:nvPr/>
          </p:nvGrpSpPr>
          <p:grpSpPr>
            <a:xfrm>
              <a:off x="7172943" y="1610131"/>
              <a:ext cx="530852" cy="630546"/>
              <a:chOff x="2060819" y="1388284"/>
              <a:chExt cx="271040" cy="321860"/>
            </a:xfrm>
            <a:solidFill>
              <a:schemeClr val="bg1"/>
            </a:solidFill>
          </p:grpSpPr>
          <p:sp>
            <p:nvSpPr>
              <p:cNvPr id="26" name="Freeform 201"/>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7" name="Freeform 202"/>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8" name="Freeform 203"/>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sp>
            <p:nvSpPr>
              <p:cNvPr id="29" name="Freeform 204"/>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dirty="0">
                  <a:ea typeface="SimSun" charset="0"/>
                </a:endParaRPr>
              </a:p>
            </p:txBody>
          </p:sp>
        </p:grpSp>
        <p:sp>
          <p:nvSpPr>
            <p:cNvPr id="30" name="Freeform 298"/>
            <p:cNvSpPr>
              <a:spLocks noChangeArrowheads="1"/>
            </p:cNvSpPr>
            <p:nvPr/>
          </p:nvSpPr>
          <p:spPr bwMode="auto">
            <a:xfrm>
              <a:off x="9305938" y="5173844"/>
              <a:ext cx="618525" cy="618684"/>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31" name="Freeform 526"/>
            <p:cNvSpPr>
              <a:spLocks noChangeArrowheads="1"/>
            </p:cNvSpPr>
            <p:nvPr/>
          </p:nvSpPr>
          <p:spPr bwMode="auto">
            <a:xfrm rot="20348499">
              <a:off x="9119648" y="937798"/>
              <a:ext cx="511397" cy="662956"/>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32" name="Freeform 168"/>
            <p:cNvSpPr>
              <a:spLocks noChangeArrowheads="1"/>
            </p:cNvSpPr>
            <p:nvPr/>
          </p:nvSpPr>
          <p:spPr bwMode="auto">
            <a:xfrm>
              <a:off x="10657531" y="2115355"/>
              <a:ext cx="488927" cy="489050"/>
            </a:xfrm>
            <a:custGeom>
              <a:avLst/>
              <a:gdLst>
                <a:gd name="T0" fmla="*/ 521 w 1043"/>
                <a:gd name="T1" fmla="*/ 0 h 1043"/>
                <a:gd name="T2" fmla="*/ 0 w 1043"/>
                <a:gd name="T3" fmla="*/ 521 h 1043"/>
                <a:gd name="T4" fmla="*/ 521 w 1043"/>
                <a:gd name="T5" fmla="*/ 1042 h 1043"/>
                <a:gd name="T6" fmla="*/ 1042 w 1043"/>
                <a:gd name="T7" fmla="*/ 521 h 1043"/>
                <a:gd name="T8" fmla="*/ 521 w 1043"/>
                <a:gd name="T9" fmla="*/ 0 h 1043"/>
                <a:gd name="T10" fmla="*/ 323 w 1043"/>
                <a:gd name="T11" fmla="*/ 781 h 1043"/>
                <a:gd name="T12" fmla="*/ 323 w 1043"/>
                <a:gd name="T13" fmla="*/ 260 h 1043"/>
                <a:gd name="T14" fmla="*/ 844 w 1043"/>
                <a:gd name="T15" fmla="*/ 521 h 1043"/>
                <a:gd name="T16" fmla="*/ 323 w 1043"/>
                <a:gd name="T17" fmla="*/ 781 h 1043"/>
                <a:gd name="T18" fmla="*/ 323 w 1043"/>
                <a:gd name="T19" fmla="*/ 781 h 1043"/>
                <a:gd name="T20" fmla="*/ 323 w 1043"/>
                <a:gd name="T21" fmla="*/ 78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043">
                  <a:moveTo>
                    <a:pt x="521" y="0"/>
                  </a:moveTo>
                  <a:cubicBezTo>
                    <a:pt x="229" y="0"/>
                    <a:pt x="0" y="240"/>
                    <a:pt x="0" y="521"/>
                  </a:cubicBezTo>
                  <a:cubicBezTo>
                    <a:pt x="0" y="812"/>
                    <a:pt x="229" y="1042"/>
                    <a:pt x="521" y="1042"/>
                  </a:cubicBezTo>
                  <a:cubicBezTo>
                    <a:pt x="802" y="1042"/>
                    <a:pt x="1042" y="812"/>
                    <a:pt x="1042" y="521"/>
                  </a:cubicBezTo>
                  <a:cubicBezTo>
                    <a:pt x="1042" y="240"/>
                    <a:pt x="802" y="0"/>
                    <a:pt x="521" y="0"/>
                  </a:cubicBezTo>
                  <a:close/>
                  <a:moveTo>
                    <a:pt x="323" y="781"/>
                  </a:moveTo>
                  <a:cubicBezTo>
                    <a:pt x="323" y="260"/>
                    <a:pt x="323" y="260"/>
                    <a:pt x="323" y="260"/>
                  </a:cubicBezTo>
                  <a:cubicBezTo>
                    <a:pt x="844" y="521"/>
                    <a:pt x="844" y="521"/>
                    <a:pt x="844" y="521"/>
                  </a:cubicBezTo>
                  <a:lnTo>
                    <a:pt x="323" y="781"/>
                  </a:lnTo>
                  <a:close/>
                  <a:moveTo>
                    <a:pt x="323" y="781"/>
                  </a:moveTo>
                  <a:lnTo>
                    <a:pt x="323" y="781"/>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33" name="Freeform 576"/>
            <p:cNvSpPr>
              <a:spLocks noChangeArrowheads="1"/>
            </p:cNvSpPr>
            <p:nvPr/>
          </p:nvSpPr>
          <p:spPr bwMode="auto">
            <a:xfrm>
              <a:off x="10721225" y="3942100"/>
              <a:ext cx="574272" cy="574420"/>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sp>
          <p:nvSpPr>
            <p:cNvPr id="34" name="Freeform 523"/>
            <p:cNvSpPr>
              <a:spLocks noChangeArrowheads="1"/>
            </p:cNvSpPr>
            <p:nvPr/>
          </p:nvSpPr>
          <p:spPr bwMode="auto">
            <a:xfrm>
              <a:off x="7517457" y="4931373"/>
              <a:ext cx="487879" cy="484946"/>
            </a:xfrm>
            <a:custGeom>
              <a:avLst/>
              <a:gdLst>
                <a:gd name="T0" fmla="*/ 268 w 1406"/>
                <a:gd name="T1" fmla="*/ 786 h 1397"/>
                <a:gd name="T2" fmla="*/ 268 w 1406"/>
                <a:gd name="T3" fmla="*/ 1396 h 1397"/>
                <a:gd name="T4" fmla="*/ 310 w 1406"/>
                <a:gd name="T5" fmla="*/ 1396 h 1397"/>
                <a:gd name="T6" fmla="*/ 351 w 1406"/>
                <a:gd name="T7" fmla="*/ 1396 h 1397"/>
                <a:gd name="T8" fmla="*/ 351 w 1406"/>
                <a:gd name="T9" fmla="*/ 786 h 1397"/>
                <a:gd name="T10" fmla="*/ 310 w 1406"/>
                <a:gd name="T11" fmla="*/ 786 h 1397"/>
                <a:gd name="T12" fmla="*/ 268 w 1406"/>
                <a:gd name="T13" fmla="*/ 786 h 1397"/>
                <a:gd name="T14" fmla="*/ 1054 w 1406"/>
                <a:gd name="T15" fmla="*/ 786 h 1397"/>
                <a:gd name="T16" fmla="*/ 1054 w 1406"/>
                <a:gd name="T17" fmla="*/ 1396 h 1397"/>
                <a:gd name="T18" fmla="*/ 1096 w 1406"/>
                <a:gd name="T19" fmla="*/ 1396 h 1397"/>
                <a:gd name="T20" fmla="*/ 1137 w 1406"/>
                <a:gd name="T21" fmla="*/ 1396 h 1397"/>
                <a:gd name="T22" fmla="*/ 1137 w 1406"/>
                <a:gd name="T23" fmla="*/ 786 h 1397"/>
                <a:gd name="T24" fmla="*/ 1096 w 1406"/>
                <a:gd name="T25" fmla="*/ 786 h 1397"/>
                <a:gd name="T26" fmla="*/ 1054 w 1406"/>
                <a:gd name="T27" fmla="*/ 786 h 1397"/>
                <a:gd name="T28" fmla="*/ 1405 w 1406"/>
                <a:gd name="T29" fmla="*/ 702 h 1397"/>
                <a:gd name="T30" fmla="*/ 703 w 1406"/>
                <a:gd name="T31" fmla="*/ 0 h 1397"/>
                <a:gd name="T32" fmla="*/ 0 w 1406"/>
                <a:gd name="T33" fmla="*/ 702 h 1397"/>
                <a:gd name="T34" fmla="*/ 42 w 1406"/>
                <a:gd name="T35" fmla="*/ 936 h 1397"/>
                <a:gd name="T36" fmla="*/ 0 w 1406"/>
                <a:gd name="T37" fmla="*/ 1095 h 1397"/>
                <a:gd name="T38" fmla="*/ 176 w 1406"/>
                <a:gd name="T39" fmla="*/ 1371 h 1397"/>
                <a:gd name="T40" fmla="*/ 176 w 1406"/>
                <a:gd name="T41" fmla="*/ 811 h 1397"/>
                <a:gd name="T42" fmla="*/ 101 w 1406"/>
                <a:gd name="T43" fmla="*/ 870 h 1397"/>
                <a:gd name="T44" fmla="*/ 92 w 1406"/>
                <a:gd name="T45" fmla="*/ 744 h 1397"/>
                <a:gd name="T46" fmla="*/ 703 w 1406"/>
                <a:gd name="T47" fmla="*/ 134 h 1397"/>
                <a:gd name="T48" fmla="*/ 1313 w 1406"/>
                <a:gd name="T49" fmla="*/ 744 h 1397"/>
                <a:gd name="T50" fmla="*/ 1305 w 1406"/>
                <a:gd name="T51" fmla="*/ 870 h 1397"/>
                <a:gd name="T52" fmla="*/ 1229 w 1406"/>
                <a:gd name="T53" fmla="*/ 811 h 1397"/>
                <a:gd name="T54" fmla="*/ 1229 w 1406"/>
                <a:gd name="T55" fmla="*/ 1371 h 1397"/>
                <a:gd name="T56" fmla="*/ 1405 w 1406"/>
                <a:gd name="T57" fmla="*/ 1095 h 1397"/>
                <a:gd name="T58" fmla="*/ 1363 w 1406"/>
                <a:gd name="T59" fmla="*/ 936 h 1397"/>
                <a:gd name="T60" fmla="*/ 1405 w 1406"/>
                <a:gd name="T61" fmla="*/ 702 h 1397"/>
                <a:gd name="T62" fmla="*/ 1405 w 1406"/>
                <a:gd name="T63" fmla="*/ 702 h 1397"/>
                <a:gd name="T64" fmla="*/ 1405 w 1406"/>
                <a:gd name="T65" fmla="*/ 702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6" h="1397">
                  <a:moveTo>
                    <a:pt x="268" y="786"/>
                  </a:moveTo>
                  <a:cubicBezTo>
                    <a:pt x="268" y="1396"/>
                    <a:pt x="268" y="1396"/>
                    <a:pt x="268" y="1396"/>
                  </a:cubicBezTo>
                  <a:cubicBezTo>
                    <a:pt x="276" y="1396"/>
                    <a:pt x="293" y="1396"/>
                    <a:pt x="310" y="1396"/>
                  </a:cubicBezTo>
                  <a:cubicBezTo>
                    <a:pt x="351" y="1396"/>
                    <a:pt x="351" y="1396"/>
                    <a:pt x="351" y="1396"/>
                  </a:cubicBezTo>
                  <a:cubicBezTo>
                    <a:pt x="351" y="786"/>
                    <a:pt x="351" y="786"/>
                    <a:pt x="351" y="786"/>
                  </a:cubicBezTo>
                  <a:cubicBezTo>
                    <a:pt x="310" y="786"/>
                    <a:pt x="310" y="786"/>
                    <a:pt x="310" y="786"/>
                  </a:cubicBezTo>
                  <a:cubicBezTo>
                    <a:pt x="293" y="786"/>
                    <a:pt x="276" y="786"/>
                    <a:pt x="268" y="786"/>
                  </a:cubicBezTo>
                  <a:close/>
                  <a:moveTo>
                    <a:pt x="1054" y="786"/>
                  </a:moveTo>
                  <a:cubicBezTo>
                    <a:pt x="1054" y="1396"/>
                    <a:pt x="1054" y="1396"/>
                    <a:pt x="1054" y="1396"/>
                  </a:cubicBezTo>
                  <a:cubicBezTo>
                    <a:pt x="1096" y="1396"/>
                    <a:pt x="1096" y="1396"/>
                    <a:pt x="1096" y="1396"/>
                  </a:cubicBezTo>
                  <a:cubicBezTo>
                    <a:pt x="1112" y="1396"/>
                    <a:pt x="1129" y="1396"/>
                    <a:pt x="1137" y="1396"/>
                  </a:cubicBezTo>
                  <a:cubicBezTo>
                    <a:pt x="1137" y="786"/>
                    <a:pt x="1137" y="786"/>
                    <a:pt x="1137" y="786"/>
                  </a:cubicBezTo>
                  <a:cubicBezTo>
                    <a:pt x="1129" y="786"/>
                    <a:pt x="1112" y="786"/>
                    <a:pt x="1096" y="786"/>
                  </a:cubicBezTo>
                  <a:lnTo>
                    <a:pt x="1054" y="786"/>
                  </a:lnTo>
                  <a:close/>
                  <a:moveTo>
                    <a:pt x="1405" y="702"/>
                  </a:moveTo>
                  <a:cubicBezTo>
                    <a:pt x="1405" y="309"/>
                    <a:pt x="1087" y="0"/>
                    <a:pt x="703" y="0"/>
                  </a:cubicBezTo>
                  <a:cubicBezTo>
                    <a:pt x="318" y="0"/>
                    <a:pt x="0" y="309"/>
                    <a:pt x="0" y="702"/>
                  </a:cubicBezTo>
                  <a:cubicBezTo>
                    <a:pt x="0" y="786"/>
                    <a:pt x="17" y="861"/>
                    <a:pt x="42" y="936"/>
                  </a:cubicBezTo>
                  <a:cubicBezTo>
                    <a:pt x="17" y="978"/>
                    <a:pt x="0" y="1037"/>
                    <a:pt x="0" y="1095"/>
                  </a:cubicBezTo>
                  <a:cubicBezTo>
                    <a:pt x="0" y="1212"/>
                    <a:pt x="76" y="1321"/>
                    <a:pt x="176" y="1371"/>
                  </a:cubicBezTo>
                  <a:cubicBezTo>
                    <a:pt x="176" y="811"/>
                    <a:pt x="176" y="811"/>
                    <a:pt x="176" y="811"/>
                  </a:cubicBezTo>
                  <a:cubicBezTo>
                    <a:pt x="151" y="828"/>
                    <a:pt x="126" y="844"/>
                    <a:pt x="101" y="870"/>
                  </a:cubicBezTo>
                  <a:cubicBezTo>
                    <a:pt x="92" y="828"/>
                    <a:pt x="92" y="786"/>
                    <a:pt x="92" y="744"/>
                  </a:cubicBezTo>
                  <a:cubicBezTo>
                    <a:pt x="92" y="401"/>
                    <a:pt x="368" y="134"/>
                    <a:pt x="703" y="134"/>
                  </a:cubicBezTo>
                  <a:cubicBezTo>
                    <a:pt x="1037" y="134"/>
                    <a:pt x="1313" y="401"/>
                    <a:pt x="1313" y="744"/>
                  </a:cubicBezTo>
                  <a:cubicBezTo>
                    <a:pt x="1313" y="786"/>
                    <a:pt x="1313" y="828"/>
                    <a:pt x="1305" y="870"/>
                  </a:cubicBezTo>
                  <a:cubicBezTo>
                    <a:pt x="1279" y="844"/>
                    <a:pt x="1254" y="828"/>
                    <a:pt x="1229" y="811"/>
                  </a:cubicBezTo>
                  <a:cubicBezTo>
                    <a:pt x="1229" y="1371"/>
                    <a:pt x="1229" y="1371"/>
                    <a:pt x="1229" y="1371"/>
                  </a:cubicBezTo>
                  <a:cubicBezTo>
                    <a:pt x="1330" y="1321"/>
                    <a:pt x="1405" y="1212"/>
                    <a:pt x="1405" y="1095"/>
                  </a:cubicBezTo>
                  <a:cubicBezTo>
                    <a:pt x="1405" y="1037"/>
                    <a:pt x="1388" y="978"/>
                    <a:pt x="1363" y="936"/>
                  </a:cubicBezTo>
                  <a:cubicBezTo>
                    <a:pt x="1388" y="861"/>
                    <a:pt x="1405" y="786"/>
                    <a:pt x="1405" y="702"/>
                  </a:cubicBezTo>
                  <a:close/>
                  <a:moveTo>
                    <a:pt x="1405" y="702"/>
                  </a:moveTo>
                  <a:lnTo>
                    <a:pt x="1405" y="702"/>
                  </a:lnTo>
                  <a:close/>
                </a:path>
              </a:pathLst>
            </a:custGeom>
            <a:solidFill>
              <a:schemeClr val="bg1"/>
            </a:solidFill>
            <a:ln>
              <a:noFill/>
            </a:ln>
            <a:effectLst/>
            <a:extLst/>
          </p:spPr>
          <p:txBody>
            <a:bodyPr wrap="none" lIns="243785" tIns="121892" rIns="243785" bIns="121892" anchor="ctr"/>
            <a:lstStyle/>
            <a:p>
              <a:pPr>
                <a:defRPr/>
              </a:pPr>
              <a:endParaRPr lang="en-US" dirty="0">
                <a:ea typeface="SimSun" charset="0"/>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836712"/>
            <a:ext cx="6200015" cy="360040"/>
            <a:chOff x="323528" y="1340768"/>
            <a:chExt cx="6200015" cy="360040"/>
          </a:xfrm>
        </p:grpSpPr>
        <p:sp>
          <p:nvSpPr>
            <p:cNvPr id="3" name="平行四边形 2"/>
            <p:cNvSpPr/>
            <p:nvPr/>
          </p:nvSpPr>
          <p:spPr>
            <a:xfrm>
              <a:off x="2339752"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SMS</a:t>
              </a:r>
              <a:endParaRPr lang="zh-CN" altLang="en-US" sz="1200" dirty="0">
                <a:solidFill>
                  <a:schemeClr val="bg1"/>
                </a:solidFill>
              </a:endParaRPr>
            </a:p>
          </p:txBody>
        </p:sp>
        <p:sp>
          <p:nvSpPr>
            <p:cNvPr id="4" name="平行四边形 3"/>
            <p:cNvSpPr/>
            <p:nvPr/>
          </p:nvSpPr>
          <p:spPr>
            <a:xfrm>
              <a:off x="3347864"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CDN</a:t>
              </a:r>
              <a:endParaRPr lang="zh-CN" altLang="en-US" sz="1200" dirty="0">
                <a:solidFill>
                  <a:schemeClr val="bg1"/>
                </a:solidFill>
              </a:endParaRPr>
            </a:p>
          </p:txBody>
        </p:sp>
        <p:sp>
          <p:nvSpPr>
            <p:cNvPr id="5" name="平行四边形 4"/>
            <p:cNvSpPr/>
            <p:nvPr/>
          </p:nvSpPr>
          <p:spPr>
            <a:xfrm>
              <a:off x="5371415" y="1340768"/>
              <a:ext cx="1152128" cy="360040"/>
            </a:xfrm>
            <a:prstGeom prst="parallelogram">
              <a:avLst>
                <a:gd name="adj" fmla="val 48088"/>
              </a:avLst>
            </a:prstGeom>
            <a:solidFill>
              <a:srgbClr val="458DC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smtClean="0">
                  <a:solidFill>
                    <a:schemeClr val="bg1"/>
                  </a:solidFill>
                </a:rPr>
                <a:t>NMS</a:t>
              </a:r>
              <a:endParaRPr lang="zh-CN" altLang="en-US" sz="1200" b="1" dirty="0">
                <a:solidFill>
                  <a:schemeClr val="bg1"/>
                </a:solidFill>
              </a:endParaRPr>
            </a:p>
          </p:txBody>
        </p:sp>
        <p:sp>
          <p:nvSpPr>
            <p:cNvPr id="6" name="平行四边形 5"/>
            <p:cNvSpPr/>
            <p:nvPr/>
          </p:nvSpPr>
          <p:spPr>
            <a:xfrm>
              <a:off x="323528"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CMS</a:t>
              </a:r>
              <a:endParaRPr lang="zh-CN" altLang="en-US" sz="1200" dirty="0" smtClean="0">
                <a:solidFill>
                  <a:schemeClr val="bg1"/>
                </a:solidFill>
              </a:endParaRPr>
            </a:p>
          </p:txBody>
        </p:sp>
        <p:sp>
          <p:nvSpPr>
            <p:cNvPr id="7" name="平行四边形 6"/>
            <p:cNvSpPr/>
            <p:nvPr/>
          </p:nvSpPr>
          <p:spPr>
            <a:xfrm>
              <a:off x="1331640"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BOSS</a:t>
              </a:r>
              <a:endParaRPr lang="zh-CN" altLang="en-US" sz="1200" dirty="0" smtClean="0">
                <a:solidFill>
                  <a:schemeClr val="bg1"/>
                </a:solidFill>
              </a:endParaRPr>
            </a:p>
          </p:txBody>
        </p:sp>
        <p:sp>
          <p:nvSpPr>
            <p:cNvPr id="8" name="平行四边形 7"/>
            <p:cNvSpPr/>
            <p:nvPr/>
          </p:nvSpPr>
          <p:spPr>
            <a:xfrm>
              <a:off x="4355847" y="1340768"/>
              <a:ext cx="1152128" cy="360040"/>
            </a:xfrm>
            <a:prstGeom prst="parallelogram">
              <a:avLst>
                <a:gd name="adj" fmla="val 48088"/>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bg1"/>
                  </a:solidFill>
                </a:rPr>
                <a:t>EPG</a:t>
              </a:r>
              <a:endParaRPr lang="zh-CN" altLang="en-US" sz="1200" dirty="0">
                <a:solidFill>
                  <a:schemeClr val="bg1"/>
                </a:solidFill>
              </a:endParaRPr>
            </a:p>
          </p:txBody>
        </p:sp>
      </p:grpSp>
      <p:sp>
        <p:nvSpPr>
          <p:cNvPr id="9" name="矩形 8"/>
          <p:cNvSpPr/>
          <p:nvPr/>
        </p:nvSpPr>
        <p:spPr>
          <a:xfrm>
            <a:off x="0" y="0"/>
            <a:ext cx="12192000" cy="561976"/>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文本框 41"/>
          <p:cNvSpPr txBox="1"/>
          <p:nvPr/>
        </p:nvSpPr>
        <p:spPr>
          <a:xfrm>
            <a:off x="121741" y="38100"/>
            <a:ext cx="10060483" cy="523220"/>
          </a:xfrm>
          <a:prstGeom prst="rect">
            <a:avLst/>
          </a:prstGeom>
          <a:noFill/>
        </p:spPr>
        <p:txBody>
          <a:bodyPr wrap="square" rtlCol="0">
            <a:spAutoFit/>
          </a:bodyPr>
          <a:lstStyle/>
          <a:p>
            <a:pPr lvl="0">
              <a:spcBef>
                <a:spcPct val="0"/>
              </a:spcBef>
              <a:defRPr/>
            </a:pPr>
            <a:r>
              <a:rPr lang="en-GB" altLang="en-US" sz="2800" dirty="0" smtClean="0">
                <a:solidFill>
                  <a:schemeClr val="bg1"/>
                </a:solidFill>
                <a:latin typeface="Aharoni" pitchFamily="2" charset="-79"/>
                <a:cs typeface="Aharoni" pitchFamily="2" charset="-79"/>
              </a:rPr>
              <a:t>Network Management System </a:t>
            </a:r>
            <a:r>
              <a:rPr lang="en-US" altLang="zh-CN" sz="2800" dirty="0" smtClean="0">
                <a:solidFill>
                  <a:schemeClr val="bg1"/>
                </a:solidFill>
                <a:latin typeface="Aharoni" pitchFamily="2" charset="-79"/>
                <a:cs typeface="Aharoni" pitchFamily="2" charset="-79"/>
              </a:rPr>
              <a:t>(</a:t>
            </a:r>
            <a:r>
              <a:rPr lang="zh-CN" altLang="en-US" sz="2800" dirty="0" smtClean="0">
                <a:solidFill>
                  <a:schemeClr val="bg1"/>
                </a:solidFill>
                <a:latin typeface="Aharoni" pitchFamily="2" charset="-79"/>
                <a:cs typeface="Aharoni" pitchFamily="2" charset="-79"/>
              </a:rPr>
              <a:t>NMS</a:t>
            </a:r>
            <a:r>
              <a:rPr lang="en-US" altLang="zh-CN" sz="2800" dirty="0" smtClean="0">
                <a:solidFill>
                  <a:schemeClr val="bg1"/>
                </a:solidFill>
                <a:latin typeface="Aharoni" pitchFamily="2" charset="-79"/>
                <a:cs typeface="Aharoni" pitchFamily="2" charset="-79"/>
              </a:rPr>
              <a:t>)</a:t>
            </a:r>
          </a:p>
        </p:txBody>
      </p:sp>
      <p:cxnSp>
        <p:nvCxnSpPr>
          <p:cNvPr id="11" name="直接连接符 10"/>
          <p:cNvCxnSpPr/>
          <p:nvPr/>
        </p:nvCxnSpPr>
        <p:spPr>
          <a:xfrm>
            <a:off x="6837947"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4414873" y="1595968"/>
            <a:ext cx="3081417" cy="4788593"/>
            <a:chOff x="4557748" y="1595968"/>
            <a:chExt cx="3081417" cy="4788593"/>
          </a:xfrm>
        </p:grpSpPr>
        <p:sp>
          <p:nvSpPr>
            <p:cNvPr id="36" name="Text Box 17"/>
            <p:cNvSpPr txBox="1">
              <a:spLocks noChangeArrowheads="1"/>
            </p:cNvSpPr>
            <p:nvPr/>
          </p:nvSpPr>
          <p:spPr bwMode="auto">
            <a:xfrm>
              <a:off x="4557748" y="3584211"/>
              <a:ext cx="3081417" cy="2800350"/>
            </a:xfrm>
            <a:prstGeom prst="rect">
              <a:avLst/>
            </a:prstGeom>
            <a:noFill/>
            <a:ln w="9525">
              <a:noFill/>
              <a:miter lim="800000"/>
            </a:ln>
            <a:effectLst>
              <a:prstShdw prst="shdw17" dist="17961" dir="2700000">
                <a:srgbClr val="894114"/>
              </a:prstShdw>
            </a:effectLst>
          </p:spPr>
          <p:txBody>
            <a:bodyPr>
              <a:spAutoFit/>
            </a:bodyPr>
            <a:lstStyle/>
            <a:p>
              <a:pPr algn="ctr" eaLnBrk="0" hangingPunct="0">
                <a:defRPr/>
              </a:pPr>
              <a:r>
                <a:rPr lang="en-GB" altLang="en-US" sz="1600" b="1" dirty="0"/>
                <a:t>Performance Management</a:t>
              </a:r>
            </a:p>
            <a:p>
              <a:pPr marL="342900" indent="-342900" eaLnBrk="0" hangingPunct="0">
                <a:buFont typeface="Arial" panose="020B0604020202020204" pitchFamily="34" charset="0"/>
                <a:buChar char="•"/>
                <a:defRPr/>
              </a:pPr>
              <a:r>
                <a:rPr lang="en-US" altLang="zh-CN" sz="1400" dirty="0">
                  <a:solidFill>
                    <a:srgbClr val="000000"/>
                  </a:solidFill>
                </a:rPr>
                <a:t>Real-time performance monitoring on PC server and  streaming media service</a:t>
              </a:r>
            </a:p>
            <a:p>
              <a:pPr marL="342900" indent="-342900" eaLnBrk="0" hangingPunct="0">
                <a:buFont typeface="Arial" panose="020B0604020202020204" pitchFamily="34" charset="0"/>
                <a:buChar char="•"/>
                <a:defRPr/>
              </a:pPr>
              <a:r>
                <a:rPr lang="en-US" altLang="zh-CN" sz="1400" dirty="0">
                  <a:solidFill>
                    <a:srgbClr val="000000"/>
                  </a:solidFill>
                </a:rPr>
                <a:t>Performance management over-limit </a:t>
              </a:r>
            </a:p>
            <a:p>
              <a:pPr marL="342900" indent="-342900" eaLnBrk="0" hangingPunct="0">
                <a:buFont typeface="Arial" panose="020B0604020202020204" pitchFamily="34" charset="0"/>
                <a:buChar char="•"/>
                <a:defRPr/>
              </a:pPr>
              <a:r>
                <a:rPr lang="en-US" altLang="zh-CN" sz="1400" dirty="0">
                  <a:solidFill>
                    <a:srgbClr val="000000"/>
                  </a:solidFill>
                </a:rPr>
                <a:t> Statistics on performance  , trend analysis and network</a:t>
              </a:r>
            </a:p>
            <a:p>
              <a:pPr marL="342900" indent="-342900" eaLnBrk="0" hangingPunct="0">
                <a:defRPr/>
              </a:pPr>
              <a:r>
                <a:rPr lang="en-US" altLang="zh-CN" sz="1400" dirty="0">
                  <a:solidFill>
                    <a:srgbClr val="000000"/>
                  </a:solidFill>
                </a:rPr>
                <a:t>       optimization of network element</a:t>
              </a:r>
            </a:p>
            <a:p>
              <a:pPr eaLnBrk="0" hangingPunct="0">
                <a:defRPr/>
              </a:pPr>
              <a:endParaRPr lang="zh-CN" altLang="en-US" sz="2000" dirty="0"/>
            </a:p>
          </p:txBody>
        </p:sp>
        <p:sp>
          <p:nvSpPr>
            <p:cNvPr id="41" name="矩形 40"/>
            <p:cNvSpPr/>
            <p:nvPr/>
          </p:nvSpPr>
          <p:spPr bwMode="auto">
            <a:xfrm>
              <a:off x="4575580" y="1595968"/>
              <a:ext cx="3035053" cy="475252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44"/>
          <p:cNvGrpSpPr/>
          <p:nvPr/>
        </p:nvGrpSpPr>
        <p:grpSpPr>
          <a:xfrm>
            <a:off x="847724" y="1595968"/>
            <a:ext cx="3047201" cy="4752527"/>
            <a:chOff x="1447799" y="1595968"/>
            <a:chExt cx="3047201" cy="4752527"/>
          </a:xfrm>
        </p:grpSpPr>
        <p:sp>
          <p:nvSpPr>
            <p:cNvPr id="37" name="Text Box 18"/>
            <p:cNvSpPr txBox="1">
              <a:spLocks noChangeArrowheads="1"/>
            </p:cNvSpPr>
            <p:nvPr/>
          </p:nvSpPr>
          <p:spPr bwMode="auto">
            <a:xfrm>
              <a:off x="1476330" y="3582561"/>
              <a:ext cx="3018670" cy="2708433"/>
            </a:xfrm>
            <a:prstGeom prst="rect">
              <a:avLst/>
            </a:prstGeom>
            <a:noFill/>
            <a:ln w="9525">
              <a:noFill/>
              <a:miter lim="800000"/>
            </a:ln>
            <a:effectLst>
              <a:prstShdw prst="shdw17" dist="17961" dir="2700000">
                <a:srgbClr val="894114"/>
              </a:prstShdw>
            </a:effectLst>
          </p:spPr>
          <p:txBody>
            <a:bodyPr wrap="square">
              <a:spAutoFit/>
            </a:bodyPr>
            <a:lstStyle/>
            <a:p>
              <a:pPr algn="ctr" eaLnBrk="0" hangingPunct="0">
                <a:defRPr/>
              </a:pPr>
              <a:r>
                <a:rPr lang="en-GB" altLang="en-US" sz="1600" b="1" dirty="0"/>
                <a:t>Fault Management</a:t>
              </a:r>
            </a:p>
            <a:p>
              <a:pPr marL="342900" indent="-342900" eaLnBrk="0" hangingPunct="0">
                <a:buFont typeface="Arial" panose="020B0604020202020204" pitchFamily="34" charset="0"/>
                <a:buChar char="•"/>
                <a:defRPr/>
              </a:pPr>
              <a:r>
                <a:rPr lang="en-US" altLang="zh-CN" sz="1400" dirty="0">
                  <a:solidFill>
                    <a:srgbClr val="000000"/>
                  </a:solidFill>
                </a:rPr>
                <a:t>Real-time alarm/ event monitoring, history alarm management</a:t>
              </a:r>
            </a:p>
            <a:p>
              <a:pPr marL="342900" indent="-342900" eaLnBrk="0" hangingPunct="0">
                <a:buFont typeface="Arial" panose="020B0604020202020204" pitchFamily="34" charset="0"/>
                <a:buChar char="•"/>
                <a:defRPr/>
              </a:pPr>
              <a:r>
                <a:rPr lang="en-US" altLang="zh-CN" sz="1400" dirty="0">
                  <a:solidFill>
                    <a:srgbClr val="000000"/>
                  </a:solidFill>
                </a:rPr>
                <a:t>Fault diagnosis and location</a:t>
              </a:r>
            </a:p>
            <a:p>
              <a:pPr marL="342900" indent="-342900" eaLnBrk="0" hangingPunct="0">
                <a:buFont typeface="Arial" panose="020B0604020202020204" pitchFamily="34" charset="0"/>
                <a:buChar char="•"/>
                <a:defRPr/>
              </a:pPr>
              <a:r>
                <a:rPr lang="en-US" altLang="zh-CN" sz="1400" dirty="0">
                  <a:solidFill>
                    <a:srgbClr val="000000"/>
                  </a:solidFill>
                </a:rPr>
                <a:t>Alarm filtering, severity define, confirm and clean up</a:t>
              </a:r>
            </a:p>
            <a:p>
              <a:pPr marL="342900" indent="-342900" eaLnBrk="0" hangingPunct="0">
                <a:buFont typeface="Arial" panose="020B0604020202020204" pitchFamily="34" charset="0"/>
                <a:buChar char="•"/>
                <a:defRPr/>
              </a:pPr>
              <a:r>
                <a:rPr lang="en-US" altLang="zh-CN" sz="1400" dirty="0">
                  <a:solidFill>
                    <a:srgbClr val="000000"/>
                  </a:solidFill>
                </a:rPr>
                <a:t>Automatic alarm and event processing, analysis of correlation and causes</a:t>
              </a:r>
            </a:p>
          </p:txBody>
        </p:sp>
        <p:sp>
          <p:nvSpPr>
            <p:cNvPr id="42" name="矩形 41"/>
            <p:cNvSpPr/>
            <p:nvPr/>
          </p:nvSpPr>
          <p:spPr bwMode="auto">
            <a:xfrm>
              <a:off x="1447799" y="1595968"/>
              <a:ext cx="3024353" cy="475252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a:xfrm>
            <a:off x="8082012" y="1595968"/>
            <a:ext cx="3167012" cy="4752527"/>
            <a:chOff x="7681962" y="1595968"/>
            <a:chExt cx="3167012" cy="4752527"/>
          </a:xfrm>
        </p:grpSpPr>
        <p:sp>
          <p:nvSpPr>
            <p:cNvPr id="38" name="Text Box 31"/>
            <p:cNvSpPr txBox="1">
              <a:spLocks noChangeArrowheads="1"/>
            </p:cNvSpPr>
            <p:nvPr/>
          </p:nvSpPr>
          <p:spPr bwMode="auto">
            <a:xfrm>
              <a:off x="7681962" y="3586687"/>
              <a:ext cx="3167012" cy="2062162"/>
            </a:xfrm>
            <a:prstGeom prst="rect">
              <a:avLst/>
            </a:prstGeom>
            <a:noFill/>
            <a:ln w="9525">
              <a:noFill/>
              <a:miter lim="800000"/>
            </a:ln>
            <a:effectLst>
              <a:prstShdw prst="shdw17" dist="17961" dir="2700000">
                <a:srgbClr val="894114"/>
              </a:prstShdw>
            </a:effectLst>
          </p:spPr>
          <p:txBody>
            <a:bodyPr>
              <a:spAutoFit/>
            </a:bodyPr>
            <a:lstStyle/>
            <a:p>
              <a:pPr eaLnBrk="0" hangingPunct="0">
                <a:defRPr/>
              </a:pPr>
              <a:r>
                <a:rPr lang="en-GB" altLang="en-US" sz="1600" b="1" dirty="0"/>
                <a:t>Configuration Management</a:t>
              </a:r>
            </a:p>
            <a:p>
              <a:pPr marL="342900" indent="-342900" eaLnBrk="0" hangingPunct="0">
                <a:buFont typeface="Arial" panose="020B0604020202020204" pitchFamily="34" charset="0"/>
                <a:buChar char="•"/>
                <a:defRPr/>
              </a:pPr>
              <a:r>
                <a:rPr lang="en-US" altLang="zh-CN" sz="1400" dirty="0">
                  <a:solidFill>
                    <a:srgbClr val="000000"/>
                  </a:solidFill>
                </a:rPr>
                <a:t>Automatic discovery </a:t>
              </a:r>
            </a:p>
            <a:p>
              <a:pPr marL="342900" indent="-342900" eaLnBrk="0" hangingPunct="0">
                <a:defRPr/>
              </a:pPr>
              <a:r>
                <a:rPr lang="en-US" altLang="zh-CN" sz="1400" dirty="0">
                  <a:solidFill>
                    <a:srgbClr val="000000"/>
                  </a:solidFill>
                </a:rPr>
                <a:t>       and configuration management</a:t>
              </a:r>
            </a:p>
            <a:p>
              <a:pPr marL="342900" indent="-342900" eaLnBrk="0" hangingPunct="0">
                <a:buFont typeface="Arial" panose="020B0604020202020204" pitchFamily="34" charset="0"/>
                <a:buChar char="•"/>
                <a:defRPr/>
              </a:pPr>
              <a:r>
                <a:rPr lang="en-US" altLang="zh-CN" sz="1400" dirty="0">
                  <a:solidFill>
                    <a:srgbClr val="000000"/>
                  </a:solidFill>
                </a:rPr>
                <a:t>Software upgrade </a:t>
              </a:r>
            </a:p>
            <a:p>
              <a:pPr marL="342900" indent="-342900" eaLnBrk="0" hangingPunct="0">
                <a:defRPr/>
              </a:pPr>
              <a:r>
                <a:rPr lang="en-US" altLang="zh-CN" sz="1400" dirty="0">
                  <a:solidFill>
                    <a:srgbClr val="000000"/>
                  </a:solidFill>
                </a:rPr>
                <a:t>       and patch </a:t>
              </a:r>
            </a:p>
            <a:p>
              <a:pPr marL="342900" indent="-342900" eaLnBrk="0" hangingPunct="0">
                <a:defRPr/>
              </a:pPr>
              <a:r>
                <a:rPr lang="en-US" altLang="zh-CN" sz="1400" dirty="0">
                  <a:solidFill>
                    <a:srgbClr val="000000"/>
                  </a:solidFill>
                </a:rPr>
                <a:t>       management</a:t>
              </a:r>
            </a:p>
            <a:p>
              <a:pPr marL="342900" indent="-342900" eaLnBrk="0" hangingPunct="0">
                <a:buFont typeface="Arial" panose="020B0604020202020204" pitchFamily="34" charset="0"/>
                <a:buChar char="•"/>
                <a:defRPr/>
              </a:pPr>
              <a:r>
                <a:rPr lang="en-US" altLang="zh-CN" sz="1400" dirty="0">
                  <a:solidFill>
                    <a:srgbClr val="000000"/>
                  </a:solidFill>
                </a:rPr>
                <a:t>Control and file the </a:t>
              </a:r>
              <a:r>
                <a:rPr lang="en-US" altLang="zh-CN" sz="1400" dirty="0" err="1">
                  <a:solidFill>
                    <a:srgbClr val="000000"/>
                  </a:solidFill>
                </a:rPr>
                <a:t>ystem</a:t>
              </a:r>
              <a:r>
                <a:rPr lang="en-US" altLang="zh-CN" sz="1400" dirty="0">
                  <a:solidFill>
                    <a:srgbClr val="000000"/>
                  </a:solidFill>
                </a:rPr>
                <a:t> log and user operation log</a:t>
              </a:r>
              <a:endParaRPr lang="zh-CN" altLang="en-US" sz="1800" dirty="0"/>
            </a:p>
          </p:txBody>
        </p:sp>
        <p:sp>
          <p:nvSpPr>
            <p:cNvPr id="44" name="矩形 43"/>
            <p:cNvSpPr/>
            <p:nvPr/>
          </p:nvSpPr>
          <p:spPr bwMode="auto">
            <a:xfrm>
              <a:off x="7710494" y="1595968"/>
              <a:ext cx="3054669" cy="475252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49" name="图片占位符 25" descr="WPBM69MX.jpg"/>
          <p:cNvPicPr>
            <a:picLocks noChangeAspect="1"/>
          </p:cNvPicPr>
          <p:nvPr/>
        </p:nvPicPr>
        <p:blipFill>
          <a:blip r:embed="rId2" cstate="print"/>
          <a:stretch>
            <a:fillRect/>
          </a:stretch>
        </p:blipFill>
        <p:spPr>
          <a:xfrm>
            <a:off x="8445268" y="1724203"/>
            <a:ext cx="2441808" cy="1761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 name="图片占位符 24" descr="potera-raboty.jpg"/>
          <p:cNvPicPr>
            <a:picLocks noChangeAspect="1"/>
          </p:cNvPicPr>
          <p:nvPr/>
        </p:nvPicPr>
        <p:blipFill>
          <a:blip r:embed="rId3" cstate="print"/>
          <a:srcRect l="12626" r="12626"/>
          <a:stretch>
            <a:fillRect/>
          </a:stretch>
        </p:blipFill>
        <p:spPr>
          <a:xfrm>
            <a:off x="4699482" y="1733727"/>
            <a:ext cx="2510944" cy="1752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图片占位符 19" descr="photodune-6670322-typewriter-m.jpg"/>
          <p:cNvPicPr>
            <a:picLocks noChangeAspect="1"/>
          </p:cNvPicPr>
          <p:nvPr/>
        </p:nvPicPr>
        <p:blipFill>
          <a:blip r:embed="rId4" cstate="print"/>
          <a:srcRect l="12615" r="12615"/>
          <a:stretch>
            <a:fillRect/>
          </a:stretch>
        </p:blipFill>
        <p:spPr>
          <a:xfrm>
            <a:off x="1078427" y="1752776"/>
            <a:ext cx="2533113" cy="1714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29910" y="1447137"/>
            <a:ext cx="8545325" cy="4915453"/>
            <a:chOff x="827584" y="944345"/>
            <a:chExt cx="8136904" cy="4680520"/>
          </a:xfrm>
        </p:grpSpPr>
        <p:cxnSp>
          <p:nvCxnSpPr>
            <p:cNvPr id="13" name="直接连接符 12"/>
            <p:cNvCxnSpPr/>
            <p:nvPr/>
          </p:nvCxnSpPr>
          <p:spPr>
            <a:xfrm flipH="1">
              <a:off x="1521806" y="3044452"/>
              <a:ext cx="506164" cy="223060"/>
            </a:xfrm>
            <a:prstGeom prst="line">
              <a:avLst/>
            </a:prstGeom>
            <a:ln w="19050">
              <a:solidFill>
                <a:srgbClr val="004696"/>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2782" y="1459280"/>
              <a:ext cx="2160240" cy="498213"/>
            </a:xfrm>
            <a:prstGeom prst="rect">
              <a:avLst/>
            </a:prstGeom>
            <a:noFill/>
          </p:spPr>
          <p:txBody>
            <a:bodyPr wrap="square" rtlCol="0">
              <a:spAutoFit/>
            </a:bodyPr>
            <a:lstStyle/>
            <a:p>
              <a:pPr algn="r">
                <a:defRPr/>
              </a:pPr>
              <a:r>
                <a:rPr lang="en-US" altLang="zh-CN" sz="1400" b="1" dirty="0" smtClean="0">
                  <a:solidFill>
                    <a:srgbClr val="0096DC"/>
                  </a:solidFill>
                </a:rPr>
                <a:t>Metadata</a:t>
              </a:r>
            </a:p>
            <a:p>
              <a:pPr algn="r">
                <a:defRPr/>
              </a:pPr>
              <a:r>
                <a:rPr lang="en-US" altLang="zh-CN" sz="1400" b="1" dirty="0" smtClean="0">
                  <a:solidFill>
                    <a:srgbClr val="0096DC"/>
                  </a:solidFill>
                </a:rPr>
                <a:t>management</a:t>
              </a:r>
              <a:endParaRPr lang="zh-CN" altLang="en-US" sz="1400" b="1" dirty="0">
                <a:solidFill>
                  <a:srgbClr val="0096DC"/>
                </a:solidFill>
                <a:ea typeface="华文楷体" panose="02010600040101010101" pitchFamily="2" charset="-122"/>
              </a:endParaRPr>
            </a:p>
          </p:txBody>
        </p:sp>
        <p:sp>
          <p:nvSpPr>
            <p:cNvPr id="5" name="六边形 4"/>
            <p:cNvSpPr/>
            <p:nvPr/>
          </p:nvSpPr>
          <p:spPr>
            <a:xfrm>
              <a:off x="827584" y="980728"/>
              <a:ext cx="1368152" cy="360040"/>
            </a:xfrm>
            <a:prstGeom prst="hexagon">
              <a:avLst/>
            </a:prstGeom>
            <a:solidFill>
              <a:srgbClr val="009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err="1" smtClean="0">
                  <a:solidFill>
                    <a:schemeClr val="bg1"/>
                  </a:solidFill>
                  <a:sym typeface="Arial" panose="020B0604020202020204" pitchFamily="34" charset="0"/>
                </a:rPr>
                <a:t>BesTV</a:t>
              </a:r>
              <a:r>
                <a:rPr lang="en-US" altLang="zh-CN" sz="1100" b="1" dirty="0" smtClean="0">
                  <a:solidFill>
                    <a:schemeClr val="bg1"/>
                  </a:solidFill>
                  <a:sym typeface="Arial" panose="020B0604020202020204" pitchFamily="34" charset="0"/>
                </a:rPr>
                <a:t>/CNTV</a:t>
              </a:r>
            </a:p>
          </p:txBody>
        </p:sp>
        <p:sp>
          <p:nvSpPr>
            <p:cNvPr id="6" name="六边形 5"/>
            <p:cNvSpPr/>
            <p:nvPr/>
          </p:nvSpPr>
          <p:spPr>
            <a:xfrm>
              <a:off x="2483768" y="980728"/>
              <a:ext cx="1368152" cy="360040"/>
            </a:xfrm>
            <a:prstGeom prst="hexagon">
              <a:avLst/>
            </a:prstGeom>
            <a:solidFill>
              <a:srgbClr val="009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bg1"/>
                  </a:solidFill>
                  <a:sym typeface="Arial" panose="020B0604020202020204" pitchFamily="34" charset="0"/>
                </a:rPr>
                <a:t>Provincial</a:t>
              </a:r>
            </a:p>
            <a:p>
              <a:pPr algn="ctr"/>
              <a:r>
                <a:rPr lang="en-US" altLang="zh-CN" sz="1100" b="1" dirty="0" smtClean="0">
                  <a:solidFill>
                    <a:schemeClr val="bg1"/>
                  </a:solidFill>
                  <a:sym typeface="Arial" panose="020B0604020202020204" pitchFamily="34" charset="0"/>
                </a:rPr>
                <a:t>TV stations</a:t>
              </a:r>
            </a:p>
          </p:txBody>
        </p:sp>
        <p:sp>
          <p:nvSpPr>
            <p:cNvPr id="7" name="六边形 6"/>
            <p:cNvSpPr/>
            <p:nvPr/>
          </p:nvSpPr>
          <p:spPr>
            <a:xfrm>
              <a:off x="4067944" y="980728"/>
              <a:ext cx="1368152" cy="360040"/>
            </a:xfrm>
            <a:prstGeom prst="hexagon">
              <a:avLst/>
            </a:prstGeom>
            <a:solidFill>
              <a:srgbClr val="009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err="1" smtClean="0">
                  <a:solidFill>
                    <a:schemeClr val="bg1"/>
                  </a:solidFill>
                  <a:sym typeface="Arial" panose="020B0604020202020204" pitchFamily="34" charset="0"/>
                </a:rPr>
                <a:t>PPStream</a:t>
              </a:r>
              <a:endParaRPr lang="en-US" altLang="zh-CN" sz="1100" b="1" dirty="0" smtClean="0">
                <a:solidFill>
                  <a:schemeClr val="bg1"/>
                </a:solidFill>
                <a:sym typeface="Arial" panose="020B0604020202020204" pitchFamily="34" charset="0"/>
              </a:endParaRPr>
            </a:p>
          </p:txBody>
        </p:sp>
        <p:sp>
          <p:nvSpPr>
            <p:cNvPr id="8" name="圆角矩形 7"/>
            <p:cNvSpPr/>
            <p:nvPr/>
          </p:nvSpPr>
          <p:spPr>
            <a:xfrm>
              <a:off x="875084" y="1496659"/>
              <a:ext cx="1296144" cy="432048"/>
            </a:xfrm>
            <a:prstGeom prst="roundRect">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zh-CN" sz="1200" dirty="0" smtClean="0">
                  <a:solidFill>
                    <a:schemeClr val="tx1">
                      <a:lumMod val="75000"/>
                      <a:lumOff val="25000"/>
                    </a:schemeClr>
                  </a:solidFill>
                </a:rPr>
                <a:t>TV content interface</a:t>
              </a:r>
              <a:endParaRPr lang="zh-CN" altLang="en-US" sz="1200" dirty="0" smtClean="0">
                <a:solidFill>
                  <a:schemeClr val="tx1">
                    <a:lumMod val="75000"/>
                    <a:lumOff val="25000"/>
                  </a:schemeClr>
                </a:solidFill>
              </a:endParaRPr>
            </a:p>
          </p:txBody>
        </p:sp>
        <p:sp>
          <p:nvSpPr>
            <p:cNvPr id="9" name="圆角矩形 8"/>
            <p:cNvSpPr/>
            <p:nvPr/>
          </p:nvSpPr>
          <p:spPr>
            <a:xfrm>
              <a:off x="2555776" y="1496659"/>
              <a:ext cx="1224136" cy="432048"/>
            </a:xfrm>
            <a:prstGeom prst="roundRect">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zh-CN" sz="1200" dirty="0" smtClean="0">
                  <a:solidFill>
                    <a:schemeClr val="tx1">
                      <a:lumMod val="75000"/>
                      <a:lumOff val="25000"/>
                    </a:schemeClr>
                  </a:solidFill>
                </a:rPr>
                <a:t>Radio content interface</a:t>
              </a:r>
              <a:endParaRPr lang="zh-CN" altLang="en-US" sz="1200" dirty="0" smtClean="0">
                <a:solidFill>
                  <a:schemeClr val="tx1">
                    <a:lumMod val="75000"/>
                    <a:lumOff val="25000"/>
                  </a:schemeClr>
                </a:solidFill>
              </a:endParaRPr>
            </a:p>
          </p:txBody>
        </p:sp>
        <p:sp>
          <p:nvSpPr>
            <p:cNvPr id="10" name="圆角矩形 9"/>
            <p:cNvSpPr/>
            <p:nvPr/>
          </p:nvSpPr>
          <p:spPr>
            <a:xfrm>
              <a:off x="4116202" y="1521167"/>
              <a:ext cx="1426836" cy="385192"/>
            </a:xfrm>
            <a:prstGeom prst="roundRect">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en-US" altLang="zh-CN" sz="1200" dirty="0" smtClean="0">
                  <a:solidFill>
                    <a:schemeClr val="tx1">
                      <a:lumMod val="75000"/>
                      <a:lumOff val="25000"/>
                    </a:schemeClr>
                  </a:solidFill>
                </a:rPr>
                <a:t>Internet </a:t>
              </a:r>
              <a:r>
                <a:rPr lang="en-US" altLang="zh-CN" sz="1200" dirty="0" err="1" smtClean="0">
                  <a:solidFill>
                    <a:schemeClr val="tx1">
                      <a:lumMod val="75000"/>
                      <a:lumOff val="25000"/>
                    </a:schemeClr>
                  </a:solidFill>
                </a:rPr>
                <a:t>contentinterfae</a:t>
              </a:r>
              <a:endParaRPr lang="zh-CN" altLang="en-US" sz="1200" dirty="0" smtClean="0">
                <a:solidFill>
                  <a:schemeClr val="tx1">
                    <a:lumMod val="75000"/>
                    <a:lumOff val="25000"/>
                  </a:schemeClr>
                </a:solidFill>
              </a:endParaRPr>
            </a:p>
          </p:txBody>
        </p:sp>
        <p:sp>
          <p:nvSpPr>
            <p:cNvPr id="12" name="椭圆 11"/>
            <p:cNvSpPr/>
            <p:nvPr/>
          </p:nvSpPr>
          <p:spPr>
            <a:xfrm>
              <a:off x="1355390" y="2337005"/>
              <a:ext cx="3888432" cy="792088"/>
            </a:xfrm>
            <a:prstGeom prst="ellipse">
              <a:avLst/>
            </a:prstGeom>
            <a:solidFill>
              <a:srgbClr val="216AA9"/>
            </a:solidFill>
            <a:ln w="38100">
              <a:solidFill>
                <a:schemeClr val="bg1"/>
              </a:solidFill>
              <a:miter lim="800000"/>
            </a:ln>
            <a:effectLst>
              <a:outerShdw dist="20000" dir="5400000" algn="ctr" rotWithShape="0">
                <a:srgbClr val="000000">
                  <a:alpha val="34999"/>
                </a:srgbClr>
              </a:outerShdw>
            </a:effectLst>
          </p:spPr>
          <p:txBody>
            <a:bodyPr lIns="0" tIns="0" rIns="0" bIns="0" anchor="ctr"/>
            <a:lstStyle/>
            <a:p>
              <a:pPr algn="ctr">
                <a:defRPr/>
              </a:pPr>
              <a:r>
                <a:rPr lang="en-US" altLang="zh-CN" sz="1200" b="1" dirty="0">
                  <a:solidFill>
                    <a:schemeClr val="bg1"/>
                  </a:solidFill>
                  <a:latin typeface="+mj-lt"/>
                  <a:ea typeface="华文楷体" panose="02010600040101010101" pitchFamily="2" charset="-122"/>
                </a:rPr>
                <a:t>Content integrate and import system</a:t>
              </a:r>
            </a:p>
          </p:txBody>
        </p:sp>
        <p:cxnSp>
          <p:nvCxnSpPr>
            <p:cNvPr id="14" name="直接连接符 13"/>
            <p:cNvCxnSpPr/>
            <p:nvPr/>
          </p:nvCxnSpPr>
          <p:spPr>
            <a:xfrm>
              <a:off x="4067944" y="3129093"/>
              <a:ext cx="455853" cy="210427"/>
            </a:xfrm>
            <a:prstGeom prst="line">
              <a:avLst/>
            </a:prstGeom>
            <a:ln w="19050">
              <a:solidFill>
                <a:srgbClr val="004696"/>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87717" y="3872923"/>
              <a:ext cx="1219200" cy="288032"/>
            </a:xfrm>
            <a:prstGeom prst="roundRect">
              <a:avLst/>
            </a:prstGeom>
            <a:noFill/>
            <a:ln>
              <a:solidFill>
                <a:srgbClr val="004696"/>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200" dirty="0">
                  <a:solidFill>
                    <a:schemeClr val="tx1">
                      <a:lumMod val="75000"/>
                      <a:lumOff val="25000"/>
                    </a:schemeClr>
                  </a:solidFill>
                </a:rPr>
                <a:t>CP/SP</a:t>
              </a:r>
              <a:r>
                <a:rPr lang="zh-CN" altLang="en-US" sz="1200" dirty="0">
                  <a:solidFill>
                    <a:schemeClr val="tx1">
                      <a:lumMod val="75000"/>
                      <a:lumOff val="25000"/>
                    </a:schemeClr>
                  </a:solidFill>
                </a:rPr>
                <a:t> </a:t>
              </a:r>
              <a:r>
                <a:rPr lang="en-US" altLang="zh-CN" sz="1200" dirty="0">
                  <a:solidFill>
                    <a:schemeClr val="tx1">
                      <a:lumMod val="75000"/>
                      <a:lumOff val="25000"/>
                    </a:schemeClr>
                  </a:solidFill>
                </a:rPr>
                <a:t>portal</a:t>
              </a:r>
              <a:endParaRPr lang="zh-CN" altLang="en-US" sz="1200" dirty="0">
                <a:solidFill>
                  <a:schemeClr val="tx1">
                    <a:lumMod val="75000"/>
                    <a:lumOff val="25000"/>
                  </a:schemeClr>
                </a:solidFill>
              </a:endParaRPr>
            </a:p>
          </p:txBody>
        </p:sp>
        <p:sp>
          <p:nvSpPr>
            <p:cNvPr id="16" name="圆角矩形 15"/>
            <p:cNvSpPr/>
            <p:nvPr/>
          </p:nvSpPr>
          <p:spPr>
            <a:xfrm>
              <a:off x="2219486" y="3884798"/>
              <a:ext cx="2016224" cy="288032"/>
            </a:xfrm>
            <a:prstGeom prst="roundRect">
              <a:avLst/>
            </a:prstGeom>
            <a:noFill/>
            <a:ln>
              <a:solidFill>
                <a:srgbClr val="004696"/>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200" dirty="0">
                  <a:solidFill>
                    <a:schemeClr val="tx1">
                      <a:lumMod val="75000"/>
                      <a:lumOff val="25000"/>
                    </a:schemeClr>
                  </a:solidFill>
                </a:rPr>
                <a:t>Service provider portal</a:t>
              </a:r>
              <a:endParaRPr lang="zh-CN" altLang="en-US" sz="1200" dirty="0">
                <a:solidFill>
                  <a:schemeClr val="tx1">
                    <a:lumMod val="75000"/>
                    <a:lumOff val="25000"/>
                  </a:schemeClr>
                </a:solidFill>
              </a:endParaRPr>
            </a:p>
          </p:txBody>
        </p:sp>
        <p:sp>
          <p:nvSpPr>
            <p:cNvPr id="17" name="圆角矩形 16"/>
            <p:cNvSpPr/>
            <p:nvPr/>
          </p:nvSpPr>
          <p:spPr>
            <a:xfrm>
              <a:off x="4355976" y="3884798"/>
              <a:ext cx="1296144" cy="288032"/>
            </a:xfrm>
            <a:prstGeom prst="roundRect">
              <a:avLst/>
            </a:prstGeom>
            <a:noFill/>
            <a:ln>
              <a:solidFill>
                <a:srgbClr val="004696"/>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ltLang="zh-CN" sz="1200" dirty="0">
                  <a:solidFill>
                    <a:schemeClr val="tx1">
                      <a:lumMod val="75000"/>
                      <a:lumOff val="25000"/>
                    </a:schemeClr>
                  </a:solidFill>
                </a:rPr>
                <a:t>VSP</a:t>
              </a:r>
              <a:r>
                <a:rPr lang="zh-CN" altLang="en-US" sz="1200" dirty="0">
                  <a:solidFill>
                    <a:schemeClr val="tx1">
                      <a:lumMod val="75000"/>
                      <a:lumOff val="25000"/>
                    </a:schemeClr>
                  </a:solidFill>
                </a:rPr>
                <a:t> </a:t>
              </a:r>
              <a:r>
                <a:rPr lang="en-US" altLang="zh-CN" sz="1200" dirty="0">
                  <a:solidFill>
                    <a:schemeClr val="tx1">
                      <a:lumMod val="75000"/>
                      <a:lumOff val="25000"/>
                    </a:schemeClr>
                  </a:solidFill>
                </a:rPr>
                <a:t>portal</a:t>
              </a:r>
              <a:endParaRPr lang="zh-CN" altLang="en-US" sz="1200" dirty="0">
                <a:solidFill>
                  <a:schemeClr val="tx1">
                    <a:lumMod val="75000"/>
                    <a:lumOff val="25000"/>
                  </a:schemeClr>
                </a:solidFill>
              </a:endParaRPr>
            </a:p>
          </p:txBody>
        </p:sp>
        <p:sp>
          <p:nvSpPr>
            <p:cNvPr id="18" name="矩形 17"/>
            <p:cNvSpPr/>
            <p:nvPr/>
          </p:nvSpPr>
          <p:spPr>
            <a:xfrm>
              <a:off x="4616798" y="3652520"/>
              <a:ext cx="2881078" cy="523220"/>
            </a:xfrm>
            <a:prstGeom prst="rect">
              <a:avLst/>
            </a:prstGeom>
            <a:noFill/>
          </p:spPr>
          <p:txBody>
            <a:bodyPr wrap="square" rtlCol="0">
              <a:spAutoFit/>
            </a:bodyPr>
            <a:lstStyle/>
            <a:p>
              <a:pPr algn="r">
                <a:defRPr/>
              </a:pPr>
              <a:r>
                <a:rPr lang="en-US" altLang="zh-CN" sz="1400" b="1" dirty="0" smtClean="0">
                  <a:solidFill>
                    <a:srgbClr val="004696"/>
                  </a:solidFill>
                </a:rPr>
                <a:t>Content injection </a:t>
              </a:r>
            </a:p>
            <a:p>
              <a:pPr algn="r">
                <a:defRPr/>
              </a:pPr>
              <a:r>
                <a:rPr lang="en-US" altLang="zh-CN" sz="1400" b="1" dirty="0" smtClean="0">
                  <a:solidFill>
                    <a:srgbClr val="004696"/>
                  </a:solidFill>
                </a:rPr>
                <a:t>management</a:t>
              </a:r>
            </a:p>
          </p:txBody>
        </p:sp>
        <p:sp>
          <p:nvSpPr>
            <p:cNvPr id="20" name="矩形 19"/>
            <p:cNvSpPr/>
            <p:nvPr/>
          </p:nvSpPr>
          <p:spPr>
            <a:xfrm>
              <a:off x="5597701" y="5244634"/>
              <a:ext cx="1872208" cy="307777"/>
            </a:xfrm>
            <a:prstGeom prst="rect">
              <a:avLst/>
            </a:prstGeom>
            <a:noFill/>
          </p:spPr>
          <p:txBody>
            <a:bodyPr wrap="square" rtlCol="0">
              <a:spAutoFit/>
            </a:bodyPr>
            <a:lstStyle/>
            <a:p>
              <a:pPr algn="r">
                <a:defRPr/>
              </a:pPr>
              <a:r>
                <a:rPr lang="en-US" altLang="zh-CN" sz="1400" b="1" dirty="0" smtClean="0">
                  <a:solidFill>
                    <a:srgbClr val="01796D"/>
                  </a:solidFill>
                </a:rPr>
                <a:t>Content checking</a:t>
              </a:r>
            </a:p>
          </p:txBody>
        </p:sp>
        <p:sp>
          <p:nvSpPr>
            <p:cNvPr id="21" name="右大括号 20"/>
            <p:cNvSpPr/>
            <p:nvPr/>
          </p:nvSpPr>
          <p:spPr>
            <a:xfrm>
              <a:off x="7548078" y="944345"/>
              <a:ext cx="288032" cy="4680520"/>
            </a:xfrm>
            <a:prstGeom prst="rightBrace">
              <a:avLst/>
            </a:prstGeom>
            <a:ln w="19050">
              <a:solidFill>
                <a:srgbClr val="004696"/>
              </a:solidFill>
            </a:ln>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zh-CN" altLang="en-US"/>
            </a:p>
          </p:txBody>
        </p:sp>
        <p:sp>
          <p:nvSpPr>
            <p:cNvPr id="22" name="TextBox 44"/>
            <p:cNvSpPr txBox="1">
              <a:spLocks noChangeArrowheads="1"/>
            </p:cNvSpPr>
            <p:nvPr/>
          </p:nvSpPr>
          <p:spPr bwMode="auto">
            <a:xfrm>
              <a:off x="7516688" y="2852936"/>
              <a:ext cx="1447800" cy="830997"/>
            </a:xfrm>
            <a:prstGeom prst="rect">
              <a:avLst/>
            </a:prstGeom>
            <a:noFill/>
            <a:ln w="9525">
              <a:noFill/>
              <a:miter lim="800000"/>
            </a:ln>
          </p:spPr>
          <p:txBody>
            <a:bodyPr>
              <a:spAutoFit/>
            </a:bodyPr>
            <a:lstStyle/>
            <a:p>
              <a:pPr algn="ctr"/>
              <a:r>
                <a:rPr lang="en-US" altLang="zh-CN" sz="1200" b="1" dirty="0">
                  <a:solidFill>
                    <a:srgbClr val="004696"/>
                  </a:solidFill>
                </a:rPr>
                <a:t>Uniform </a:t>
              </a:r>
              <a:endParaRPr lang="en-US" altLang="zh-CN" sz="1200" b="1" dirty="0" smtClean="0">
                <a:solidFill>
                  <a:srgbClr val="004696"/>
                </a:solidFill>
              </a:endParaRPr>
            </a:p>
            <a:p>
              <a:pPr algn="ctr"/>
              <a:r>
                <a:rPr lang="en-US" altLang="zh-CN" sz="1200" b="1" dirty="0" smtClean="0">
                  <a:solidFill>
                    <a:srgbClr val="004696"/>
                  </a:solidFill>
                </a:rPr>
                <a:t>interface</a:t>
              </a:r>
              <a:endParaRPr lang="zh-CN" altLang="en-US" sz="1200" b="1" dirty="0">
                <a:solidFill>
                  <a:srgbClr val="004696"/>
                </a:solidFill>
              </a:endParaRPr>
            </a:p>
            <a:p>
              <a:pPr algn="ctr"/>
              <a:r>
                <a:rPr lang="en-US" altLang="zh-CN" sz="1200" b="1" dirty="0" smtClean="0">
                  <a:solidFill>
                    <a:srgbClr val="004696"/>
                  </a:solidFill>
                  <a:cs typeface="Times New Roman" panose="02020603050405020304" pitchFamily="18" charset="0"/>
                </a:rPr>
                <a:t>SOAP</a:t>
              </a:r>
            </a:p>
            <a:p>
              <a:pPr algn="ctr"/>
              <a:r>
                <a:rPr lang="en-US" altLang="zh-CN" sz="1200" b="1" dirty="0" smtClean="0">
                  <a:solidFill>
                    <a:srgbClr val="004696"/>
                  </a:solidFill>
                  <a:cs typeface="Times New Roman" panose="02020603050405020304" pitchFamily="18" charset="0"/>
                </a:rPr>
                <a:t>(</a:t>
              </a:r>
              <a:r>
                <a:rPr lang="en-US" altLang="zh-CN" sz="1200" b="1" dirty="0">
                  <a:solidFill>
                    <a:srgbClr val="004696"/>
                  </a:solidFill>
                  <a:cs typeface="Times New Roman" panose="02020603050405020304" pitchFamily="18" charset="0"/>
                </a:rPr>
                <a:t>XML/FTP</a:t>
              </a:r>
              <a:r>
                <a:rPr lang="en-US" altLang="zh-CN" sz="1200" b="1" dirty="0">
                  <a:solidFill>
                    <a:srgbClr val="004696"/>
                  </a:solidFill>
                  <a:latin typeface="Times New Roman" panose="02020603050405020304" pitchFamily="18" charset="0"/>
                  <a:cs typeface="Times New Roman" panose="02020603050405020304" pitchFamily="18" charset="0"/>
                </a:rPr>
                <a:t>)</a:t>
              </a:r>
              <a:endParaRPr lang="en-US" altLang="zh-CN" sz="1200" b="1" dirty="0">
                <a:solidFill>
                  <a:srgbClr val="004696"/>
                </a:solidFill>
                <a:latin typeface="Adventure Subtitles"/>
              </a:endParaRPr>
            </a:p>
          </p:txBody>
        </p:sp>
        <p:sp>
          <p:nvSpPr>
            <p:cNvPr id="23" name="椭圆 22"/>
            <p:cNvSpPr/>
            <p:nvPr/>
          </p:nvSpPr>
          <p:spPr>
            <a:xfrm>
              <a:off x="827584" y="3273109"/>
              <a:ext cx="1440160" cy="432048"/>
            </a:xfrm>
            <a:prstGeom prst="ellipse">
              <a:avLst/>
            </a:prstGeom>
            <a:solidFill>
              <a:srgbClr val="216AA9"/>
            </a:solidFill>
            <a:ln w="38100">
              <a:solidFill>
                <a:schemeClr val="bg1"/>
              </a:solidFill>
              <a:miter lim="800000"/>
            </a:ln>
            <a:effectLst>
              <a:outerShdw dist="20000" dir="5400000" algn="ctr" rotWithShape="0">
                <a:srgbClr val="000000">
                  <a:alpha val="34999"/>
                </a:srgbClr>
              </a:outerShdw>
            </a:effectLst>
          </p:spPr>
          <p:txBody>
            <a:bodyPr lIns="0" tIns="0" rIns="0" bIns="0" anchor="ctr"/>
            <a:lstStyle/>
            <a:p>
              <a:pPr algn="ctr">
                <a:defRPr/>
              </a:pPr>
              <a:r>
                <a:rPr lang="en-US" altLang="zh-CN" sz="1200" b="1" dirty="0" smtClean="0">
                  <a:solidFill>
                    <a:schemeClr val="bg1"/>
                  </a:solidFill>
                  <a:latin typeface="+mj-lt"/>
                  <a:ea typeface="华文楷体" panose="02010600040101010101" pitchFamily="2" charset="-122"/>
                </a:rPr>
                <a:t>CP/SP</a:t>
              </a:r>
            </a:p>
          </p:txBody>
        </p:sp>
        <p:sp>
          <p:nvSpPr>
            <p:cNvPr id="24" name="椭圆 23"/>
            <p:cNvSpPr/>
            <p:nvPr/>
          </p:nvSpPr>
          <p:spPr>
            <a:xfrm>
              <a:off x="2351627" y="3320609"/>
              <a:ext cx="1728192" cy="432048"/>
            </a:xfrm>
            <a:prstGeom prst="ellipse">
              <a:avLst/>
            </a:prstGeom>
            <a:solidFill>
              <a:srgbClr val="216AA9"/>
            </a:solidFill>
            <a:ln w="38100">
              <a:solidFill>
                <a:schemeClr val="bg1"/>
              </a:solidFill>
              <a:miter lim="800000"/>
            </a:ln>
            <a:effectLst>
              <a:outerShdw dist="20000" dir="5400000" algn="ctr" rotWithShape="0">
                <a:srgbClr val="000000">
                  <a:alpha val="34999"/>
                </a:srgbClr>
              </a:outerShdw>
            </a:effectLst>
          </p:spPr>
          <p:txBody>
            <a:bodyPr lIns="0" tIns="0" rIns="0" bIns="0" anchor="ctr"/>
            <a:lstStyle/>
            <a:p>
              <a:pPr algn="ctr">
                <a:defRPr/>
              </a:pPr>
              <a:r>
                <a:rPr lang="en-US" altLang="zh-CN" sz="1200" b="1" dirty="0" smtClean="0">
                  <a:solidFill>
                    <a:schemeClr val="bg1"/>
                  </a:solidFill>
                  <a:latin typeface="+mj-lt"/>
                  <a:ea typeface="华文楷体" panose="02010600040101010101" pitchFamily="2" charset="-122"/>
                </a:rPr>
                <a:t>Service provider</a:t>
              </a:r>
            </a:p>
          </p:txBody>
        </p:sp>
        <p:sp>
          <p:nvSpPr>
            <p:cNvPr id="25" name="椭圆 24"/>
            <p:cNvSpPr/>
            <p:nvPr/>
          </p:nvSpPr>
          <p:spPr>
            <a:xfrm>
              <a:off x="4139952" y="3284984"/>
              <a:ext cx="1440160" cy="432048"/>
            </a:xfrm>
            <a:prstGeom prst="ellipse">
              <a:avLst/>
            </a:prstGeom>
            <a:solidFill>
              <a:srgbClr val="216AA9"/>
            </a:solidFill>
            <a:ln w="38100">
              <a:solidFill>
                <a:schemeClr val="bg1"/>
              </a:solidFill>
              <a:miter lim="800000"/>
            </a:ln>
            <a:effectLst>
              <a:outerShdw dist="20000" dir="5400000" algn="ctr" rotWithShape="0">
                <a:srgbClr val="000000">
                  <a:alpha val="34999"/>
                </a:srgbClr>
              </a:outerShdw>
            </a:effectLst>
          </p:spPr>
          <p:txBody>
            <a:bodyPr lIns="0" tIns="0" rIns="0" bIns="0" anchor="ctr"/>
            <a:lstStyle/>
            <a:p>
              <a:pPr algn="ctr">
                <a:defRPr/>
              </a:pPr>
              <a:r>
                <a:rPr lang="en-US" altLang="zh-CN" sz="1200" b="1" dirty="0" smtClean="0">
                  <a:solidFill>
                    <a:schemeClr val="bg1"/>
                  </a:solidFill>
                  <a:latin typeface="+mj-lt"/>
                  <a:ea typeface="华文楷体" panose="02010600040101010101" pitchFamily="2" charset="-122"/>
                </a:rPr>
                <a:t>VSP</a:t>
              </a:r>
            </a:p>
          </p:txBody>
        </p:sp>
        <p:cxnSp>
          <p:nvCxnSpPr>
            <p:cNvPr id="26" name="直接箭头连接符 25"/>
            <p:cNvCxnSpPr/>
            <p:nvPr/>
          </p:nvCxnSpPr>
          <p:spPr>
            <a:xfrm>
              <a:off x="3179340" y="1352643"/>
              <a:ext cx="0" cy="144016"/>
            </a:xfrm>
            <a:prstGeom prst="straightConnector1">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4793341" y="1280557"/>
              <a:ext cx="5977" cy="240610"/>
            </a:xfrm>
            <a:prstGeom prst="straightConnector1">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cxnSp>
        <p:sp>
          <p:nvSpPr>
            <p:cNvPr id="28" name="下箭头 27"/>
            <p:cNvSpPr/>
            <p:nvPr/>
          </p:nvSpPr>
          <p:spPr>
            <a:xfrm>
              <a:off x="3084340" y="1988840"/>
              <a:ext cx="216024" cy="288032"/>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下箭头 28"/>
            <p:cNvSpPr/>
            <p:nvPr/>
          </p:nvSpPr>
          <p:spPr>
            <a:xfrm>
              <a:off x="2051720" y="4221088"/>
              <a:ext cx="216024" cy="288032"/>
            </a:xfrm>
            <a:prstGeom prst="downArrow">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3203848" y="3201101"/>
              <a:ext cx="0" cy="144016"/>
            </a:xfrm>
            <a:prstGeom prst="line">
              <a:avLst/>
            </a:prstGeom>
            <a:ln w="19050">
              <a:solidFill>
                <a:srgbClr val="004696"/>
              </a:solidFill>
            </a:ln>
          </p:spPr>
          <p:style>
            <a:lnRef idx="1">
              <a:schemeClr val="accent1"/>
            </a:lnRef>
            <a:fillRef idx="0">
              <a:schemeClr val="accent1"/>
            </a:fillRef>
            <a:effectRef idx="0">
              <a:schemeClr val="accent1"/>
            </a:effectRef>
            <a:fontRef idx="minor">
              <a:schemeClr val="tx1"/>
            </a:fontRef>
          </p:style>
        </p:cxnSp>
        <p:sp>
          <p:nvSpPr>
            <p:cNvPr id="31" name="下箭头标注 30"/>
            <p:cNvSpPr/>
            <p:nvPr/>
          </p:nvSpPr>
          <p:spPr>
            <a:xfrm>
              <a:off x="1356148" y="4558136"/>
              <a:ext cx="1584176" cy="648072"/>
            </a:xfrm>
            <a:prstGeom prst="downArrowCallout">
              <a:avLst>
                <a:gd name="adj1" fmla="val 10341"/>
                <a:gd name="adj2" fmla="val 17670"/>
                <a:gd name="adj3" fmla="val 25000"/>
                <a:gd name="adj4" fmla="val 64977"/>
              </a:avLst>
            </a:prstGeom>
            <a:solidFill>
              <a:srgbClr val="01796D"/>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sz="1200" dirty="0" smtClean="0">
                  <a:solidFill>
                    <a:schemeClr val="bg1"/>
                  </a:solidFill>
                </a:rPr>
                <a:t>Program exploder</a:t>
              </a:r>
              <a:endParaRPr lang="zh-CN" altLang="en-US" sz="1200" dirty="0" smtClean="0">
                <a:solidFill>
                  <a:schemeClr val="bg1"/>
                </a:solidFill>
              </a:endParaRPr>
            </a:p>
          </p:txBody>
        </p:sp>
        <p:sp>
          <p:nvSpPr>
            <p:cNvPr id="32" name="下箭头标注 31"/>
            <p:cNvSpPr/>
            <p:nvPr/>
          </p:nvSpPr>
          <p:spPr>
            <a:xfrm>
              <a:off x="3528263" y="4557378"/>
              <a:ext cx="1584176" cy="648072"/>
            </a:xfrm>
            <a:prstGeom prst="downArrowCallout">
              <a:avLst>
                <a:gd name="adj1" fmla="val 10341"/>
                <a:gd name="adj2" fmla="val 17670"/>
                <a:gd name="adj3" fmla="val 25000"/>
                <a:gd name="adj4" fmla="val 64977"/>
              </a:avLst>
            </a:prstGeom>
            <a:solidFill>
              <a:srgbClr val="01796D"/>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CN" sz="1200" dirty="0" smtClean="0">
                  <a:solidFill>
                    <a:schemeClr val="bg1"/>
                  </a:solidFill>
                </a:rPr>
                <a:t>Program exploder</a:t>
              </a:r>
              <a:endParaRPr lang="zh-CN" altLang="en-US" sz="1200" dirty="0" smtClean="0">
                <a:solidFill>
                  <a:schemeClr val="bg1"/>
                </a:solidFill>
              </a:endParaRPr>
            </a:p>
          </p:txBody>
        </p:sp>
        <p:sp>
          <p:nvSpPr>
            <p:cNvPr id="33" name="下箭头 32"/>
            <p:cNvSpPr/>
            <p:nvPr/>
          </p:nvSpPr>
          <p:spPr>
            <a:xfrm>
              <a:off x="4200085" y="4221088"/>
              <a:ext cx="216024" cy="288032"/>
            </a:xfrm>
            <a:prstGeom prst="downArrow">
              <a:avLst/>
            </a:pr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1330124" y="5229200"/>
              <a:ext cx="1621317" cy="360040"/>
            </a:xfrm>
            <a:prstGeom prst="roundRect">
              <a:avLst/>
            </a:prstGeom>
            <a:noFill/>
            <a:ln>
              <a:solidFill>
                <a:srgbClr val="017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defRPr/>
              </a:pPr>
              <a:r>
                <a:rPr lang="en-US" altLang="zh-CN" sz="1200" dirty="0" smtClean="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rPr>
                <a:t>XX content platform</a:t>
              </a:r>
              <a:endParaRPr lang="en-US" altLang="x-none" sz="1200" noProof="1" smtClean="0">
                <a:solidFill>
                  <a:schemeClr val="tx1">
                    <a:lumMod val="75000"/>
                    <a:lumOff val="25000"/>
                  </a:schemeClr>
                </a:solidFill>
                <a:latin typeface="Arial" panose="020B0604020202020204" pitchFamily="34" charset="0"/>
                <a:ea typeface="宋体" panose="02010600030101010101" pitchFamily="2" charset="-122"/>
                <a:sym typeface="Arial" panose="020B0604020202020204" pitchFamily="34" charset="0"/>
              </a:endParaRPr>
            </a:p>
          </p:txBody>
        </p:sp>
        <p:sp>
          <p:nvSpPr>
            <p:cNvPr id="35" name="圆角矩形 34"/>
            <p:cNvSpPr/>
            <p:nvPr/>
          </p:nvSpPr>
          <p:spPr>
            <a:xfrm>
              <a:off x="3491880" y="5229200"/>
              <a:ext cx="1621317" cy="360040"/>
            </a:xfrm>
            <a:prstGeom prst="roundRect">
              <a:avLst/>
            </a:prstGeom>
            <a:noFill/>
            <a:ln>
              <a:solidFill>
                <a:srgbClr val="0179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defRPr/>
              </a:pPr>
              <a:r>
                <a:rPr lang="en-US" altLang="zh-CN" sz="1200" dirty="0" smtClean="0">
                  <a:solidFill>
                    <a:schemeClr val="tx1"/>
                  </a:solidFill>
                  <a:latin typeface="Arial" panose="020B0604020202020204" pitchFamily="34" charset="0"/>
                  <a:ea typeface="宋体" panose="02010600030101010101" pitchFamily="2" charset="-122"/>
                  <a:sym typeface="Arial" panose="020B0604020202020204" pitchFamily="34" charset="0"/>
                </a:rPr>
                <a:t>XX content platform</a:t>
              </a:r>
              <a:endParaRPr lang="en-US" altLang="x-none" sz="1200" noProof="1" smtClean="0">
                <a:solidFill>
                  <a:schemeClr val="tx1"/>
                </a:solidFill>
                <a:latin typeface="Arial" panose="020B0604020202020204" pitchFamily="34" charset="0"/>
                <a:ea typeface="宋体" panose="02010600030101010101" pitchFamily="2" charset="-122"/>
                <a:sym typeface="Arial" panose="020B0604020202020204" pitchFamily="34" charset="0"/>
              </a:endParaRPr>
            </a:p>
          </p:txBody>
        </p:sp>
        <p:cxnSp>
          <p:nvCxnSpPr>
            <p:cNvPr id="36" name="直接箭头连接符 35"/>
            <p:cNvCxnSpPr/>
            <p:nvPr/>
          </p:nvCxnSpPr>
          <p:spPr>
            <a:xfrm>
              <a:off x="1487531" y="3728907"/>
              <a:ext cx="0" cy="144016"/>
            </a:xfrm>
            <a:prstGeom prst="straightConnector1">
              <a:avLst/>
            </a:prstGeom>
            <a:ln w="19050">
              <a:solidFill>
                <a:srgbClr val="004696"/>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884540" y="3740782"/>
              <a:ext cx="0" cy="144016"/>
            </a:xfrm>
            <a:prstGeom prst="straightConnector1">
              <a:avLst/>
            </a:prstGeom>
            <a:ln w="19050">
              <a:solidFill>
                <a:srgbClr val="004696"/>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3203848" y="3753415"/>
              <a:ext cx="0" cy="144016"/>
            </a:xfrm>
            <a:prstGeom prst="straightConnector1">
              <a:avLst/>
            </a:prstGeom>
            <a:ln w="19050">
              <a:solidFill>
                <a:srgbClr val="004696"/>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511281" y="1304385"/>
              <a:ext cx="372" cy="192274"/>
            </a:xfrm>
            <a:prstGeom prst="straightConnector1">
              <a:avLst/>
            </a:prstGeom>
            <a:ln w="19050">
              <a:solidFill>
                <a:srgbClr val="0096DC"/>
              </a:solidFill>
              <a:tailEnd type="arrow"/>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3538785" y="207070"/>
            <a:ext cx="8529389" cy="1107996"/>
          </a:xfrm>
          <a:prstGeom prst="rect">
            <a:avLst/>
          </a:prstGeom>
        </p:spPr>
        <p:txBody>
          <a:bodyPr wrap="square">
            <a:spAutoFit/>
          </a:bodyPr>
          <a:lstStyle/>
          <a:p>
            <a:pPr>
              <a:buFont typeface="Wingdings" panose="05000000000000000000" pitchFamily="2" charset="2"/>
              <a:buChar char="l"/>
            </a:pPr>
            <a:r>
              <a:rPr lang="en-US" altLang="zh-CN" sz="1100" dirty="0" smtClean="0">
                <a:solidFill>
                  <a:schemeClr val="tx1">
                    <a:lumMod val="75000"/>
                    <a:lumOff val="25000"/>
                  </a:schemeClr>
                </a:solidFill>
              </a:rPr>
              <a:t> Program source through the </a:t>
            </a:r>
            <a:r>
              <a:rPr lang="en-GB" altLang="zh-CN" sz="1100" dirty="0" smtClean="0">
                <a:solidFill>
                  <a:schemeClr val="tx1">
                    <a:lumMod val="75000"/>
                    <a:lumOff val="25000"/>
                  </a:schemeClr>
                </a:solidFill>
              </a:rPr>
              <a:t>Media Assets Management System, the </a:t>
            </a:r>
            <a:r>
              <a:rPr lang="en-US" altLang="zh-CN" sz="1100" dirty="0" smtClean="0">
                <a:solidFill>
                  <a:schemeClr val="tx1">
                    <a:lumMod val="75000"/>
                    <a:lumOff val="25000"/>
                  </a:schemeClr>
                </a:solidFill>
              </a:rPr>
              <a:t>Content Injection Management System and the </a:t>
            </a:r>
          </a:p>
          <a:p>
            <a:r>
              <a:rPr lang="en-US" altLang="zh-CN" sz="1100" dirty="0" smtClean="0">
                <a:solidFill>
                  <a:schemeClr val="tx1">
                    <a:lumMod val="75000"/>
                    <a:lumOff val="25000"/>
                  </a:schemeClr>
                </a:solidFill>
              </a:rPr>
              <a:t>   Content Checking System can send the related service to every platform and program equipment.</a:t>
            </a:r>
          </a:p>
          <a:p>
            <a:r>
              <a:rPr lang="en-US" altLang="zh-CN" sz="1100" dirty="0" smtClean="0">
                <a:solidFill>
                  <a:schemeClr val="tx1">
                    <a:lumMod val="75000"/>
                    <a:lumOff val="25000"/>
                  </a:schemeClr>
                </a:solidFill>
              </a:rPr>
              <a:t> </a:t>
            </a:r>
          </a:p>
          <a:p>
            <a:pPr>
              <a:buFont typeface="Wingdings" panose="05000000000000000000" pitchFamily="2" charset="2"/>
              <a:buChar char="l"/>
            </a:pPr>
            <a:r>
              <a:rPr lang="en-US" altLang="zh-CN" sz="1100" dirty="0" smtClean="0">
                <a:solidFill>
                  <a:schemeClr val="tx1">
                    <a:lumMod val="75000"/>
                    <a:lumOff val="25000"/>
                  </a:schemeClr>
                </a:solidFill>
              </a:rPr>
              <a:t> A process of the program source from input to output:</a:t>
            </a:r>
            <a:endParaRPr lang="zh-CN" altLang="zh-CN" sz="1100" dirty="0" smtClean="0">
              <a:solidFill>
                <a:schemeClr val="tx1">
                  <a:lumMod val="75000"/>
                  <a:lumOff val="25000"/>
                </a:schemeClr>
              </a:solidFill>
            </a:endParaRPr>
          </a:p>
          <a:p>
            <a:r>
              <a:rPr lang="en-US" altLang="zh-CN" sz="1100" dirty="0" smtClean="0">
                <a:solidFill>
                  <a:schemeClr val="tx1">
                    <a:lumMod val="75000"/>
                    <a:lumOff val="25000"/>
                  </a:schemeClr>
                </a:solidFill>
              </a:rPr>
              <a:t>   Program injection system supports local channel services injection and third-party services integration, finally reaching </a:t>
            </a:r>
          </a:p>
          <a:p>
            <a:r>
              <a:rPr lang="en-US" altLang="zh-CN" sz="1100" dirty="0" smtClean="0">
                <a:solidFill>
                  <a:schemeClr val="tx1">
                    <a:lumMod val="75000"/>
                    <a:lumOff val="25000"/>
                  </a:schemeClr>
                </a:solidFill>
              </a:rPr>
              <a:t>   the entrance of each business via a unified standardized data format SOAP.</a:t>
            </a:r>
            <a:endParaRPr lang="zh-CN" altLang="zh-CN" sz="1100" dirty="0" smtClean="0">
              <a:solidFill>
                <a:schemeClr val="tx1">
                  <a:lumMod val="75000"/>
                  <a:lumOff val="25000"/>
                </a:schemeClr>
              </a:solidFill>
            </a:endParaRPr>
          </a:p>
        </p:txBody>
      </p:sp>
      <p:sp>
        <p:nvSpPr>
          <p:cNvPr id="48" name="矩形 47"/>
          <p:cNvSpPr/>
          <p:nvPr/>
        </p:nvSpPr>
        <p:spPr>
          <a:xfrm>
            <a:off x="-1" y="0"/>
            <a:ext cx="2847975"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TextBox 48"/>
          <p:cNvSpPr txBox="1"/>
          <p:nvPr/>
        </p:nvSpPr>
        <p:spPr>
          <a:xfrm>
            <a:off x="85725" y="228599"/>
            <a:ext cx="2657475" cy="2554545"/>
          </a:xfrm>
          <a:prstGeom prst="rect">
            <a:avLst/>
          </a:prstGeom>
          <a:noFill/>
        </p:spPr>
        <p:txBody>
          <a:bodyPr wrap="square" rtlCol="0">
            <a:spAutoFit/>
          </a:bodyPr>
          <a:lstStyle/>
          <a:p>
            <a:pPr lvl="0">
              <a:spcBef>
                <a:spcPct val="0"/>
              </a:spcBef>
              <a:defRPr/>
            </a:pPr>
            <a:r>
              <a:rPr lang="en-GB" altLang="en-US" sz="3200" dirty="0" smtClean="0">
                <a:solidFill>
                  <a:schemeClr val="bg1"/>
                </a:solidFill>
                <a:latin typeface="Aharoni" pitchFamily="2" charset="-79"/>
                <a:cs typeface="Aharoni" pitchFamily="2" charset="-79"/>
              </a:rPr>
              <a:t>Media Assets Management System (MAM)</a:t>
            </a:r>
          </a:p>
        </p:txBody>
      </p:sp>
      <p:cxnSp>
        <p:nvCxnSpPr>
          <p:cNvPr id="50" name="直接连接符 49"/>
          <p:cNvCxnSpPr/>
          <p:nvPr/>
        </p:nvCxnSpPr>
        <p:spPr>
          <a:xfrm>
            <a:off x="182563" y="3075823"/>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rot="1443830">
            <a:off x="-604305" y="3700724"/>
            <a:ext cx="2466144" cy="3930042"/>
            <a:chOff x="152400" y="3017853"/>
            <a:chExt cx="2447188" cy="3899835"/>
          </a:xfrm>
        </p:grpSpPr>
        <p:grpSp>
          <p:nvGrpSpPr>
            <p:cNvPr id="52" name="Group 27"/>
            <p:cNvGrpSpPr/>
            <p:nvPr/>
          </p:nvGrpSpPr>
          <p:grpSpPr>
            <a:xfrm>
              <a:off x="152400" y="3017853"/>
              <a:ext cx="2447188" cy="3899835"/>
              <a:chOff x="4934796" y="1751013"/>
              <a:chExt cx="2935287" cy="4677667"/>
            </a:xfrm>
            <a:solidFill>
              <a:schemeClr val="bg1">
                <a:lumMod val="50000"/>
              </a:schemeClr>
            </a:solidFill>
          </p:grpSpPr>
          <p:sp>
            <p:nvSpPr>
              <p:cNvPr id="56"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57"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53" name="Group 31"/>
            <p:cNvGrpSpPr/>
            <p:nvPr/>
          </p:nvGrpSpPr>
          <p:grpSpPr>
            <a:xfrm>
              <a:off x="494284" y="3523467"/>
              <a:ext cx="1677416" cy="1501366"/>
              <a:chOff x="8169276" y="952501"/>
              <a:chExt cx="3781424" cy="3384550"/>
            </a:xfrm>
            <a:solidFill>
              <a:schemeClr val="accent1"/>
            </a:solidFill>
          </p:grpSpPr>
          <p:sp>
            <p:nvSpPr>
              <p:cNvPr id="54"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55"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151188" y="559688"/>
            <a:ext cx="8678862" cy="5755387"/>
            <a:chOff x="3151188" y="559688"/>
            <a:chExt cx="8678862" cy="5755387"/>
          </a:xfrm>
        </p:grpSpPr>
        <p:sp>
          <p:nvSpPr>
            <p:cNvPr id="13" name="Text Box 29"/>
            <p:cNvSpPr txBox="1"/>
            <p:nvPr/>
          </p:nvSpPr>
          <p:spPr>
            <a:xfrm>
              <a:off x="3151188" y="3692649"/>
              <a:ext cx="1905000" cy="1752600"/>
            </a:xfrm>
            <a:prstGeom prst="rect">
              <a:avLst/>
            </a:prstGeom>
            <a:noFill/>
            <a:ln w="9525">
              <a:noFill/>
              <a:miter/>
            </a:ln>
          </p:spPr>
          <p:txBody>
            <a:bodyPr tIns="0">
              <a:spAutoFit/>
            </a:bodyPr>
            <a:lstStyle/>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GSLB Cluster</a:t>
              </a:r>
            </a:p>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MPT Cluster</a:t>
              </a:r>
            </a:p>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ICMS Cluster</a:t>
              </a:r>
            </a:p>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HLC Cluster</a:t>
              </a:r>
            </a:p>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HLS Cluster</a:t>
              </a:r>
            </a:p>
          </p:txBody>
        </p:sp>
        <p:grpSp>
          <p:nvGrpSpPr>
            <p:cNvPr id="26" name="组合 25"/>
            <p:cNvGrpSpPr/>
            <p:nvPr/>
          </p:nvGrpSpPr>
          <p:grpSpPr>
            <a:xfrm>
              <a:off x="3313113" y="559688"/>
              <a:ext cx="8516937" cy="5755387"/>
              <a:chOff x="3579813" y="807338"/>
              <a:chExt cx="7699411" cy="5202937"/>
            </a:xfrm>
          </p:grpSpPr>
          <p:grpSp>
            <p:nvGrpSpPr>
              <p:cNvPr id="2" name="Group 7"/>
              <p:cNvGrpSpPr>
                <a:grpSpLocks noChangeAspect="1"/>
              </p:cNvGrpSpPr>
              <p:nvPr/>
            </p:nvGrpSpPr>
            <p:grpSpPr bwMode="auto">
              <a:xfrm>
                <a:off x="3656013" y="842963"/>
                <a:ext cx="1314450" cy="1247775"/>
                <a:chOff x="0" y="0"/>
                <a:chExt cx="828" cy="786"/>
              </a:xfrm>
            </p:grpSpPr>
            <p:pic>
              <p:nvPicPr>
                <p:cNvPr id="3" name="Picture 8" descr="Compaq Photon 21DL360F"/>
                <p:cNvPicPr>
                  <a:picLocks noChangeAspect="1" noChangeArrowheads="1"/>
                </p:cNvPicPr>
                <p:nvPr/>
              </p:nvPicPr>
              <p:blipFill>
                <a:blip r:embed="rId2" cstate="print"/>
                <a:srcRect/>
                <a:stretch>
                  <a:fillRect/>
                </a:stretch>
              </p:blipFill>
              <p:spPr bwMode="auto">
                <a:xfrm>
                  <a:off x="0" y="248"/>
                  <a:ext cx="828" cy="538"/>
                </a:xfrm>
                <a:prstGeom prst="rect">
                  <a:avLst/>
                </a:prstGeom>
                <a:noFill/>
                <a:ln w="9525">
                  <a:noFill/>
                  <a:miter lim="800000"/>
                  <a:headEnd/>
                  <a:tailEnd/>
                </a:ln>
              </p:spPr>
            </p:pic>
            <p:pic>
              <p:nvPicPr>
                <p:cNvPr id="4" name="Picture 9" descr="Compaq Photon 21DL360F"/>
                <p:cNvPicPr>
                  <a:picLocks noChangeAspect="1" noChangeArrowheads="1"/>
                </p:cNvPicPr>
                <p:nvPr/>
              </p:nvPicPr>
              <p:blipFill>
                <a:blip r:embed="rId2" cstate="print"/>
                <a:srcRect/>
                <a:stretch>
                  <a:fillRect/>
                </a:stretch>
              </p:blipFill>
              <p:spPr bwMode="auto">
                <a:xfrm>
                  <a:off x="0" y="120"/>
                  <a:ext cx="828" cy="538"/>
                </a:xfrm>
                <a:prstGeom prst="rect">
                  <a:avLst/>
                </a:prstGeom>
                <a:noFill/>
                <a:ln w="9525">
                  <a:noFill/>
                  <a:miter lim="800000"/>
                  <a:headEnd/>
                  <a:tailEnd/>
                </a:ln>
              </p:spPr>
            </p:pic>
            <p:pic>
              <p:nvPicPr>
                <p:cNvPr id="5" name="Picture 10" descr="Compaq Photon 21DL360F"/>
                <p:cNvPicPr>
                  <a:picLocks noChangeAspect="1" noChangeArrowheads="1"/>
                </p:cNvPicPr>
                <p:nvPr/>
              </p:nvPicPr>
              <p:blipFill>
                <a:blip r:embed="rId2" cstate="print"/>
                <a:srcRect/>
                <a:stretch>
                  <a:fillRect/>
                </a:stretch>
              </p:blipFill>
              <p:spPr bwMode="auto">
                <a:xfrm>
                  <a:off x="0" y="0"/>
                  <a:ext cx="828" cy="538"/>
                </a:xfrm>
                <a:prstGeom prst="rect">
                  <a:avLst/>
                </a:prstGeom>
                <a:noFill/>
                <a:ln w="9525">
                  <a:noFill/>
                  <a:miter lim="800000"/>
                  <a:headEnd/>
                  <a:tailEnd/>
                </a:ln>
              </p:spPr>
            </p:pic>
          </p:grpSp>
          <p:sp>
            <p:nvSpPr>
              <p:cNvPr id="6" name="AutoShape 22"/>
              <p:cNvSpPr>
                <a:spLocks noChangeArrowheads="1"/>
              </p:cNvSpPr>
              <p:nvPr/>
            </p:nvSpPr>
            <p:spPr bwMode="auto">
              <a:xfrm>
                <a:off x="5548313" y="807338"/>
                <a:ext cx="5637212" cy="1784424"/>
              </a:xfrm>
              <a:prstGeom prst="roundRect">
                <a:avLst>
                  <a:gd name="adj" fmla="val 10889"/>
                </a:avLst>
              </a:prstGeom>
              <a:solidFill>
                <a:srgbClr val="47566D"/>
              </a:solidFill>
              <a:ln w="9525">
                <a:noFill/>
                <a:round/>
              </a:ln>
            </p:spPr>
            <p:txBody>
              <a:bodyPr wrap="none" anchor="ctr"/>
              <a:lstStyle/>
              <a:p>
                <a:pPr eaLnBrk="0" hangingPunct="0"/>
                <a:endParaRPr lang="zh-CN" altLang="en-US"/>
              </a:p>
            </p:txBody>
          </p:sp>
          <p:sp>
            <p:nvSpPr>
              <p:cNvPr id="7" name="AutoShape 23"/>
              <p:cNvSpPr>
                <a:spLocks noChangeArrowheads="1"/>
              </p:cNvSpPr>
              <p:nvPr/>
            </p:nvSpPr>
            <p:spPr bwMode="auto">
              <a:xfrm>
                <a:off x="5537263" y="1438275"/>
                <a:ext cx="701675" cy="498475"/>
              </a:xfrm>
              <a:prstGeom prst="rightArrow">
                <a:avLst>
                  <a:gd name="adj1" fmla="val 50000"/>
                  <a:gd name="adj2" fmla="val 58658"/>
                </a:avLst>
              </a:prstGeom>
              <a:solidFill>
                <a:schemeClr val="bg1"/>
              </a:solidFill>
              <a:ln w="9525">
                <a:noFill/>
                <a:miter lim="800000"/>
              </a:ln>
            </p:spPr>
            <p:txBody>
              <a:bodyPr wrap="none" anchor="ctr"/>
              <a:lstStyle/>
              <a:p>
                <a:pPr eaLnBrk="0" hangingPunct="0"/>
                <a:endParaRPr lang="zh-CN" altLang="en-US"/>
              </a:p>
            </p:txBody>
          </p:sp>
          <p:sp>
            <p:nvSpPr>
              <p:cNvPr id="8" name="Text Box 24"/>
              <p:cNvSpPr txBox="1">
                <a:spLocks noChangeArrowheads="1"/>
              </p:cNvSpPr>
              <p:nvPr/>
            </p:nvSpPr>
            <p:spPr bwMode="auto">
              <a:xfrm>
                <a:off x="6374174" y="938746"/>
                <a:ext cx="4799012" cy="1742440"/>
              </a:xfrm>
              <a:prstGeom prst="rect">
                <a:avLst/>
              </a:prstGeom>
              <a:noFill/>
              <a:ln w="9525">
                <a:noFill/>
                <a:miter lim="800000"/>
              </a:ln>
            </p:spPr>
            <p:txBody>
              <a:bodyPr>
                <a:spAutoFit/>
              </a:bodyPr>
              <a:lstStyle/>
              <a:p>
                <a:pPr eaLnBrk="0" hangingPunct="0">
                  <a:lnSpc>
                    <a:spcPts val="1600"/>
                  </a:lnSpc>
                </a:pPr>
                <a:r>
                  <a:rPr lang="en-US" altLang="zh-CN" sz="1600" b="1" dirty="0">
                    <a:solidFill>
                      <a:schemeClr val="bg1"/>
                    </a:solidFill>
                  </a:rPr>
                  <a:t>Content-Encoding </a:t>
                </a:r>
                <a:r>
                  <a:rPr lang="en-US" altLang="zh-CN" sz="1600" b="1" dirty="0" err="1">
                    <a:solidFill>
                      <a:schemeClr val="bg1"/>
                    </a:solidFill>
                  </a:rPr>
                  <a:t>Transcoding</a:t>
                </a:r>
                <a:r>
                  <a:rPr lang="en-US" altLang="zh-CN" sz="1600" b="1" dirty="0">
                    <a:solidFill>
                      <a:schemeClr val="bg1"/>
                    </a:solidFill>
                  </a:rPr>
                  <a:t> System:</a:t>
                </a:r>
              </a:p>
              <a:p>
                <a:pPr eaLnBrk="0" hangingPunct="0">
                  <a:lnSpc>
                    <a:spcPts val="1600"/>
                  </a:lnSpc>
                  <a:buFont typeface="Arial" panose="020B0604020202020204" pitchFamily="34" charset="0"/>
                  <a:buChar char="•"/>
                </a:pPr>
                <a:r>
                  <a:rPr lang="en-US" altLang="zh-CN" sz="1200" dirty="0">
                    <a:solidFill>
                      <a:schemeClr val="bg1"/>
                    </a:solidFill>
                  </a:rPr>
                  <a:t> Real-time encoding, </a:t>
                </a:r>
                <a:r>
                  <a:rPr lang="en-US" altLang="zh-CN" sz="1200" dirty="0" err="1">
                    <a:solidFill>
                      <a:schemeClr val="bg1"/>
                    </a:solidFill>
                  </a:rPr>
                  <a:t>transcoding</a:t>
                </a:r>
                <a:r>
                  <a:rPr lang="en-US" altLang="zh-CN" sz="1200" dirty="0">
                    <a:solidFill>
                      <a:schemeClr val="bg1"/>
                    </a:solidFill>
                  </a:rPr>
                  <a:t> and transmission</a:t>
                </a:r>
              </a:p>
              <a:p>
                <a:pPr eaLnBrk="0" hangingPunct="0">
                  <a:lnSpc>
                    <a:spcPts val="1600"/>
                  </a:lnSpc>
                  <a:buFont typeface="Arial" panose="020B0604020202020204" pitchFamily="34" charset="0"/>
                  <a:buChar char="•"/>
                </a:pPr>
                <a:r>
                  <a:rPr lang="en-US" altLang="zh-CN" sz="1200" dirty="0">
                    <a:solidFill>
                      <a:schemeClr val="bg1"/>
                    </a:solidFill>
                  </a:rPr>
                  <a:t> Analog and digital video input</a:t>
                </a:r>
              </a:p>
              <a:p>
                <a:pPr eaLnBrk="0" hangingPunct="0">
                  <a:lnSpc>
                    <a:spcPts val="1600"/>
                  </a:lnSpc>
                  <a:buFont typeface="Arial" panose="020B0604020202020204" pitchFamily="34" charset="0"/>
                  <a:buChar char="•"/>
                </a:pPr>
                <a:r>
                  <a:rPr lang="en-US" altLang="zh-CN" sz="1200" dirty="0">
                    <a:solidFill>
                      <a:schemeClr val="bg1"/>
                    </a:solidFill>
                  </a:rPr>
                  <a:t> Support MPEG2, MPEG4, H.264, H.265 etc video encoding format</a:t>
                </a:r>
              </a:p>
              <a:p>
                <a:pPr eaLnBrk="0" hangingPunct="0">
                  <a:lnSpc>
                    <a:spcPts val="1600"/>
                  </a:lnSpc>
                  <a:buFont typeface="Arial" panose="020B0604020202020204" pitchFamily="34" charset="0"/>
                  <a:buChar char="•"/>
                </a:pPr>
                <a:r>
                  <a:rPr lang="en-US" altLang="zh-CN" sz="1200" dirty="0">
                    <a:solidFill>
                      <a:schemeClr val="bg1"/>
                    </a:solidFill>
                  </a:rPr>
                  <a:t> Support MP2, MP3, AAC, WMA, AC-3 etc audio encoding format</a:t>
                </a:r>
              </a:p>
              <a:p>
                <a:pPr eaLnBrk="0" hangingPunct="0">
                  <a:lnSpc>
                    <a:spcPts val="1600"/>
                  </a:lnSpc>
                  <a:buFont typeface="Arial" panose="020B0604020202020204" pitchFamily="34" charset="0"/>
                  <a:buChar char="•"/>
                </a:pPr>
                <a:r>
                  <a:rPr lang="en-US" altLang="zh-CN" sz="1200" dirty="0">
                    <a:solidFill>
                      <a:schemeClr val="bg1"/>
                    </a:solidFill>
                  </a:rPr>
                  <a:t> High bit rate (up to 6Mbps) and low bit rate (as low as 750kbps) </a:t>
                </a:r>
              </a:p>
              <a:p>
                <a:pPr eaLnBrk="0" hangingPunct="0">
                  <a:lnSpc>
                    <a:spcPts val="1600"/>
                  </a:lnSpc>
                </a:pPr>
                <a:r>
                  <a:rPr lang="en-US" altLang="zh-CN" sz="1200" dirty="0">
                    <a:solidFill>
                      <a:schemeClr val="bg1"/>
                    </a:solidFill>
                  </a:rPr>
                  <a:t>   video encoding </a:t>
                </a:r>
              </a:p>
              <a:p>
                <a:pPr eaLnBrk="0" hangingPunct="0">
                  <a:lnSpc>
                    <a:spcPts val="1600"/>
                  </a:lnSpc>
                  <a:buFont typeface="Arial" panose="020B0604020202020204" pitchFamily="34" charset="0"/>
                  <a:buChar char="•"/>
                </a:pPr>
                <a:r>
                  <a:rPr lang="en-US" altLang="zh-CN" sz="1200" dirty="0">
                    <a:solidFill>
                      <a:schemeClr val="bg1"/>
                    </a:solidFill>
                  </a:rPr>
                  <a:t>Support hot swap and backup</a:t>
                </a:r>
              </a:p>
            </p:txBody>
          </p:sp>
          <p:grpSp>
            <p:nvGrpSpPr>
              <p:cNvPr id="9" name="Group 25"/>
              <p:cNvGrpSpPr>
                <a:grpSpLocks noChangeAspect="1"/>
              </p:cNvGrpSpPr>
              <p:nvPr/>
            </p:nvGrpSpPr>
            <p:grpSpPr bwMode="auto">
              <a:xfrm>
                <a:off x="3579813" y="2443163"/>
                <a:ext cx="1314450" cy="1247775"/>
                <a:chOff x="0" y="0"/>
                <a:chExt cx="828" cy="786"/>
              </a:xfrm>
            </p:grpSpPr>
            <p:pic>
              <p:nvPicPr>
                <p:cNvPr id="10" name="Picture 26" descr="Compaq Photon 21DL360F"/>
                <p:cNvPicPr>
                  <a:picLocks noChangeAspect="1" noChangeArrowheads="1"/>
                </p:cNvPicPr>
                <p:nvPr/>
              </p:nvPicPr>
              <p:blipFill>
                <a:blip r:embed="rId2" cstate="print"/>
                <a:srcRect/>
                <a:stretch>
                  <a:fillRect/>
                </a:stretch>
              </p:blipFill>
              <p:spPr bwMode="auto">
                <a:xfrm>
                  <a:off x="0" y="248"/>
                  <a:ext cx="828" cy="538"/>
                </a:xfrm>
                <a:prstGeom prst="rect">
                  <a:avLst/>
                </a:prstGeom>
                <a:noFill/>
                <a:ln w="9525">
                  <a:noFill/>
                  <a:miter lim="800000"/>
                  <a:headEnd/>
                  <a:tailEnd/>
                </a:ln>
              </p:spPr>
            </p:pic>
            <p:pic>
              <p:nvPicPr>
                <p:cNvPr id="11" name="Picture 27" descr="Compaq Photon 21DL360F"/>
                <p:cNvPicPr>
                  <a:picLocks noChangeAspect="1" noChangeArrowheads="1"/>
                </p:cNvPicPr>
                <p:nvPr/>
              </p:nvPicPr>
              <p:blipFill>
                <a:blip r:embed="rId2" cstate="print"/>
                <a:srcRect/>
                <a:stretch>
                  <a:fillRect/>
                </a:stretch>
              </p:blipFill>
              <p:spPr bwMode="auto">
                <a:xfrm>
                  <a:off x="0" y="120"/>
                  <a:ext cx="828" cy="538"/>
                </a:xfrm>
                <a:prstGeom prst="rect">
                  <a:avLst/>
                </a:prstGeom>
                <a:noFill/>
                <a:ln w="9525">
                  <a:noFill/>
                  <a:miter lim="800000"/>
                  <a:headEnd/>
                  <a:tailEnd/>
                </a:ln>
              </p:spPr>
            </p:pic>
            <p:pic>
              <p:nvPicPr>
                <p:cNvPr id="12" name="Picture 28" descr="Compaq Photon 21DL360F"/>
                <p:cNvPicPr>
                  <a:picLocks noChangeAspect="1" noChangeArrowheads="1"/>
                </p:cNvPicPr>
                <p:nvPr/>
              </p:nvPicPr>
              <p:blipFill>
                <a:blip r:embed="rId2" cstate="print"/>
                <a:srcRect/>
                <a:stretch>
                  <a:fillRect/>
                </a:stretch>
              </p:blipFill>
              <p:spPr bwMode="auto">
                <a:xfrm>
                  <a:off x="0" y="0"/>
                  <a:ext cx="828" cy="538"/>
                </a:xfrm>
                <a:prstGeom prst="rect">
                  <a:avLst/>
                </a:prstGeom>
                <a:noFill/>
                <a:ln w="9525">
                  <a:noFill/>
                  <a:miter lim="800000"/>
                  <a:headEnd/>
                  <a:tailEnd/>
                </a:ln>
              </p:spPr>
            </p:pic>
          </p:grpSp>
          <p:sp>
            <p:nvSpPr>
              <p:cNvPr id="14" name="Text Box 40"/>
              <p:cNvSpPr txBox="1"/>
              <p:nvPr/>
            </p:nvSpPr>
            <p:spPr>
              <a:xfrm>
                <a:off x="5180013" y="5665338"/>
                <a:ext cx="1905000" cy="336550"/>
              </a:xfrm>
              <a:prstGeom prst="rect">
                <a:avLst/>
              </a:prstGeom>
              <a:noFill/>
              <a:ln w="9525">
                <a:noFill/>
                <a:miter/>
              </a:ln>
            </p:spPr>
            <p:txBody>
              <a:bodyPr>
                <a:spAutoFit/>
              </a:bodyPr>
              <a:lstStyle/>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Terminal</a:t>
                </a:r>
              </a:p>
            </p:txBody>
          </p:sp>
          <p:grpSp>
            <p:nvGrpSpPr>
              <p:cNvPr id="15" name="组合 14"/>
              <p:cNvGrpSpPr/>
              <p:nvPr/>
            </p:nvGrpSpPr>
            <p:grpSpPr>
              <a:xfrm>
                <a:off x="7532625" y="4654550"/>
                <a:ext cx="3746599" cy="1355725"/>
                <a:chOff x="4560825" y="4664075"/>
                <a:chExt cx="3746599" cy="1355725"/>
              </a:xfrm>
            </p:grpSpPr>
            <p:sp>
              <p:nvSpPr>
                <p:cNvPr id="16" name="AutoShape 37"/>
                <p:cNvSpPr>
                  <a:spLocks noChangeArrowheads="1"/>
                </p:cNvSpPr>
                <p:nvPr/>
              </p:nvSpPr>
              <p:spPr bwMode="auto">
                <a:xfrm>
                  <a:off x="4560825" y="4664075"/>
                  <a:ext cx="3679825" cy="1355725"/>
                </a:xfrm>
                <a:prstGeom prst="roundRect">
                  <a:avLst>
                    <a:gd name="adj" fmla="val 10889"/>
                  </a:avLst>
                </a:prstGeom>
                <a:solidFill>
                  <a:srgbClr val="47566D"/>
                </a:solidFill>
                <a:ln w="9525">
                  <a:noFill/>
                  <a:round/>
                </a:ln>
              </p:spPr>
              <p:txBody>
                <a:bodyPr wrap="none" anchor="ctr"/>
                <a:lstStyle/>
                <a:p>
                  <a:pPr eaLnBrk="0" hangingPunct="0"/>
                  <a:endParaRPr lang="zh-CN" altLang="en-US"/>
                </a:p>
              </p:txBody>
            </p:sp>
            <p:sp>
              <p:nvSpPr>
                <p:cNvPr id="17" name="Text Box 39"/>
                <p:cNvSpPr txBox="1">
                  <a:spLocks noChangeArrowheads="1"/>
                </p:cNvSpPr>
                <p:nvPr/>
              </p:nvSpPr>
              <p:spPr bwMode="auto">
                <a:xfrm>
                  <a:off x="5145025" y="4732961"/>
                  <a:ext cx="3162399" cy="1233503"/>
                </a:xfrm>
                <a:prstGeom prst="rect">
                  <a:avLst/>
                </a:prstGeom>
                <a:noFill/>
                <a:ln w="9525">
                  <a:noFill/>
                  <a:miter lim="800000"/>
                </a:ln>
              </p:spPr>
              <p:txBody>
                <a:bodyPr wrap="square">
                  <a:spAutoFit/>
                </a:bodyPr>
                <a:lstStyle/>
                <a:p>
                  <a:pPr eaLnBrk="0" hangingPunct="0"/>
                  <a:r>
                    <a:rPr lang="en-US" altLang="zh-CN" sz="1600" b="1" dirty="0">
                      <a:solidFill>
                        <a:schemeClr val="bg1"/>
                      </a:solidFill>
                    </a:rPr>
                    <a:t>Terminal:</a:t>
                  </a:r>
                </a:p>
                <a:p>
                  <a:pPr eaLnBrk="0" hangingPunct="0">
                    <a:lnSpc>
                      <a:spcPts val="1600"/>
                    </a:lnSpc>
                    <a:buFont typeface="Arial" panose="020B0604020202020204" pitchFamily="34" charset="0"/>
                    <a:buChar char="•"/>
                  </a:pPr>
                  <a:r>
                    <a:rPr lang="en-US" altLang="zh-CN" sz="1600" dirty="0">
                      <a:solidFill>
                        <a:schemeClr val="bg1"/>
                      </a:solidFill>
                    </a:rPr>
                    <a:t> </a:t>
                  </a:r>
                  <a:r>
                    <a:rPr lang="en-US" altLang="zh-CN" sz="1200" dirty="0">
                      <a:solidFill>
                        <a:schemeClr val="bg1"/>
                      </a:solidFill>
                    </a:rPr>
                    <a:t>Broadcast video quality</a:t>
                  </a:r>
                </a:p>
                <a:p>
                  <a:pPr eaLnBrk="0" hangingPunct="0">
                    <a:lnSpc>
                      <a:spcPts val="1600"/>
                    </a:lnSpc>
                    <a:buFont typeface="Arial" panose="020B0604020202020204" pitchFamily="34" charset="0"/>
                    <a:buChar char="•"/>
                  </a:pPr>
                  <a:r>
                    <a:rPr lang="en-US" altLang="zh-CN" sz="1200" dirty="0">
                      <a:solidFill>
                        <a:schemeClr val="bg1"/>
                      </a:solidFill>
                    </a:rPr>
                    <a:t> Middleware based software architecture</a:t>
                  </a:r>
                </a:p>
                <a:p>
                  <a:pPr eaLnBrk="0" hangingPunct="0">
                    <a:lnSpc>
                      <a:spcPts val="1600"/>
                    </a:lnSpc>
                    <a:buFont typeface="Arial" panose="020B0604020202020204" pitchFamily="34" charset="0"/>
                    <a:buChar char="•"/>
                  </a:pPr>
                  <a:r>
                    <a:rPr lang="en-US" altLang="zh-CN" sz="1200" dirty="0">
                      <a:solidFill>
                        <a:schemeClr val="bg1"/>
                      </a:solidFill>
                    </a:rPr>
                    <a:t>  Totally online software upgrade capability</a:t>
                  </a:r>
                </a:p>
                <a:p>
                  <a:pPr eaLnBrk="0" hangingPunct="0">
                    <a:lnSpc>
                      <a:spcPts val="1600"/>
                    </a:lnSpc>
                    <a:buFont typeface="Arial" panose="020B0604020202020204" pitchFamily="34" charset="0"/>
                    <a:buChar char="•"/>
                  </a:pPr>
                  <a:r>
                    <a:rPr lang="en-US" altLang="zh-CN" sz="1200" dirty="0">
                      <a:solidFill>
                        <a:schemeClr val="bg1"/>
                      </a:solidFill>
                    </a:rPr>
                    <a:t>  Full HTML embedded browser </a:t>
                  </a:r>
                </a:p>
                <a:p>
                  <a:pPr eaLnBrk="0" hangingPunct="0">
                    <a:lnSpc>
                      <a:spcPts val="1600"/>
                    </a:lnSpc>
                    <a:buFont typeface="Arial" panose="020B0604020202020204" pitchFamily="34" charset="0"/>
                    <a:buChar char="•"/>
                  </a:pPr>
                  <a:r>
                    <a:rPr lang="en-US" altLang="zh-CN" sz="1200" dirty="0">
                      <a:solidFill>
                        <a:schemeClr val="bg1"/>
                      </a:solidFill>
                    </a:rPr>
                    <a:t>  Support video communication</a:t>
                  </a:r>
                </a:p>
              </p:txBody>
            </p:sp>
            <p:sp>
              <p:nvSpPr>
                <p:cNvPr id="18" name="AutoShape 44"/>
                <p:cNvSpPr>
                  <a:spLocks noChangeArrowheads="1"/>
                </p:cNvSpPr>
                <p:nvPr/>
              </p:nvSpPr>
              <p:spPr bwMode="auto">
                <a:xfrm>
                  <a:off x="4565463" y="5054538"/>
                  <a:ext cx="611187" cy="531812"/>
                </a:xfrm>
                <a:prstGeom prst="rightArrow">
                  <a:avLst>
                    <a:gd name="adj1" fmla="val 50000"/>
                    <a:gd name="adj2" fmla="val 58894"/>
                  </a:avLst>
                </a:prstGeom>
                <a:solidFill>
                  <a:schemeClr val="bg1"/>
                </a:solidFill>
                <a:ln w="9525">
                  <a:noFill/>
                  <a:miter lim="800000"/>
                </a:ln>
              </p:spPr>
              <p:txBody>
                <a:bodyPr wrap="none" anchor="ctr"/>
                <a:lstStyle/>
                <a:p>
                  <a:pPr eaLnBrk="0" hangingPunct="0"/>
                  <a:endParaRPr lang="zh-CN" altLang="en-US"/>
                </a:p>
              </p:txBody>
            </p:sp>
          </p:grpSp>
          <p:sp>
            <p:nvSpPr>
              <p:cNvPr id="19" name="AutoShape 33"/>
              <p:cNvSpPr>
                <a:spLocks noChangeArrowheads="1"/>
              </p:cNvSpPr>
              <p:nvPr/>
            </p:nvSpPr>
            <p:spPr bwMode="auto">
              <a:xfrm>
                <a:off x="5528313" y="2817139"/>
                <a:ext cx="5736153" cy="1529829"/>
              </a:xfrm>
              <a:prstGeom prst="roundRect">
                <a:avLst>
                  <a:gd name="adj" fmla="val 10889"/>
                </a:avLst>
              </a:prstGeom>
              <a:solidFill>
                <a:srgbClr val="47566D"/>
              </a:solidFill>
              <a:ln w="9525">
                <a:noFill/>
                <a:round/>
              </a:ln>
            </p:spPr>
            <p:txBody>
              <a:bodyPr wrap="none" anchor="ctr"/>
              <a:lstStyle/>
              <a:p>
                <a:pPr eaLnBrk="0" hangingPunct="0"/>
                <a:endParaRPr lang="zh-CN" altLang="en-US"/>
              </a:p>
            </p:txBody>
          </p:sp>
          <p:sp>
            <p:nvSpPr>
              <p:cNvPr id="20" name="Text Box 35"/>
              <p:cNvSpPr txBox="1">
                <a:spLocks noChangeArrowheads="1"/>
              </p:cNvSpPr>
              <p:nvPr/>
            </p:nvSpPr>
            <p:spPr bwMode="auto">
              <a:xfrm>
                <a:off x="6383913" y="3017543"/>
                <a:ext cx="4362451" cy="1238885"/>
              </a:xfrm>
              <a:prstGeom prst="rect">
                <a:avLst/>
              </a:prstGeom>
              <a:noFill/>
              <a:ln w="9525">
                <a:noFill/>
                <a:miter lim="800000"/>
              </a:ln>
            </p:spPr>
            <p:txBody>
              <a:bodyPr>
                <a:spAutoFit/>
              </a:bodyPr>
              <a:lstStyle/>
              <a:p>
                <a:pPr eaLnBrk="0" hangingPunct="0">
                  <a:lnSpc>
                    <a:spcPts val="1800"/>
                  </a:lnSpc>
                </a:pPr>
                <a:r>
                  <a:rPr lang="en-US" altLang="zh-CN" sz="1600" b="1" dirty="0">
                    <a:solidFill>
                      <a:schemeClr val="bg1"/>
                    </a:solidFill>
                  </a:rPr>
                  <a:t>Media Delivery System:</a:t>
                </a:r>
              </a:p>
              <a:p>
                <a:pPr eaLnBrk="0" hangingPunct="0">
                  <a:lnSpc>
                    <a:spcPts val="1800"/>
                  </a:lnSpc>
                  <a:buFont typeface="Arial" panose="020B0604020202020204" pitchFamily="34" charset="0"/>
                  <a:buChar char="•"/>
                </a:pPr>
                <a:r>
                  <a:rPr lang="en-US" altLang="zh-CN" sz="1600" dirty="0">
                    <a:solidFill>
                      <a:schemeClr val="bg1"/>
                    </a:solidFill>
                  </a:rPr>
                  <a:t> </a:t>
                </a:r>
                <a:r>
                  <a:rPr lang="en-US" altLang="zh-CN" sz="1200" dirty="0">
                    <a:solidFill>
                      <a:schemeClr val="bg1"/>
                    </a:solidFill>
                  </a:rPr>
                  <a:t>Cluster based system design </a:t>
                </a:r>
              </a:p>
              <a:p>
                <a:pPr eaLnBrk="0" hangingPunct="0">
                  <a:lnSpc>
                    <a:spcPts val="1800"/>
                  </a:lnSpc>
                  <a:buFont typeface="Arial" panose="020B0604020202020204" pitchFamily="34" charset="0"/>
                  <a:buChar char="•"/>
                </a:pPr>
                <a:r>
                  <a:rPr lang="en-US" altLang="zh-CN" sz="1200" dirty="0">
                    <a:solidFill>
                      <a:schemeClr val="bg1"/>
                    </a:solidFill>
                  </a:rPr>
                  <a:t>  non-blocking service mechanism for large-scale users</a:t>
                </a:r>
              </a:p>
              <a:p>
                <a:pPr eaLnBrk="0" hangingPunct="0">
                  <a:lnSpc>
                    <a:spcPts val="1800"/>
                  </a:lnSpc>
                  <a:buFont typeface="Arial" panose="020B0604020202020204" pitchFamily="34" charset="0"/>
                  <a:buChar char="•"/>
                </a:pPr>
                <a:r>
                  <a:rPr lang="en-US" altLang="zh-CN" sz="1200" dirty="0">
                    <a:solidFill>
                      <a:schemeClr val="bg1"/>
                    </a:solidFill>
                  </a:rPr>
                  <a:t>  Support M3U8, RTSP, web service, mP2P, SDFS(GFS-like) </a:t>
                </a:r>
              </a:p>
              <a:p>
                <a:pPr eaLnBrk="0" hangingPunct="0">
                  <a:lnSpc>
                    <a:spcPts val="1800"/>
                  </a:lnSpc>
                  <a:buFont typeface="Arial" panose="020B0604020202020204" pitchFamily="34" charset="0"/>
                  <a:buChar char="•"/>
                </a:pPr>
                <a:r>
                  <a:rPr lang="en-US" altLang="zh-CN" sz="1200" dirty="0">
                    <a:solidFill>
                      <a:schemeClr val="bg1"/>
                    </a:solidFill>
                  </a:rPr>
                  <a:t> Complete fault-tolerance</a:t>
                </a:r>
              </a:p>
            </p:txBody>
          </p:sp>
          <p:sp>
            <p:nvSpPr>
              <p:cNvPr id="21" name="AutoShape 46"/>
              <p:cNvSpPr>
                <a:spLocks noChangeArrowheads="1"/>
              </p:cNvSpPr>
              <p:nvPr/>
            </p:nvSpPr>
            <p:spPr bwMode="auto">
              <a:xfrm>
                <a:off x="5528313" y="3395663"/>
                <a:ext cx="709612" cy="496887"/>
              </a:xfrm>
              <a:prstGeom prst="rightArrow">
                <a:avLst>
                  <a:gd name="adj1" fmla="val 50000"/>
                  <a:gd name="adj2" fmla="val 58824"/>
                </a:avLst>
              </a:prstGeom>
              <a:solidFill>
                <a:schemeClr val="bg1"/>
              </a:solidFill>
              <a:ln w="9525">
                <a:noFill/>
                <a:miter lim="800000"/>
              </a:ln>
            </p:spPr>
            <p:txBody>
              <a:bodyPr wrap="none" anchor="ctr"/>
              <a:lstStyle/>
              <a:p>
                <a:pPr eaLnBrk="0" hangingPunct="0"/>
                <a:endParaRPr lang="zh-CN" altLang="en-US"/>
              </a:p>
            </p:txBody>
          </p:sp>
          <p:pic>
            <p:nvPicPr>
              <p:cNvPr id="22" name="图片 4" descr="图片6"/>
              <p:cNvPicPr>
                <a:picLocks noChangeAspect="1" noChangeArrowheads="1"/>
              </p:cNvPicPr>
              <p:nvPr/>
            </p:nvPicPr>
            <p:blipFill>
              <a:blip r:embed="rId3" cstate="print"/>
              <a:srcRect/>
              <a:stretch>
                <a:fillRect/>
              </a:stretch>
            </p:blipFill>
            <p:spPr bwMode="auto">
              <a:xfrm>
                <a:off x="5105400" y="4714875"/>
                <a:ext cx="2298700" cy="984250"/>
              </a:xfrm>
              <a:prstGeom prst="rect">
                <a:avLst/>
              </a:prstGeom>
              <a:noFill/>
              <a:ln w="9525">
                <a:noFill/>
                <a:miter lim="800000"/>
                <a:headEnd/>
                <a:tailEnd/>
              </a:ln>
            </p:spPr>
          </p:pic>
        </p:grpSp>
      </p:grpSp>
      <p:sp>
        <p:nvSpPr>
          <p:cNvPr id="23" name="矩形 22"/>
          <p:cNvSpPr/>
          <p:nvPr/>
        </p:nvSpPr>
        <p:spPr>
          <a:xfrm>
            <a:off x="-1" y="0"/>
            <a:ext cx="2847975"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TextBox 23"/>
          <p:cNvSpPr txBox="1"/>
          <p:nvPr/>
        </p:nvSpPr>
        <p:spPr>
          <a:xfrm>
            <a:off x="133350" y="219074"/>
            <a:ext cx="2657475" cy="1077218"/>
          </a:xfrm>
          <a:prstGeom prst="rect">
            <a:avLst/>
          </a:prstGeom>
          <a:noFill/>
        </p:spPr>
        <p:txBody>
          <a:bodyPr wrap="square" rtlCol="0">
            <a:spAutoFit/>
          </a:bodyPr>
          <a:lstStyle/>
          <a:p>
            <a:pPr lvl="0">
              <a:spcBef>
                <a:spcPct val="0"/>
              </a:spcBef>
              <a:defRPr/>
            </a:pPr>
            <a:r>
              <a:rPr lang="en-US" altLang="zh-CN" sz="3200" dirty="0" smtClean="0">
                <a:solidFill>
                  <a:schemeClr val="bg1"/>
                </a:solidFill>
                <a:latin typeface="Aharoni" pitchFamily="2" charset="-79"/>
                <a:cs typeface="Aharoni" pitchFamily="2" charset="-79"/>
              </a:rPr>
              <a:t>Hardware Platform</a:t>
            </a:r>
            <a:endParaRPr lang="en-GB" altLang="en-US" sz="3200" dirty="0" smtClean="0">
              <a:solidFill>
                <a:schemeClr val="bg1"/>
              </a:solidFill>
              <a:latin typeface="Aharoni" pitchFamily="2" charset="-79"/>
              <a:cs typeface="Aharoni" pitchFamily="2" charset="-79"/>
            </a:endParaRPr>
          </a:p>
        </p:txBody>
      </p:sp>
      <p:cxnSp>
        <p:nvCxnSpPr>
          <p:cNvPr id="25" name="直接连接符 24"/>
          <p:cNvCxnSpPr/>
          <p:nvPr/>
        </p:nvCxnSpPr>
        <p:spPr>
          <a:xfrm>
            <a:off x="230188" y="15232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 Box 11"/>
          <p:cNvSpPr txBox="1"/>
          <p:nvPr/>
        </p:nvSpPr>
        <p:spPr>
          <a:xfrm>
            <a:off x="3179763" y="1938338"/>
            <a:ext cx="1905000" cy="336550"/>
          </a:xfrm>
          <a:prstGeom prst="rect">
            <a:avLst/>
          </a:prstGeom>
          <a:noFill/>
          <a:ln w="9525">
            <a:noFill/>
            <a:miter/>
          </a:ln>
        </p:spPr>
        <p:txBody>
          <a:bodyPr>
            <a:spAutoFit/>
          </a:bodyPr>
          <a:lstStyle/>
          <a:p>
            <a:pPr algn="ctr" eaLnBrk="0" hangingPunct="0">
              <a:spcBef>
                <a:spcPct val="50000"/>
              </a:spcBef>
              <a:defRPr/>
            </a:pPr>
            <a:r>
              <a:rPr lang="en-US" altLang="x-none" sz="1600" b="1" noProof="1">
                <a:solidFill>
                  <a:srgbClr val="0070C0"/>
                </a:solidFill>
                <a:effectLst>
                  <a:outerShdw blurRad="38100" dist="38100" dir="2700000">
                    <a:srgbClr val="FFFFFF"/>
                  </a:outerShdw>
                </a:effectLst>
                <a:latin typeface="Arial" panose="020B0604020202020204" pitchFamily="34" charset="0"/>
                <a:ea typeface="宋体" panose="02010600030101010101" pitchFamily="2" charset="-122"/>
                <a:cs typeface="+mn-ea"/>
              </a:rPr>
              <a:t>CTLoader Cluster</a:t>
            </a:r>
          </a:p>
        </p:txBody>
      </p:sp>
      <p:grpSp>
        <p:nvGrpSpPr>
          <p:cNvPr id="29" name="组合 28"/>
          <p:cNvGrpSpPr/>
          <p:nvPr/>
        </p:nvGrpSpPr>
        <p:grpSpPr>
          <a:xfrm rot="1443830">
            <a:off x="-756705" y="3148275"/>
            <a:ext cx="2466144" cy="3930042"/>
            <a:chOff x="152400" y="3017853"/>
            <a:chExt cx="2447188" cy="3899835"/>
          </a:xfrm>
        </p:grpSpPr>
        <p:grpSp>
          <p:nvGrpSpPr>
            <p:cNvPr id="30" name="Group 27"/>
            <p:cNvGrpSpPr/>
            <p:nvPr/>
          </p:nvGrpSpPr>
          <p:grpSpPr>
            <a:xfrm>
              <a:off x="152400" y="3017853"/>
              <a:ext cx="2447188" cy="3899835"/>
              <a:chOff x="4934796" y="1751013"/>
              <a:chExt cx="2935287" cy="4677667"/>
            </a:xfrm>
            <a:solidFill>
              <a:schemeClr val="bg1">
                <a:lumMod val="50000"/>
              </a:schemeClr>
            </a:solidFill>
          </p:grpSpPr>
          <p:sp>
            <p:nvSpPr>
              <p:cNvPr id="34"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35"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31" name="Group 31"/>
            <p:cNvGrpSpPr/>
            <p:nvPr/>
          </p:nvGrpSpPr>
          <p:grpSpPr>
            <a:xfrm>
              <a:off x="494284" y="3523467"/>
              <a:ext cx="1677416" cy="1501366"/>
              <a:chOff x="8169276" y="952501"/>
              <a:chExt cx="3781424" cy="3384550"/>
            </a:xfrm>
            <a:solidFill>
              <a:schemeClr val="accent1"/>
            </a:solidFill>
          </p:grpSpPr>
          <p:sp>
            <p:nvSpPr>
              <p:cNvPr id="32"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33"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p:cNvSpPr/>
          <p:nvPr/>
        </p:nvSpPr>
        <p:spPr>
          <a:xfrm>
            <a:off x="7109583" y="4378969"/>
            <a:ext cx="473681" cy="47368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10975907" y="667719"/>
            <a:ext cx="254991" cy="254991"/>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9101445" y="1680807"/>
            <a:ext cx="342096" cy="342096"/>
          </a:xfrm>
          <a:prstGeom prst="ellipse">
            <a:avLst/>
          </a:prstGeom>
          <a:solidFill>
            <a:srgbClr val="276399">
              <a:alpha val="69804"/>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 name="组合 18"/>
          <p:cNvGrpSpPr/>
          <p:nvPr/>
        </p:nvGrpSpPr>
        <p:grpSpPr>
          <a:xfrm>
            <a:off x="2289585" y="2972425"/>
            <a:ext cx="6316394" cy="1139343"/>
            <a:chOff x="2271358" y="2972425"/>
            <a:chExt cx="6316394" cy="1139343"/>
          </a:xfrm>
        </p:grpSpPr>
        <p:sp>
          <p:nvSpPr>
            <p:cNvPr id="47" name="文本框 46"/>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3" name="组合 17"/>
            <p:cNvGrpSpPr/>
            <p:nvPr/>
          </p:nvGrpSpPr>
          <p:grpSpPr>
            <a:xfrm>
              <a:off x="3401248" y="2972425"/>
              <a:ext cx="5186504" cy="1107996"/>
              <a:chOff x="3693286" y="2991336"/>
              <a:chExt cx="5186504" cy="1107996"/>
            </a:xfrm>
          </p:grpSpPr>
          <p:sp>
            <p:nvSpPr>
              <p:cNvPr id="53" name="文本框 52"/>
              <p:cNvSpPr txBox="1"/>
              <p:nvPr/>
            </p:nvSpPr>
            <p:spPr>
              <a:xfrm>
                <a:off x="3693286" y="2991336"/>
                <a:ext cx="1927583" cy="1107996"/>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600" b="1" dirty="0" smtClean="0">
                    <a:solidFill>
                      <a:srgbClr val="5B9BD5"/>
                    </a:solidFill>
                    <a:latin typeface="苹方 中等" pitchFamily="34" charset="-122"/>
                    <a:ea typeface="苹方 中等" pitchFamily="34" charset="-122"/>
                  </a:rPr>
                  <a:t>03</a:t>
                </a:r>
                <a:endParaRPr lang="zh-CN" altLang="en-US" sz="6600" b="1" dirty="0">
                  <a:solidFill>
                    <a:srgbClr val="5B9BD5"/>
                  </a:solidFill>
                  <a:latin typeface="苹方 中等" pitchFamily="34" charset="-122"/>
                  <a:ea typeface="苹方 中等" pitchFamily="34" charset="-122"/>
                </a:endParaRPr>
              </a:p>
            </p:txBody>
          </p:sp>
          <p:sp>
            <p:nvSpPr>
              <p:cNvPr id="65" name="矩形 64"/>
              <p:cNvSpPr/>
              <p:nvPr/>
            </p:nvSpPr>
            <p:spPr>
              <a:xfrm>
                <a:off x="5080352" y="3194535"/>
                <a:ext cx="3799438" cy="646331"/>
              </a:xfrm>
              <a:prstGeom prst="rect">
                <a:avLst/>
              </a:prstGeom>
            </p:spPr>
            <p:txBody>
              <a:bodyPr wrap="none">
                <a:spAutoFit/>
              </a:bodyPr>
              <a:lstStyle/>
              <a:p>
                <a:pPr eaLnBrk="0" hangingPunct="0"/>
                <a:r>
                  <a:rPr lang="en-US" altLang="zh-CN" sz="3600" b="1" dirty="0" smtClean="0">
                    <a:solidFill>
                      <a:schemeClr val="bg1"/>
                    </a:solidFill>
                  </a:rPr>
                  <a:t>Successful Case</a:t>
                </a:r>
                <a:endParaRPr lang="en-US" altLang="zh-CN" sz="3600" b="1" dirty="0">
                  <a:solidFill>
                    <a:schemeClr val="bg1"/>
                  </a:solidFill>
                </a:endParaRPr>
              </a:p>
            </p:txBody>
          </p:sp>
        </p:grpSp>
      </p:grpSp>
      <p:sp>
        <p:nvSpPr>
          <p:cNvPr id="6" name="任意多边形 5"/>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7739442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效果图.jpg"/>
          <p:cNvPicPr>
            <a:picLocks noChangeAspect="1" noChangeArrowheads="1"/>
          </p:cNvPicPr>
          <p:nvPr/>
        </p:nvPicPr>
        <p:blipFill>
          <a:blip r:embed="rId2" cstate="print"/>
          <a:srcRect/>
          <a:stretch>
            <a:fillRect/>
          </a:stretch>
        </p:blipFill>
        <p:spPr bwMode="auto">
          <a:xfrm>
            <a:off x="3371850" y="678657"/>
            <a:ext cx="8162925" cy="6122193"/>
          </a:xfrm>
          <a:prstGeom prst="rect">
            <a:avLst/>
          </a:prstGeom>
          <a:noFill/>
        </p:spPr>
      </p:pic>
      <p:sp>
        <p:nvSpPr>
          <p:cNvPr id="26" name="TextBox 25"/>
          <p:cNvSpPr txBox="1"/>
          <p:nvPr/>
        </p:nvSpPr>
        <p:spPr>
          <a:xfrm>
            <a:off x="2838449" y="400049"/>
            <a:ext cx="5229225" cy="1323439"/>
          </a:xfrm>
          <a:prstGeom prst="rect">
            <a:avLst/>
          </a:prstGeom>
          <a:noFill/>
        </p:spPr>
        <p:txBody>
          <a:bodyPr wrap="square" rtlCol="0">
            <a:spAutoFit/>
          </a:bodyPr>
          <a:lstStyle/>
          <a:p>
            <a:r>
              <a:rPr lang="en-US" altLang="zh-CN" sz="4000" dirty="0" smtClean="0">
                <a:solidFill>
                  <a:schemeClr val="tx1">
                    <a:lumMod val="65000"/>
                    <a:lumOff val="35000"/>
                  </a:schemeClr>
                </a:solidFill>
                <a:latin typeface="苹方 常规" pitchFamily="34" charset="-122"/>
                <a:ea typeface="苹方 常规" pitchFamily="34" charset="-122"/>
              </a:rPr>
              <a:t>Client </a:t>
            </a:r>
          </a:p>
          <a:p>
            <a:r>
              <a:rPr lang="en-US" altLang="zh-CN" sz="4000" dirty="0" smtClean="0">
                <a:solidFill>
                  <a:schemeClr val="tx1">
                    <a:lumMod val="65000"/>
                    <a:lumOff val="35000"/>
                  </a:schemeClr>
                </a:solidFill>
                <a:latin typeface="苹方 常规" pitchFamily="34" charset="-122"/>
                <a:ea typeface="苹方 常规" pitchFamily="34" charset="-122"/>
              </a:rPr>
              <a:t>Of </a:t>
            </a:r>
            <a:r>
              <a:rPr lang="en-US" altLang="zh-CN" sz="4000" dirty="0" smtClean="0">
                <a:solidFill>
                  <a:schemeClr val="tx1">
                    <a:lumMod val="65000"/>
                    <a:lumOff val="35000"/>
                  </a:schemeClr>
                </a:solidFill>
                <a:latin typeface="苹方 常规" pitchFamily="34" charset="-122"/>
                <a:ea typeface="苹方 常规" pitchFamily="34" charset="-122"/>
              </a:rPr>
              <a:t>O</a:t>
            </a:r>
            <a:r>
              <a:rPr lang="en-US" altLang="zh-CN" sz="4000" dirty="0" smtClean="0">
                <a:solidFill>
                  <a:schemeClr val="tx1">
                    <a:lumMod val="65000"/>
                    <a:lumOff val="35000"/>
                  </a:schemeClr>
                </a:solidFill>
                <a:latin typeface="苹方 常规" pitchFamily="34" charset="-122"/>
                <a:ea typeface="苹方 常规" pitchFamily="34" charset="-122"/>
              </a:rPr>
              <a:t>cean </a:t>
            </a:r>
            <a:endParaRPr lang="zh-CN" altLang="en-US" sz="4000" dirty="0">
              <a:solidFill>
                <a:schemeClr val="tx1">
                  <a:lumMod val="65000"/>
                  <a:lumOff val="35000"/>
                </a:schemeClr>
              </a:solidFill>
              <a:latin typeface="苹方 常规" pitchFamily="34" charset="-122"/>
              <a:ea typeface="苹方 常规" pitchFamily="34" charset="-122"/>
            </a:endParaRPr>
          </a:p>
        </p:txBody>
      </p:sp>
      <p:cxnSp>
        <p:nvCxnSpPr>
          <p:cNvPr id="4" name="直接连接符 3"/>
          <p:cNvCxnSpPr/>
          <p:nvPr/>
        </p:nvCxnSpPr>
        <p:spPr>
          <a:xfrm>
            <a:off x="301842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 y="0"/>
            <a:ext cx="2609851"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72408" y="243959"/>
            <a:ext cx="2313618" cy="1077218"/>
          </a:xfrm>
          <a:prstGeom prst="rect">
            <a:avLst/>
          </a:prstGeom>
        </p:spPr>
        <p:txBody>
          <a:bodyPr wrap="square">
            <a:spAutoFit/>
          </a:bodyPr>
          <a:lstStyle/>
          <a:p>
            <a:r>
              <a:rPr lang="en-US" altLang="zh-CN" sz="3200" dirty="0" smtClean="0">
                <a:solidFill>
                  <a:schemeClr val="bg1"/>
                </a:solidFill>
                <a:latin typeface="Aharoni" pitchFamily="2" charset="-79"/>
                <a:cs typeface="Aharoni" pitchFamily="2" charset="-79"/>
              </a:rPr>
              <a:t>Successful Case</a:t>
            </a:r>
            <a:endParaRPr lang="zh-CN" altLang="en-US" sz="3200" dirty="0">
              <a:latin typeface="Aharoni" pitchFamily="2" charset="-79"/>
              <a:cs typeface="Aharoni" pitchFamily="2" charset="-79"/>
            </a:endParaRPr>
          </a:p>
        </p:txBody>
      </p:sp>
      <p:cxnSp>
        <p:nvCxnSpPr>
          <p:cNvPr id="17" name="直接连接符 16"/>
          <p:cNvCxnSpPr/>
          <p:nvPr/>
        </p:nvCxnSpPr>
        <p:spPr>
          <a:xfrm>
            <a:off x="230188" y="15232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rot="1443830">
            <a:off x="-756705" y="3148275"/>
            <a:ext cx="2466144" cy="3930042"/>
            <a:chOff x="152400" y="3017853"/>
            <a:chExt cx="2447188" cy="3899835"/>
          </a:xfrm>
        </p:grpSpPr>
        <p:grpSp>
          <p:nvGrpSpPr>
            <p:cNvPr id="20" name="Group 27"/>
            <p:cNvGrpSpPr/>
            <p:nvPr/>
          </p:nvGrpSpPr>
          <p:grpSpPr>
            <a:xfrm>
              <a:off x="152400" y="3017853"/>
              <a:ext cx="2447188" cy="3899835"/>
              <a:chOff x="4934796" y="1751013"/>
              <a:chExt cx="2935287" cy="4677667"/>
            </a:xfrm>
            <a:solidFill>
              <a:schemeClr val="bg1">
                <a:lumMod val="50000"/>
              </a:schemeClr>
            </a:solidFill>
          </p:grpSpPr>
          <p:sp>
            <p:nvSpPr>
              <p:cNvPr id="24"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25"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21" name="Group 31"/>
            <p:cNvGrpSpPr/>
            <p:nvPr/>
          </p:nvGrpSpPr>
          <p:grpSpPr>
            <a:xfrm>
              <a:off x="494284" y="3523467"/>
              <a:ext cx="1677416" cy="1501366"/>
              <a:chOff x="8169276" y="952501"/>
              <a:chExt cx="3781424" cy="3384550"/>
            </a:xfrm>
            <a:solidFill>
              <a:schemeClr val="accent1"/>
            </a:solidFill>
          </p:grpSpPr>
          <p:sp>
            <p:nvSpPr>
              <p:cNvPr id="22"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23"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pic>
        <p:nvPicPr>
          <p:cNvPr id="1032" name="Picture 8"/>
          <p:cNvPicPr>
            <a:picLocks noChangeAspect="1" noChangeArrowheads="1"/>
          </p:cNvPicPr>
          <p:nvPr/>
        </p:nvPicPr>
        <p:blipFill>
          <a:blip r:embed="rId3" cstate="print"/>
          <a:srcRect/>
          <a:stretch>
            <a:fillRect/>
          </a:stretch>
        </p:blipFill>
        <p:spPr bwMode="auto">
          <a:xfrm>
            <a:off x="4591051" y="504825"/>
            <a:ext cx="804547" cy="504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01842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 y="0"/>
            <a:ext cx="2609851"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72408" y="243959"/>
            <a:ext cx="2313618" cy="1077218"/>
          </a:xfrm>
          <a:prstGeom prst="rect">
            <a:avLst/>
          </a:prstGeom>
        </p:spPr>
        <p:txBody>
          <a:bodyPr wrap="square">
            <a:spAutoFit/>
          </a:bodyPr>
          <a:lstStyle/>
          <a:p>
            <a:r>
              <a:rPr lang="en-US" altLang="zh-CN" sz="3200" dirty="0" smtClean="0">
                <a:solidFill>
                  <a:schemeClr val="bg1"/>
                </a:solidFill>
                <a:latin typeface="Aharoni" pitchFamily="2" charset="-79"/>
                <a:cs typeface="Aharoni" pitchFamily="2" charset="-79"/>
              </a:rPr>
              <a:t>Successful Case</a:t>
            </a:r>
            <a:endParaRPr lang="zh-CN" altLang="en-US" sz="3200" dirty="0">
              <a:latin typeface="Aharoni" pitchFamily="2" charset="-79"/>
              <a:cs typeface="Aharoni" pitchFamily="2" charset="-79"/>
            </a:endParaRPr>
          </a:p>
        </p:txBody>
      </p:sp>
      <p:cxnSp>
        <p:nvCxnSpPr>
          <p:cNvPr id="17" name="直接连接符 16"/>
          <p:cNvCxnSpPr/>
          <p:nvPr/>
        </p:nvCxnSpPr>
        <p:spPr>
          <a:xfrm>
            <a:off x="230188" y="15232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rot="1443830">
            <a:off x="-756705" y="3148275"/>
            <a:ext cx="2466144" cy="3930042"/>
            <a:chOff x="152400" y="3017853"/>
            <a:chExt cx="2447188" cy="3899835"/>
          </a:xfrm>
        </p:grpSpPr>
        <p:grpSp>
          <p:nvGrpSpPr>
            <p:cNvPr id="21" name="Group 27"/>
            <p:cNvGrpSpPr/>
            <p:nvPr/>
          </p:nvGrpSpPr>
          <p:grpSpPr>
            <a:xfrm>
              <a:off x="152400" y="3017853"/>
              <a:ext cx="2447188" cy="3899835"/>
              <a:chOff x="4934796" y="1751013"/>
              <a:chExt cx="2935287" cy="4677667"/>
            </a:xfrm>
            <a:solidFill>
              <a:schemeClr val="bg1">
                <a:lumMod val="50000"/>
              </a:schemeClr>
            </a:solidFill>
          </p:grpSpPr>
          <p:sp>
            <p:nvSpPr>
              <p:cNvPr id="25"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26"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22" name="Group 31"/>
            <p:cNvGrpSpPr/>
            <p:nvPr/>
          </p:nvGrpSpPr>
          <p:grpSpPr>
            <a:xfrm>
              <a:off x="494284" y="3523467"/>
              <a:ext cx="1677416" cy="1501366"/>
              <a:chOff x="8169276" y="952501"/>
              <a:chExt cx="3781424" cy="3384550"/>
            </a:xfrm>
            <a:solidFill>
              <a:schemeClr val="accent1"/>
            </a:solidFill>
          </p:grpSpPr>
          <p:sp>
            <p:nvSpPr>
              <p:cNvPr id="23"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24"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pic>
        <p:nvPicPr>
          <p:cNvPr id="1027" name="Picture 3"/>
          <p:cNvPicPr>
            <a:picLocks noChangeAspect="1" noChangeArrowheads="1"/>
          </p:cNvPicPr>
          <p:nvPr/>
        </p:nvPicPr>
        <p:blipFill>
          <a:blip r:embed="rId2" cstate="print"/>
          <a:srcRect/>
          <a:stretch>
            <a:fillRect/>
          </a:stretch>
        </p:blipFill>
        <p:spPr bwMode="auto">
          <a:xfrm>
            <a:off x="2887663" y="0"/>
            <a:ext cx="915139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01842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 y="0"/>
            <a:ext cx="2609851"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72408" y="243959"/>
            <a:ext cx="2313618" cy="1077218"/>
          </a:xfrm>
          <a:prstGeom prst="rect">
            <a:avLst/>
          </a:prstGeom>
        </p:spPr>
        <p:txBody>
          <a:bodyPr wrap="square">
            <a:spAutoFit/>
          </a:bodyPr>
          <a:lstStyle/>
          <a:p>
            <a:r>
              <a:rPr lang="en-US" altLang="zh-CN" sz="3200" dirty="0" smtClean="0">
                <a:solidFill>
                  <a:schemeClr val="bg1"/>
                </a:solidFill>
                <a:latin typeface="Aharoni" pitchFamily="2" charset="-79"/>
                <a:cs typeface="Aharoni" pitchFamily="2" charset="-79"/>
              </a:rPr>
              <a:t>Successful Case</a:t>
            </a:r>
            <a:endParaRPr lang="zh-CN" altLang="en-US" sz="3200" dirty="0">
              <a:latin typeface="Aharoni" pitchFamily="2" charset="-79"/>
              <a:cs typeface="Aharoni" pitchFamily="2" charset="-79"/>
            </a:endParaRPr>
          </a:p>
        </p:txBody>
      </p:sp>
      <p:cxnSp>
        <p:nvCxnSpPr>
          <p:cNvPr id="17" name="直接连接符 16"/>
          <p:cNvCxnSpPr/>
          <p:nvPr/>
        </p:nvCxnSpPr>
        <p:spPr>
          <a:xfrm>
            <a:off x="230188" y="15232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rot="1443830">
            <a:off x="-756705" y="3148275"/>
            <a:ext cx="2466144" cy="3930042"/>
            <a:chOff x="152400" y="3017853"/>
            <a:chExt cx="2447188" cy="3899835"/>
          </a:xfrm>
        </p:grpSpPr>
        <p:grpSp>
          <p:nvGrpSpPr>
            <p:cNvPr id="11" name="Group 27"/>
            <p:cNvGrpSpPr/>
            <p:nvPr/>
          </p:nvGrpSpPr>
          <p:grpSpPr>
            <a:xfrm>
              <a:off x="152400" y="3017853"/>
              <a:ext cx="2447188" cy="3899835"/>
              <a:chOff x="4934796" y="1751013"/>
              <a:chExt cx="2935287" cy="4677667"/>
            </a:xfrm>
            <a:solidFill>
              <a:schemeClr val="bg1">
                <a:lumMod val="50000"/>
              </a:schemeClr>
            </a:solidFill>
          </p:grpSpPr>
          <p:sp>
            <p:nvSpPr>
              <p:cNvPr id="20"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21"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12" name="Group 31"/>
            <p:cNvGrpSpPr/>
            <p:nvPr/>
          </p:nvGrpSpPr>
          <p:grpSpPr>
            <a:xfrm>
              <a:off x="494284" y="3523467"/>
              <a:ext cx="1677416" cy="1501366"/>
              <a:chOff x="8169276" y="952501"/>
              <a:chExt cx="3781424" cy="3384550"/>
            </a:xfrm>
            <a:solidFill>
              <a:schemeClr val="accent1"/>
            </a:solidFill>
          </p:grpSpPr>
          <p:sp>
            <p:nvSpPr>
              <p:cNvPr id="13"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14"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pic>
        <p:nvPicPr>
          <p:cNvPr id="2051" name="Picture 3"/>
          <p:cNvPicPr>
            <a:picLocks noChangeAspect="1" noChangeArrowheads="1"/>
          </p:cNvPicPr>
          <p:nvPr/>
        </p:nvPicPr>
        <p:blipFill>
          <a:blip r:embed="rId2" cstate="print"/>
          <a:srcRect/>
          <a:stretch>
            <a:fillRect/>
          </a:stretch>
        </p:blipFill>
        <p:spPr bwMode="auto">
          <a:xfrm>
            <a:off x="2690182" y="614641"/>
            <a:ext cx="9416093" cy="58337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1" y="0"/>
            <a:ext cx="12192001" cy="1162050"/>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445469"/>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3715199" y="328508"/>
            <a:ext cx="6124126" cy="461665"/>
          </a:xfrm>
          <a:prstGeom prst="rect">
            <a:avLst/>
          </a:prstGeom>
          <a:noFill/>
        </p:spPr>
        <p:txBody>
          <a:bodyPr wrap="square" rtlCol="0">
            <a:spAutoFit/>
          </a:bodyPr>
          <a:lstStyle/>
          <a:p>
            <a:r>
              <a:rPr lang="en-US" altLang="zh-CN" sz="2400" dirty="0" smtClean="0">
                <a:solidFill>
                  <a:schemeClr val="bg1"/>
                </a:solidFill>
                <a:latin typeface="808-CAI978" pitchFamily="34" charset="0"/>
              </a:rPr>
              <a:t>Carrier-grade and Expansible Solution</a:t>
            </a:r>
            <a:endParaRPr lang="zh-CN" altLang="en-US" sz="24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
        <p:nvSpPr>
          <p:cNvPr id="36" name="文本框 35"/>
          <p:cNvSpPr txBox="1"/>
          <p:nvPr/>
        </p:nvSpPr>
        <p:spPr>
          <a:xfrm>
            <a:off x="66675" y="61989"/>
            <a:ext cx="3274507" cy="1118890"/>
          </a:xfrm>
          <a:prstGeom prst="roundRect">
            <a:avLst>
              <a:gd name="adj" fmla="val 6852"/>
            </a:avLst>
          </a:prstGeom>
          <a:noFill/>
          <a:ln>
            <a:noFill/>
          </a:ln>
        </p:spPr>
        <p:txBody>
          <a:bodyPr wrap="square" rtlCol="0">
            <a:spAutoFit/>
          </a:bodyPr>
          <a:lstStyle/>
          <a:p>
            <a:pPr algn="ctr">
              <a:spcBef>
                <a:spcPct val="50000"/>
              </a:spcBef>
              <a:defRPr/>
            </a:pPr>
            <a:r>
              <a:rPr lang="en-US" altLang="zh-CN" sz="3200" b="1" dirty="0" smtClean="0">
                <a:solidFill>
                  <a:schemeClr val="bg1"/>
                </a:solidFill>
                <a:latin typeface="Aharoni" pitchFamily="2" charset="-79"/>
                <a:cs typeface="Aharoni" pitchFamily="2" charset="-79"/>
              </a:rPr>
              <a:t>Carrier-grade Solution   </a:t>
            </a:r>
            <a:endParaRPr lang="en-US" altLang="zh-CN" sz="3200" b="1" dirty="0">
              <a:solidFill>
                <a:schemeClr val="bg1"/>
              </a:solidFill>
              <a:latin typeface="Aharoni" pitchFamily="2" charset="-79"/>
              <a:cs typeface="Aharoni" pitchFamily="2" charset="-79"/>
            </a:endParaRPr>
          </a:p>
        </p:txBody>
      </p:sp>
      <p:sp>
        <p:nvSpPr>
          <p:cNvPr id="19" name="文本框 18"/>
          <p:cNvSpPr txBox="1"/>
          <p:nvPr/>
        </p:nvSpPr>
        <p:spPr>
          <a:xfrm rot="10800000">
            <a:off x="11343024" y="666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sp>
        <p:nvSpPr>
          <p:cNvPr id="41" name="六边形 40"/>
          <p:cNvSpPr/>
          <p:nvPr/>
        </p:nvSpPr>
        <p:spPr bwMode="auto">
          <a:xfrm>
            <a:off x="3916462" y="1592965"/>
            <a:ext cx="2028057" cy="1664673"/>
          </a:xfrm>
          <a:prstGeom prst="hexagon">
            <a:avLst/>
          </a:prstGeom>
          <a:solidFill>
            <a:srgbClr val="6D91D1"/>
          </a:solidFill>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US" altLang="zh-CN" b="1" dirty="0">
              <a:solidFill>
                <a:srgbClr val="3333FF"/>
              </a:solidFill>
              <a:ea typeface="华文楷体" panose="02010600040101010101" pitchFamily="2" charset="-122"/>
            </a:endParaRPr>
          </a:p>
        </p:txBody>
      </p:sp>
      <p:sp>
        <p:nvSpPr>
          <p:cNvPr id="42" name="六边形 41"/>
          <p:cNvSpPr/>
          <p:nvPr/>
        </p:nvSpPr>
        <p:spPr bwMode="auto">
          <a:xfrm>
            <a:off x="5528351" y="4290951"/>
            <a:ext cx="2028057" cy="1664673"/>
          </a:xfrm>
          <a:prstGeom prst="hexagon">
            <a:avLst/>
          </a:prstGeom>
          <a:solidFill>
            <a:srgbClr val="37B3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六边形 42"/>
          <p:cNvSpPr/>
          <p:nvPr/>
        </p:nvSpPr>
        <p:spPr bwMode="auto">
          <a:xfrm>
            <a:off x="5579103" y="2524773"/>
            <a:ext cx="1938735" cy="1664673"/>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六边形 43"/>
          <p:cNvSpPr/>
          <p:nvPr/>
        </p:nvSpPr>
        <p:spPr bwMode="auto">
          <a:xfrm>
            <a:off x="3930671" y="3357111"/>
            <a:ext cx="1961065" cy="1664673"/>
          </a:xfrm>
          <a:prstGeom prst="hexagon">
            <a:avLst/>
          </a:prstGeom>
          <a:solidFill>
            <a:srgbClr val="FF99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TextBox 28"/>
          <p:cNvSpPr txBox="1">
            <a:spLocks noChangeArrowheads="1"/>
          </p:cNvSpPr>
          <p:nvPr/>
        </p:nvSpPr>
        <p:spPr bwMode="auto">
          <a:xfrm>
            <a:off x="3800546" y="2124263"/>
            <a:ext cx="2256401" cy="584775"/>
          </a:xfrm>
          <a:prstGeom prst="rect">
            <a:avLst/>
          </a:prstGeom>
          <a:noFill/>
          <a:ln w="9525">
            <a:noFill/>
            <a:miter lim="800000"/>
          </a:ln>
        </p:spPr>
        <p:txBody>
          <a:bodyPr>
            <a:spAutoFit/>
          </a:bodyPr>
          <a:lstStyle/>
          <a:p>
            <a:pPr algn="ctr"/>
            <a:r>
              <a:rPr lang="en-US" altLang="zh-CN" sz="1600" b="1" dirty="0">
                <a:solidFill>
                  <a:schemeClr val="bg1"/>
                </a:solidFill>
                <a:ea typeface="华文楷体" panose="02010600040101010101" pitchFamily="2" charset="-122"/>
              </a:rPr>
              <a:t>Carrier-grade System</a:t>
            </a:r>
          </a:p>
        </p:txBody>
      </p:sp>
      <p:sp>
        <p:nvSpPr>
          <p:cNvPr id="38" name="TextBox 29"/>
          <p:cNvSpPr txBox="1">
            <a:spLocks noChangeArrowheads="1"/>
          </p:cNvSpPr>
          <p:nvPr/>
        </p:nvSpPr>
        <p:spPr bwMode="auto">
          <a:xfrm>
            <a:off x="3984434" y="3868467"/>
            <a:ext cx="1846146" cy="584775"/>
          </a:xfrm>
          <a:prstGeom prst="rect">
            <a:avLst/>
          </a:prstGeom>
          <a:noFill/>
          <a:ln w="9525">
            <a:noFill/>
            <a:miter lim="800000"/>
          </a:ln>
        </p:spPr>
        <p:txBody>
          <a:bodyPr>
            <a:spAutoFit/>
          </a:bodyPr>
          <a:lstStyle/>
          <a:p>
            <a:pPr algn="ctr"/>
            <a:r>
              <a:rPr lang="en-US" altLang="zh-CN" sz="1600" b="1" dirty="0">
                <a:solidFill>
                  <a:schemeClr val="bg1"/>
                </a:solidFill>
                <a:ea typeface="华文楷体" panose="02010600040101010101" pitchFamily="2" charset="-122"/>
              </a:rPr>
              <a:t>High Availability</a:t>
            </a:r>
          </a:p>
        </p:txBody>
      </p:sp>
      <p:sp>
        <p:nvSpPr>
          <p:cNvPr id="39" name="TextBox 30"/>
          <p:cNvSpPr txBox="1">
            <a:spLocks noChangeArrowheads="1"/>
          </p:cNvSpPr>
          <p:nvPr/>
        </p:nvSpPr>
        <p:spPr bwMode="auto">
          <a:xfrm>
            <a:off x="5540472" y="2912252"/>
            <a:ext cx="2051274" cy="830997"/>
          </a:xfrm>
          <a:prstGeom prst="rect">
            <a:avLst/>
          </a:prstGeom>
          <a:noFill/>
          <a:ln w="9525">
            <a:noFill/>
            <a:miter lim="800000"/>
          </a:ln>
        </p:spPr>
        <p:txBody>
          <a:bodyPr>
            <a:spAutoFit/>
          </a:bodyPr>
          <a:lstStyle/>
          <a:p>
            <a:pPr algn="ctr"/>
            <a:r>
              <a:rPr lang="en-US" altLang="zh-CN" sz="1600" b="1" dirty="0">
                <a:solidFill>
                  <a:schemeClr val="bg1"/>
                </a:solidFill>
                <a:ea typeface="华文楷体" panose="02010600040101010101" pitchFamily="2" charset="-122"/>
              </a:rPr>
              <a:t>Strong </a:t>
            </a:r>
          </a:p>
          <a:p>
            <a:pPr algn="ctr"/>
            <a:r>
              <a:rPr lang="en-US" altLang="zh-CN" sz="1600" b="1" dirty="0">
                <a:solidFill>
                  <a:schemeClr val="bg1"/>
                </a:solidFill>
                <a:ea typeface="华文楷体" panose="02010600040101010101" pitchFamily="2" charset="-122"/>
              </a:rPr>
              <a:t>Basic Service Capability </a:t>
            </a:r>
          </a:p>
        </p:txBody>
      </p:sp>
      <p:sp>
        <p:nvSpPr>
          <p:cNvPr id="40" name="TextBox 31"/>
          <p:cNvSpPr txBox="1">
            <a:spLocks noChangeArrowheads="1"/>
          </p:cNvSpPr>
          <p:nvPr/>
        </p:nvSpPr>
        <p:spPr bwMode="auto">
          <a:xfrm>
            <a:off x="5373445" y="4675584"/>
            <a:ext cx="2358965" cy="830997"/>
          </a:xfrm>
          <a:prstGeom prst="rect">
            <a:avLst/>
          </a:prstGeom>
          <a:noFill/>
          <a:ln w="9525">
            <a:noFill/>
            <a:miter lim="800000"/>
          </a:ln>
        </p:spPr>
        <p:txBody>
          <a:bodyPr>
            <a:spAutoFit/>
          </a:bodyPr>
          <a:lstStyle/>
          <a:p>
            <a:pPr algn="ctr"/>
            <a:r>
              <a:rPr lang="en-US" altLang="zh-CN" sz="1600" b="1" dirty="0">
                <a:solidFill>
                  <a:schemeClr val="bg1"/>
                </a:solidFill>
                <a:ea typeface="华文楷体" panose="02010600040101010101" pitchFamily="2" charset="-122"/>
              </a:rPr>
              <a:t>Strong </a:t>
            </a:r>
          </a:p>
          <a:p>
            <a:pPr algn="ctr"/>
            <a:r>
              <a:rPr lang="en-US" altLang="zh-CN" sz="1600" b="1" dirty="0">
                <a:solidFill>
                  <a:schemeClr val="bg1"/>
                </a:solidFill>
                <a:ea typeface="华文楷体" panose="02010600040101010101" pitchFamily="2" charset="-122"/>
              </a:rPr>
              <a:t>Media Delivery Platform</a:t>
            </a:r>
          </a:p>
        </p:txBody>
      </p:sp>
      <p:sp>
        <p:nvSpPr>
          <p:cNvPr id="21" name="TextBox 42"/>
          <p:cNvSpPr txBox="1">
            <a:spLocks noChangeArrowheads="1"/>
          </p:cNvSpPr>
          <p:nvPr/>
        </p:nvSpPr>
        <p:spPr bwMode="auto">
          <a:xfrm>
            <a:off x="7763226" y="2751981"/>
            <a:ext cx="3800271" cy="738664"/>
          </a:xfrm>
          <a:prstGeom prst="rect">
            <a:avLst/>
          </a:prstGeom>
          <a:noFill/>
          <a:ln w="9525">
            <a:noFill/>
            <a:miter lim="800000"/>
          </a:ln>
        </p:spPr>
        <p:txBody>
          <a:bodyPr>
            <a:spAutoFit/>
          </a:bodyPr>
          <a:lstStyle/>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VOD and Time-shifted TV</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Live TV</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to switch between </a:t>
            </a:r>
            <a:r>
              <a:rPr lang="en-US" altLang="zh-CN" sz="1400" dirty="0" err="1">
                <a:solidFill>
                  <a:srgbClr val="445469"/>
                </a:solidFill>
                <a:ea typeface="华文楷体" panose="02010600040101010101" pitchFamily="2" charset="-122"/>
              </a:rPr>
              <a:t>diffrent</a:t>
            </a:r>
            <a:r>
              <a:rPr lang="en-US" altLang="zh-CN" sz="1400" dirty="0">
                <a:solidFill>
                  <a:srgbClr val="445469"/>
                </a:solidFill>
                <a:ea typeface="华文楷体" panose="02010600040101010101" pitchFamily="2" charset="-122"/>
              </a:rPr>
              <a:t> rate</a:t>
            </a:r>
          </a:p>
        </p:txBody>
      </p:sp>
      <p:sp>
        <p:nvSpPr>
          <p:cNvPr id="22" name="矩形 43"/>
          <p:cNvSpPr>
            <a:spLocks noChangeArrowheads="1"/>
          </p:cNvSpPr>
          <p:nvPr/>
        </p:nvSpPr>
        <p:spPr bwMode="auto">
          <a:xfrm>
            <a:off x="7759398" y="4549184"/>
            <a:ext cx="4190119" cy="1557349"/>
          </a:xfrm>
          <a:prstGeom prst="rect">
            <a:avLst/>
          </a:prstGeom>
          <a:noFill/>
          <a:ln w="9525">
            <a:noFill/>
            <a:miter lim="800000"/>
          </a:ln>
        </p:spPr>
        <p:txBody>
          <a:bodyPr>
            <a:spAutoFit/>
          </a:bodyPr>
          <a:lstStyle/>
          <a:p>
            <a:pPr marL="176530" indent="-176530">
              <a:spcBef>
                <a:spcPct val="20000"/>
              </a:spcBef>
              <a:buSzPct val="80000"/>
              <a:buFont typeface="Arial" panose="020B0604020202020204" pitchFamily="34" charset="0"/>
              <a:buChar char="•"/>
            </a:pPr>
            <a:r>
              <a:rPr lang="en-US" altLang="zh-CN" sz="1400" dirty="0">
                <a:solidFill>
                  <a:srgbClr val="445469"/>
                </a:solidFill>
              </a:rPr>
              <a:t>Media delivery based on P2P</a:t>
            </a:r>
            <a:endParaRPr lang="en-US" altLang="zh-CN" sz="1400" dirty="0">
              <a:solidFill>
                <a:srgbClr val="445469"/>
              </a:solidFill>
              <a:ea typeface="华文楷体" panose="02010600040101010101" pitchFamily="2" charset="-122"/>
            </a:endParaRPr>
          </a:p>
          <a:p>
            <a:pPr marL="176530" indent="-176530">
              <a:spcBef>
                <a:spcPct val="20000"/>
              </a:spcBef>
              <a:buSzPct val="80000"/>
              <a:buFont typeface="Arial" panose="020B0604020202020204" pitchFamily="34" charset="0"/>
              <a:buChar char="•"/>
            </a:pPr>
            <a:r>
              <a:rPr lang="en-US" altLang="zh-CN" sz="1400" dirty="0">
                <a:solidFill>
                  <a:srgbClr val="445469"/>
                </a:solidFill>
                <a:ea typeface="华文楷体" panose="02010600040101010101" pitchFamily="2" charset="-122"/>
              </a:rPr>
              <a:t>Irrespective with media format </a:t>
            </a:r>
          </a:p>
          <a:p>
            <a:pPr marL="176530" indent="-176530">
              <a:spcBef>
                <a:spcPct val="20000"/>
              </a:spcBef>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mass storage and concurrent large-scale </a:t>
            </a:r>
          </a:p>
          <a:p>
            <a:pPr marL="176530" indent="-176530">
              <a:spcBef>
                <a:spcPct val="20000"/>
              </a:spcBef>
              <a:buSzPct val="80000"/>
            </a:pPr>
            <a:r>
              <a:rPr lang="en-US" altLang="zh-CN" sz="1400" dirty="0">
                <a:solidFill>
                  <a:srgbClr val="445469"/>
                </a:solidFill>
                <a:ea typeface="华文楷体" panose="02010600040101010101" pitchFamily="2" charset="-122"/>
              </a:rPr>
              <a:t>    streaming media</a:t>
            </a:r>
          </a:p>
          <a:p>
            <a:pPr marL="176530" indent="-176530">
              <a:spcBef>
                <a:spcPct val="20000"/>
              </a:spcBef>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multi-level deployment</a:t>
            </a:r>
          </a:p>
        </p:txBody>
      </p:sp>
      <p:cxnSp>
        <p:nvCxnSpPr>
          <p:cNvPr id="28" name="直接连接符 27"/>
          <p:cNvCxnSpPr/>
          <p:nvPr/>
        </p:nvCxnSpPr>
        <p:spPr bwMode="auto">
          <a:xfrm flipV="1">
            <a:off x="3123003" y="1563917"/>
            <a:ext cx="1115622" cy="1"/>
          </a:xfrm>
          <a:prstGeom prst="line">
            <a:avLst/>
          </a:prstGeom>
          <a:ln>
            <a:solidFill>
              <a:srgbClr val="6D91D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auto">
          <a:xfrm>
            <a:off x="581025" y="1538151"/>
            <a:ext cx="2828924" cy="0"/>
          </a:xfrm>
          <a:prstGeom prst="line">
            <a:avLst/>
          </a:prstGeom>
          <a:ln w="76200">
            <a:solidFill>
              <a:srgbClr val="6D91D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bwMode="auto">
          <a:xfrm flipV="1">
            <a:off x="2932503" y="4202389"/>
            <a:ext cx="877497" cy="1"/>
          </a:xfrm>
          <a:prstGeom prst="line">
            <a:avLst/>
          </a:prstGeom>
          <a:ln>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bwMode="auto">
          <a:xfrm>
            <a:off x="590550" y="4176577"/>
            <a:ext cx="2628899" cy="0"/>
          </a:xfrm>
          <a:prstGeom prst="line">
            <a:avLst/>
          </a:prstGeom>
          <a:ln w="76200">
            <a:solidFill>
              <a:srgbClr val="FF99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bwMode="auto">
          <a:xfrm rot="10800000" flipV="1">
            <a:off x="7715250" y="2490652"/>
            <a:ext cx="877497" cy="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bwMode="auto">
          <a:xfrm rot="10800000">
            <a:off x="8305802" y="2525990"/>
            <a:ext cx="262889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矩形 60"/>
          <p:cNvSpPr>
            <a:spLocks noChangeArrowheads="1"/>
          </p:cNvSpPr>
          <p:nvPr/>
        </p:nvSpPr>
        <p:spPr bwMode="auto">
          <a:xfrm>
            <a:off x="508734" y="1671220"/>
            <a:ext cx="3410500" cy="2031325"/>
          </a:xfrm>
          <a:prstGeom prst="rect">
            <a:avLst/>
          </a:prstGeom>
          <a:noFill/>
          <a:ln w="9525">
            <a:noFill/>
            <a:miter lim="800000"/>
          </a:ln>
        </p:spPr>
        <p:txBody>
          <a:bodyPr>
            <a:spAutoFit/>
          </a:bodyPr>
          <a:lstStyle/>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Separation of control and the media</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High scalability</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Cluster-based technical architecture and common hardware platform</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million users scale</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Provide a strong operating platform for content provider</a:t>
            </a:r>
          </a:p>
          <a:p>
            <a:pPr marL="176530" indent="-176530">
              <a:buSzPct val="80000"/>
              <a:buFont typeface="Arial" panose="020B0604020202020204" pitchFamily="34" charset="0"/>
              <a:buChar char="•"/>
            </a:pPr>
            <a:r>
              <a:rPr lang="en-US" altLang="zh-CN" sz="1400" dirty="0">
                <a:solidFill>
                  <a:srgbClr val="445469"/>
                </a:solidFill>
                <a:ea typeface="华文楷体" panose="02010600040101010101" pitchFamily="2" charset="-122"/>
              </a:rPr>
              <a:t>Support distributed deployment</a:t>
            </a:r>
            <a:endParaRPr lang="zh-CN" altLang="en-US" sz="1400" dirty="0">
              <a:solidFill>
                <a:srgbClr val="445469"/>
              </a:solidFill>
              <a:ea typeface="华文楷体" panose="02010600040101010101" pitchFamily="2" charset="-122"/>
            </a:endParaRPr>
          </a:p>
        </p:txBody>
      </p:sp>
      <p:sp>
        <p:nvSpPr>
          <p:cNvPr id="27" name="矩形 62"/>
          <p:cNvSpPr>
            <a:spLocks noChangeArrowheads="1"/>
          </p:cNvSpPr>
          <p:nvPr/>
        </p:nvSpPr>
        <p:spPr bwMode="auto">
          <a:xfrm>
            <a:off x="508732" y="4382166"/>
            <a:ext cx="4774699" cy="1126462"/>
          </a:xfrm>
          <a:prstGeom prst="rect">
            <a:avLst/>
          </a:prstGeom>
          <a:noFill/>
          <a:ln w="9525">
            <a:noFill/>
            <a:miter lim="800000"/>
          </a:ln>
        </p:spPr>
        <p:txBody>
          <a:bodyPr>
            <a:spAutoFit/>
          </a:bodyPr>
          <a:lstStyle/>
          <a:p>
            <a:pPr marL="176530" indent="-176530">
              <a:lnSpc>
                <a:spcPct val="120000"/>
              </a:lnSpc>
              <a:buSzPct val="80000"/>
              <a:buFont typeface="Arial" panose="020B0604020202020204" pitchFamily="34" charset="0"/>
              <a:buChar char="•"/>
            </a:pPr>
            <a:r>
              <a:rPr lang="en-US" altLang="zh-CN" sz="1400" dirty="0">
                <a:solidFill>
                  <a:srgbClr val="445469"/>
                </a:solidFill>
                <a:ea typeface="华文楷体" panose="02010600040101010101" pitchFamily="2" charset="-122"/>
              </a:rPr>
              <a:t>Provide redundancy backup of key </a:t>
            </a:r>
            <a:endParaRPr lang="en-US" altLang="zh-CN" sz="1400" dirty="0" smtClean="0">
              <a:solidFill>
                <a:srgbClr val="445469"/>
              </a:solidFill>
              <a:ea typeface="华文楷体" panose="02010600040101010101" pitchFamily="2" charset="-122"/>
            </a:endParaRPr>
          </a:p>
          <a:p>
            <a:pPr marL="176530" indent="-176530">
              <a:lnSpc>
                <a:spcPct val="120000"/>
              </a:lnSpc>
              <a:buSzPct val="80000"/>
            </a:pPr>
            <a:r>
              <a:rPr lang="en-US" altLang="zh-CN" sz="1400" dirty="0" smtClean="0">
                <a:solidFill>
                  <a:srgbClr val="445469"/>
                </a:solidFill>
                <a:ea typeface="华文楷体" panose="02010600040101010101" pitchFamily="2" charset="-122"/>
              </a:rPr>
              <a:t>    components</a:t>
            </a:r>
            <a:endParaRPr lang="en-US" altLang="zh-CN" sz="1400" dirty="0">
              <a:solidFill>
                <a:srgbClr val="445469"/>
              </a:solidFill>
              <a:ea typeface="华文楷体" panose="02010600040101010101" pitchFamily="2" charset="-122"/>
            </a:endParaRPr>
          </a:p>
          <a:p>
            <a:pPr marL="176530" indent="-176530">
              <a:lnSpc>
                <a:spcPct val="120000"/>
              </a:lnSpc>
              <a:buSzPct val="80000"/>
              <a:buFont typeface="Arial" panose="020B0604020202020204" pitchFamily="34" charset="0"/>
              <a:buChar char="•"/>
            </a:pPr>
            <a:r>
              <a:rPr lang="en-US" altLang="zh-CN" sz="1400" dirty="0">
                <a:solidFill>
                  <a:srgbClr val="445469"/>
                </a:solidFill>
                <a:ea typeface="华文楷体" panose="02010600040101010101" pitchFamily="2" charset="-122"/>
              </a:rPr>
              <a:t>No single point of failure </a:t>
            </a:r>
          </a:p>
          <a:p>
            <a:pPr marL="176530" indent="-176530">
              <a:lnSpc>
                <a:spcPct val="120000"/>
              </a:lnSpc>
              <a:buSzPct val="80000"/>
              <a:buFont typeface="Arial" panose="020B0604020202020204" pitchFamily="34" charset="0"/>
              <a:buChar char="•"/>
            </a:pPr>
            <a:r>
              <a:rPr lang="en-US" altLang="zh-CN" sz="1400" dirty="0">
                <a:solidFill>
                  <a:srgbClr val="445469"/>
                </a:solidFill>
                <a:ea typeface="华文楷体" panose="02010600040101010101" pitchFamily="2" charset="-122"/>
              </a:rPr>
              <a:t>With 99.999% reliability</a:t>
            </a:r>
            <a:endParaRPr lang="zh-CN" altLang="en-US" sz="1400" dirty="0">
              <a:solidFill>
                <a:srgbClr val="445469"/>
              </a:solidFill>
              <a:ea typeface="华文楷体" panose="02010600040101010101" pitchFamily="2" charset="-122"/>
            </a:endParaRPr>
          </a:p>
        </p:txBody>
      </p:sp>
      <p:grpSp>
        <p:nvGrpSpPr>
          <p:cNvPr id="64" name="组合 63"/>
          <p:cNvGrpSpPr/>
          <p:nvPr/>
        </p:nvGrpSpPr>
        <p:grpSpPr>
          <a:xfrm rot="10800000">
            <a:off x="7715250" y="4271827"/>
            <a:ext cx="3219451" cy="35338"/>
            <a:chOff x="7562850" y="3214552"/>
            <a:chExt cx="3219451" cy="35338"/>
          </a:xfrm>
        </p:grpSpPr>
        <p:cxnSp>
          <p:nvCxnSpPr>
            <p:cNvPr id="65" name="直接连接符 64"/>
            <p:cNvCxnSpPr/>
            <p:nvPr/>
          </p:nvCxnSpPr>
          <p:spPr bwMode="auto">
            <a:xfrm flipV="1">
              <a:off x="9904804" y="3249889"/>
              <a:ext cx="877497" cy="1"/>
            </a:xfrm>
            <a:prstGeom prst="line">
              <a:avLst/>
            </a:prstGeom>
            <a:ln>
              <a:solidFill>
                <a:srgbClr val="37B38D"/>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bwMode="auto">
            <a:xfrm>
              <a:off x="7562850" y="3214552"/>
              <a:ext cx="2628899" cy="0"/>
            </a:xfrm>
            <a:prstGeom prst="line">
              <a:avLst/>
            </a:prstGeom>
            <a:ln w="76200">
              <a:solidFill>
                <a:srgbClr val="37B38D"/>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p:nvPr/>
        </p:nvCxnSpPr>
        <p:spPr>
          <a:xfrm>
            <a:off x="3427997" y="314325"/>
            <a:ext cx="0" cy="561975"/>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067374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018422" y="114300"/>
            <a:ext cx="0" cy="3238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 y="0"/>
            <a:ext cx="2609851" cy="6858000"/>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72408" y="243959"/>
            <a:ext cx="2313618" cy="1077218"/>
          </a:xfrm>
          <a:prstGeom prst="rect">
            <a:avLst/>
          </a:prstGeom>
        </p:spPr>
        <p:txBody>
          <a:bodyPr wrap="square">
            <a:spAutoFit/>
          </a:bodyPr>
          <a:lstStyle/>
          <a:p>
            <a:r>
              <a:rPr lang="en-US" altLang="zh-CN" sz="3200" dirty="0" smtClean="0">
                <a:solidFill>
                  <a:schemeClr val="bg1"/>
                </a:solidFill>
                <a:latin typeface="Aharoni" pitchFamily="2" charset="-79"/>
                <a:cs typeface="Aharoni" pitchFamily="2" charset="-79"/>
              </a:rPr>
              <a:t>Successful Case</a:t>
            </a:r>
            <a:endParaRPr lang="zh-CN" altLang="en-US" sz="3200" dirty="0">
              <a:latin typeface="Aharoni" pitchFamily="2" charset="-79"/>
              <a:cs typeface="Aharoni" pitchFamily="2" charset="-79"/>
            </a:endParaRPr>
          </a:p>
        </p:txBody>
      </p:sp>
      <p:cxnSp>
        <p:nvCxnSpPr>
          <p:cNvPr id="17" name="直接连接符 16"/>
          <p:cNvCxnSpPr/>
          <p:nvPr/>
        </p:nvCxnSpPr>
        <p:spPr>
          <a:xfrm>
            <a:off x="230188" y="1523248"/>
            <a:ext cx="115708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2962274" y="467607"/>
            <a:ext cx="8963025" cy="5809368"/>
            <a:chOff x="2638425" y="495300"/>
            <a:chExt cx="8229600" cy="5334000"/>
          </a:xfrm>
        </p:grpSpPr>
        <p:grpSp>
          <p:nvGrpSpPr>
            <p:cNvPr id="39" name="组合 59"/>
            <p:cNvGrpSpPr/>
            <p:nvPr/>
          </p:nvGrpSpPr>
          <p:grpSpPr bwMode="auto">
            <a:xfrm>
              <a:off x="2638425" y="495300"/>
              <a:ext cx="3352800" cy="5334000"/>
              <a:chOff x="762100" y="990662"/>
              <a:chExt cx="3352712" cy="5333861"/>
            </a:xfrm>
          </p:grpSpPr>
          <p:sp>
            <p:nvSpPr>
              <p:cNvPr id="40" name="下箭头 39"/>
              <p:cNvSpPr/>
              <p:nvPr/>
            </p:nvSpPr>
            <p:spPr>
              <a:xfrm rot="10800000">
                <a:off x="762100" y="990662"/>
                <a:ext cx="3352712" cy="5333861"/>
              </a:xfrm>
              <a:prstGeom prst="downArrow">
                <a:avLst>
                  <a:gd name="adj1" fmla="val 46970"/>
                  <a:gd name="adj2" fmla="val 511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燕尾形 41"/>
              <p:cNvSpPr/>
              <p:nvPr/>
            </p:nvSpPr>
            <p:spPr>
              <a:xfrm rot="16200000">
                <a:off x="1866971" y="2374926"/>
                <a:ext cx="1142970" cy="1523960"/>
              </a:xfrm>
              <a:prstGeom prst="chevron">
                <a:avLst>
                  <a:gd name="adj" fmla="val 24375"/>
                </a:avLst>
              </a:prstGeom>
              <a:solidFill>
                <a:srgbClr val="64B9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3" name="燕尾形 42"/>
              <p:cNvSpPr/>
              <p:nvPr/>
            </p:nvSpPr>
            <p:spPr>
              <a:xfrm rot="16200000">
                <a:off x="1866971" y="3289302"/>
                <a:ext cx="1142970" cy="1523960"/>
              </a:xfrm>
              <a:prstGeom prst="chevron">
                <a:avLst>
                  <a:gd name="adj" fmla="val 24375"/>
                </a:avLst>
              </a:prstGeom>
              <a:solidFill>
                <a:srgbClr val="12A9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sp>
            <p:nvSpPr>
              <p:cNvPr id="44" name="燕尾形 43"/>
              <p:cNvSpPr/>
              <p:nvPr/>
            </p:nvSpPr>
            <p:spPr>
              <a:xfrm rot="16200000">
                <a:off x="1866971" y="4216378"/>
                <a:ext cx="1142970" cy="1523960"/>
              </a:xfrm>
              <a:prstGeom prst="chevron">
                <a:avLst>
                  <a:gd name="adj" fmla="val 243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sp>
            <p:nvSpPr>
              <p:cNvPr id="45" name="任意多边形 44"/>
              <p:cNvSpPr/>
              <p:nvPr/>
            </p:nvSpPr>
            <p:spPr>
              <a:xfrm>
                <a:off x="1676476" y="5321249"/>
                <a:ext cx="1523960" cy="990574"/>
              </a:xfrm>
              <a:custGeom>
                <a:avLst/>
                <a:gdLst>
                  <a:gd name="connsiteX0" fmla="*/ 800100 w 1498600"/>
                  <a:gd name="connsiteY0" fmla="*/ 0 h 1155700"/>
                  <a:gd name="connsiteX1" fmla="*/ 0 w 1498600"/>
                  <a:gd name="connsiteY1" fmla="*/ 304800 h 1155700"/>
                  <a:gd name="connsiteX2" fmla="*/ 0 w 1498600"/>
                  <a:gd name="connsiteY2" fmla="*/ 1155700 h 1155700"/>
                  <a:gd name="connsiteX3" fmla="*/ 1498600 w 1498600"/>
                  <a:gd name="connsiteY3" fmla="*/ 1130300 h 1155700"/>
                  <a:gd name="connsiteX4" fmla="*/ 1498600 w 1498600"/>
                  <a:gd name="connsiteY4" fmla="*/ 266700 h 1155700"/>
                  <a:gd name="connsiteX5" fmla="*/ 800100 w 1498600"/>
                  <a:gd name="connsiteY5" fmla="*/ 0 h 1155700"/>
                  <a:gd name="connsiteX0-1" fmla="*/ 699345 w 1498600"/>
                  <a:gd name="connsiteY0-2" fmla="*/ 0 h 1155700"/>
                  <a:gd name="connsiteX1-3" fmla="*/ 0 w 1498600"/>
                  <a:gd name="connsiteY1-4" fmla="*/ 304800 h 1155700"/>
                  <a:gd name="connsiteX2-5" fmla="*/ 0 w 1498600"/>
                  <a:gd name="connsiteY2-6" fmla="*/ 1155700 h 1155700"/>
                  <a:gd name="connsiteX3-7" fmla="*/ 1498600 w 1498600"/>
                  <a:gd name="connsiteY3-8" fmla="*/ 1130300 h 1155700"/>
                  <a:gd name="connsiteX4-9" fmla="*/ 1498600 w 1498600"/>
                  <a:gd name="connsiteY4-10" fmla="*/ 266700 h 1155700"/>
                  <a:gd name="connsiteX5-11" fmla="*/ 699345 w 1498600"/>
                  <a:gd name="connsiteY5-12" fmla="*/ 0 h 1155700"/>
                  <a:gd name="connsiteX0-13" fmla="*/ 774275 w 1498600"/>
                  <a:gd name="connsiteY0-14" fmla="*/ 0 h 1155700"/>
                  <a:gd name="connsiteX1-15" fmla="*/ 0 w 1498600"/>
                  <a:gd name="connsiteY1-16" fmla="*/ 304800 h 1155700"/>
                  <a:gd name="connsiteX2-17" fmla="*/ 0 w 1498600"/>
                  <a:gd name="connsiteY2-18" fmla="*/ 1155700 h 1155700"/>
                  <a:gd name="connsiteX3-19" fmla="*/ 1498600 w 1498600"/>
                  <a:gd name="connsiteY3-20" fmla="*/ 1130300 h 1155700"/>
                  <a:gd name="connsiteX4-21" fmla="*/ 1498600 w 1498600"/>
                  <a:gd name="connsiteY4-22" fmla="*/ 266700 h 1155700"/>
                  <a:gd name="connsiteX5-23" fmla="*/ 774275 w 1498600"/>
                  <a:gd name="connsiteY5-24" fmla="*/ 0 h 1155700"/>
                  <a:gd name="connsiteX0-25" fmla="*/ 774275 w 1498600"/>
                  <a:gd name="connsiteY0-26" fmla="*/ 0 h 1155700"/>
                  <a:gd name="connsiteX1-27" fmla="*/ 0 w 1498600"/>
                  <a:gd name="connsiteY1-28" fmla="*/ 304800 h 1155700"/>
                  <a:gd name="connsiteX2-29" fmla="*/ 24975 w 1498600"/>
                  <a:gd name="connsiteY2-30" fmla="*/ 1155700 h 1155700"/>
                  <a:gd name="connsiteX3-31" fmla="*/ 1498600 w 1498600"/>
                  <a:gd name="connsiteY3-32" fmla="*/ 1130300 h 1155700"/>
                  <a:gd name="connsiteX4-33" fmla="*/ 1498600 w 1498600"/>
                  <a:gd name="connsiteY4-34" fmla="*/ 266700 h 1155700"/>
                  <a:gd name="connsiteX5-35" fmla="*/ 774275 w 1498600"/>
                  <a:gd name="connsiteY5-36" fmla="*/ 0 h 1155700"/>
                  <a:gd name="connsiteX0-37" fmla="*/ 674368 w 1498600"/>
                  <a:gd name="connsiteY0-38" fmla="*/ 0 h 1155700"/>
                  <a:gd name="connsiteX1-39" fmla="*/ 0 w 1498600"/>
                  <a:gd name="connsiteY1-40" fmla="*/ 304800 h 1155700"/>
                  <a:gd name="connsiteX2-41" fmla="*/ 24975 w 1498600"/>
                  <a:gd name="connsiteY2-42" fmla="*/ 1155700 h 1155700"/>
                  <a:gd name="connsiteX3-43" fmla="*/ 1498600 w 1498600"/>
                  <a:gd name="connsiteY3-44" fmla="*/ 1130300 h 1155700"/>
                  <a:gd name="connsiteX4-45" fmla="*/ 1498600 w 1498600"/>
                  <a:gd name="connsiteY4-46" fmla="*/ 266700 h 1155700"/>
                  <a:gd name="connsiteX5-47" fmla="*/ 674368 w 1498600"/>
                  <a:gd name="connsiteY5-48" fmla="*/ 0 h 1155700"/>
                  <a:gd name="connsiteX0-49" fmla="*/ 749298 w 1498600"/>
                  <a:gd name="connsiteY0-50" fmla="*/ 0 h 1155700"/>
                  <a:gd name="connsiteX1-51" fmla="*/ 0 w 1498600"/>
                  <a:gd name="connsiteY1-52" fmla="*/ 304800 h 1155700"/>
                  <a:gd name="connsiteX2-53" fmla="*/ 24975 w 1498600"/>
                  <a:gd name="connsiteY2-54" fmla="*/ 1155700 h 1155700"/>
                  <a:gd name="connsiteX3-55" fmla="*/ 1498600 w 1498600"/>
                  <a:gd name="connsiteY3-56" fmla="*/ 1130300 h 1155700"/>
                  <a:gd name="connsiteX4-57" fmla="*/ 1498600 w 1498600"/>
                  <a:gd name="connsiteY4-58" fmla="*/ 266700 h 1155700"/>
                  <a:gd name="connsiteX5-59" fmla="*/ 749298 w 1498600"/>
                  <a:gd name="connsiteY5-60" fmla="*/ 0 h 1155700"/>
                  <a:gd name="connsiteX0-61" fmla="*/ 749298 w 1498600"/>
                  <a:gd name="connsiteY0-62" fmla="*/ 0 h 1155700"/>
                  <a:gd name="connsiteX1-63" fmla="*/ 0 w 1498600"/>
                  <a:gd name="connsiteY1-64" fmla="*/ 304800 h 1155700"/>
                  <a:gd name="connsiteX2-65" fmla="*/ 24975 w 1498600"/>
                  <a:gd name="connsiteY2-66" fmla="*/ 1155700 h 1155700"/>
                  <a:gd name="connsiteX3-67" fmla="*/ 1498600 w 1498600"/>
                  <a:gd name="connsiteY3-68" fmla="*/ 1130300 h 1155700"/>
                  <a:gd name="connsiteX4-69" fmla="*/ 1498598 w 1498600"/>
                  <a:gd name="connsiteY4-70" fmla="*/ 330200 h 1155700"/>
                  <a:gd name="connsiteX5-71" fmla="*/ 749298 w 1498600"/>
                  <a:gd name="connsiteY5-72" fmla="*/ 0 h 1155700"/>
                  <a:gd name="connsiteX0-73" fmla="*/ 749300 w 1498602"/>
                  <a:gd name="connsiteY0-74" fmla="*/ 0 h 1130299"/>
                  <a:gd name="connsiteX1-75" fmla="*/ 2 w 1498602"/>
                  <a:gd name="connsiteY1-76" fmla="*/ 304800 h 1130299"/>
                  <a:gd name="connsiteX2-77" fmla="*/ 0 w 1498602"/>
                  <a:gd name="connsiteY2-78" fmla="*/ 1073150 h 1130299"/>
                  <a:gd name="connsiteX3-79" fmla="*/ 1498602 w 1498602"/>
                  <a:gd name="connsiteY3-80" fmla="*/ 1130300 h 1130299"/>
                  <a:gd name="connsiteX4-81" fmla="*/ 1498600 w 1498602"/>
                  <a:gd name="connsiteY4-82" fmla="*/ 330200 h 1130299"/>
                  <a:gd name="connsiteX5-83" fmla="*/ 749300 w 1498602"/>
                  <a:gd name="connsiteY5-84" fmla="*/ 0 h 1130299"/>
                  <a:gd name="connsiteX0-85" fmla="*/ 749300 w 1498601"/>
                  <a:gd name="connsiteY0-86" fmla="*/ 0 h 1073150"/>
                  <a:gd name="connsiteX1-87" fmla="*/ 2 w 1498601"/>
                  <a:gd name="connsiteY1-88" fmla="*/ 304800 h 1073150"/>
                  <a:gd name="connsiteX2-89" fmla="*/ 0 w 1498601"/>
                  <a:gd name="connsiteY2-90" fmla="*/ 1073150 h 1073150"/>
                  <a:gd name="connsiteX3-91" fmla="*/ 1498600 w 1498601"/>
                  <a:gd name="connsiteY3-92" fmla="*/ 1073150 h 1073150"/>
                  <a:gd name="connsiteX4-93" fmla="*/ 1498600 w 1498601"/>
                  <a:gd name="connsiteY4-94" fmla="*/ 330200 h 1073150"/>
                  <a:gd name="connsiteX5-95" fmla="*/ 749300 w 1498601"/>
                  <a:gd name="connsiteY5-96" fmla="*/ 0 h 1073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498601" h="1073150">
                    <a:moveTo>
                      <a:pt x="749300" y="0"/>
                    </a:moveTo>
                    <a:lnTo>
                      <a:pt x="2" y="304800"/>
                    </a:lnTo>
                    <a:cubicBezTo>
                      <a:pt x="1" y="560917"/>
                      <a:pt x="1" y="817033"/>
                      <a:pt x="0" y="1073150"/>
                    </a:cubicBezTo>
                    <a:lnTo>
                      <a:pt x="1498600" y="1073150"/>
                    </a:lnTo>
                    <a:cubicBezTo>
                      <a:pt x="1498599" y="806450"/>
                      <a:pt x="1498601" y="596900"/>
                      <a:pt x="1498600" y="330200"/>
                    </a:cubicBezTo>
                    <a:lnTo>
                      <a:pt x="74930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TextBox 45"/>
              <p:cNvSpPr txBox="1"/>
              <p:nvPr/>
            </p:nvSpPr>
            <p:spPr>
              <a:xfrm>
                <a:off x="1635260" y="5615015"/>
                <a:ext cx="1600158" cy="678203"/>
              </a:xfrm>
              <a:prstGeom prst="rect">
                <a:avLst/>
              </a:prstGeom>
              <a:noFill/>
            </p:spPr>
            <p:txBody>
              <a:bodyPr>
                <a:spAutoFit/>
              </a:bodyPr>
              <a:lstStyle/>
              <a:p>
                <a:pPr algn="ctr">
                  <a:defRPr/>
                </a:pPr>
                <a:r>
                  <a:rPr lang="en-US" sz="1400" b="1" noProof="1">
                    <a:solidFill>
                      <a:schemeClr val="bg1"/>
                    </a:solidFill>
                    <a:ea typeface="Gulim" pitchFamily="34" charset="-127"/>
                    <a:cs typeface="宋体" panose="02010600030101010101" pitchFamily="2" charset="-122"/>
                  </a:rPr>
                  <a:t>Fully Integrated End-to-end Solution </a:t>
                </a:r>
              </a:p>
            </p:txBody>
          </p:sp>
          <p:sp>
            <p:nvSpPr>
              <p:cNvPr id="47" name="矩形 46"/>
              <p:cNvSpPr/>
              <p:nvPr/>
            </p:nvSpPr>
            <p:spPr>
              <a:xfrm>
                <a:off x="1752674" y="4724365"/>
                <a:ext cx="1371564" cy="480394"/>
              </a:xfrm>
              <a:prstGeom prst="rect">
                <a:avLst/>
              </a:prstGeom>
            </p:spPr>
            <p:txBody>
              <a:bodyPr>
                <a:spAutoFit/>
              </a:bodyPr>
              <a:lstStyle/>
              <a:p>
                <a:pPr algn="ctr" eaLnBrk="0" latinLnBrk="1" hangingPunct="0">
                  <a:defRPr/>
                </a:pPr>
                <a:r>
                  <a:rPr lang="en-US" altLang="x-none" sz="1400" b="1" noProof="1">
                    <a:solidFill>
                      <a:schemeClr val="bg1"/>
                    </a:solidFill>
                    <a:latin typeface="Arial" panose="020B0604020202020204" pitchFamily="34" charset="0"/>
                    <a:ea typeface="Gulim" pitchFamily="34" charset="-127"/>
                    <a:cs typeface="+mn-ea"/>
                  </a:rPr>
                  <a:t>Rich Applications and VAS</a:t>
                </a:r>
              </a:p>
            </p:txBody>
          </p:sp>
          <p:sp>
            <p:nvSpPr>
              <p:cNvPr id="48" name="Text Box 37"/>
              <p:cNvSpPr txBox="1"/>
              <p:nvPr/>
            </p:nvSpPr>
            <p:spPr>
              <a:xfrm>
                <a:off x="1485981" y="3721091"/>
                <a:ext cx="1904950" cy="559518"/>
              </a:xfrm>
              <a:prstGeom prst="rect">
                <a:avLst/>
              </a:prstGeom>
            </p:spPr>
            <p:txBody>
              <a:bodyPr>
                <a:spAutoFit/>
              </a:bodyPr>
              <a:lstStyle/>
              <a:p>
                <a:pPr algn="ctr" eaLnBrk="0" latinLnBrk="1" hangingPunct="0">
                  <a:lnSpc>
                    <a:spcPct val="80000"/>
                  </a:lnSpc>
                  <a:defRPr/>
                </a:pPr>
                <a:r>
                  <a:rPr lang="en-US" altLang="x-none" sz="1400" b="1" noProof="1">
                    <a:solidFill>
                      <a:schemeClr val="bg1"/>
                    </a:solidFill>
                    <a:latin typeface="+mj-lt"/>
                    <a:ea typeface="Gulim" pitchFamily="34" charset="-127"/>
                    <a:cs typeface="+mn-ea"/>
                  </a:rPr>
                  <a:t>Excellent </a:t>
                </a:r>
              </a:p>
              <a:p>
                <a:pPr algn="ctr" eaLnBrk="0" latinLnBrk="1" hangingPunct="0">
                  <a:lnSpc>
                    <a:spcPct val="80000"/>
                  </a:lnSpc>
                  <a:defRPr/>
                </a:pPr>
                <a:r>
                  <a:rPr lang="en-US" altLang="x-none" sz="1400" b="1" noProof="1">
                    <a:solidFill>
                      <a:schemeClr val="bg1"/>
                    </a:solidFill>
                    <a:latin typeface="+mj-lt"/>
                    <a:ea typeface="Gulim" pitchFamily="34" charset="-127"/>
                    <a:cs typeface="+mn-ea"/>
                  </a:rPr>
                  <a:t>Scalability and </a:t>
                </a:r>
              </a:p>
              <a:p>
                <a:pPr algn="ctr" eaLnBrk="0" latinLnBrk="1" hangingPunct="0">
                  <a:lnSpc>
                    <a:spcPct val="80000"/>
                  </a:lnSpc>
                  <a:defRPr/>
                </a:pPr>
                <a:r>
                  <a:rPr lang="en-US" altLang="x-none" sz="1400" b="1" noProof="1">
                    <a:solidFill>
                      <a:schemeClr val="bg1"/>
                    </a:solidFill>
                    <a:latin typeface="+mj-lt"/>
                    <a:ea typeface="Gulim" pitchFamily="34" charset="-127"/>
                    <a:cs typeface="+mn-ea"/>
                  </a:rPr>
                  <a:t>Flexibility  </a:t>
                </a:r>
              </a:p>
            </p:txBody>
          </p:sp>
          <p:sp>
            <p:nvSpPr>
              <p:cNvPr id="49" name="Text Box 38"/>
              <p:cNvSpPr txBox="1"/>
              <p:nvPr/>
            </p:nvSpPr>
            <p:spPr>
              <a:xfrm>
                <a:off x="1774228" y="2819416"/>
                <a:ext cx="1273810" cy="555750"/>
              </a:xfrm>
              <a:prstGeom prst="rect">
                <a:avLst/>
              </a:prstGeom>
              <a:noFill/>
              <a:ln w="9525">
                <a:noFill/>
                <a:miter/>
              </a:ln>
              <a:effectLst/>
            </p:spPr>
            <p:txBody>
              <a:bodyPr>
                <a:spAutoFit/>
                <a:scene3d>
                  <a:camera prst="orthographicFront"/>
                  <a:lightRig rig="threePt" dir="t"/>
                </a:scene3d>
              </a:bodyPr>
              <a:lstStyle/>
              <a:p>
                <a:pPr algn="ctr" eaLnBrk="0" latinLnBrk="1" hangingPunct="0">
                  <a:lnSpc>
                    <a:spcPts val="2000"/>
                  </a:lnSpc>
                  <a:defRPr/>
                </a:pPr>
                <a:r>
                  <a:rPr lang="en-US" altLang="x-none" sz="1400" b="1" noProof="1">
                    <a:solidFill>
                      <a:schemeClr val="bg1"/>
                    </a:solidFill>
                    <a:latin typeface="Arial" panose="020B0604020202020204" pitchFamily="34" charset="0"/>
                    <a:ea typeface="Gulim" pitchFamily="34" charset="-127"/>
                    <a:cs typeface="+mn-ea"/>
                  </a:rPr>
                  <a:t>Carrier-class Reliability</a:t>
                </a:r>
              </a:p>
            </p:txBody>
          </p:sp>
          <p:sp>
            <p:nvSpPr>
              <p:cNvPr id="50" name="Text Box 59"/>
              <p:cNvSpPr txBox="1"/>
              <p:nvPr/>
            </p:nvSpPr>
            <p:spPr>
              <a:xfrm>
                <a:off x="1828872" y="2057436"/>
                <a:ext cx="1273810" cy="288236"/>
              </a:xfrm>
              <a:prstGeom prst="rect">
                <a:avLst/>
              </a:prstGeom>
              <a:noFill/>
              <a:ln w="9525">
                <a:noFill/>
                <a:miter/>
              </a:ln>
              <a:effectLst/>
            </p:spPr>
            <p:txBody>
              <a:bodyPr>
                <a:spAutoFit/>
                <a:scene3d>
                  <a:camera prst="orthographicFront"/>
                  <a:lightRig rig="threePt" dir="t"/>
                </a:scene3d>
              </a:bodyPr>
              <a:lstStyle/>
              <a:p>
                <a:pPr algn="ctr" eaLnBrk="0" latinLnBrk="1" hangingPunct="0">
                  <a:lnSpc>
                    <a:spcPct val="80000"/>
                  </a:lnSpc>
                  <a:defRPr/>
                </a:pPr>
                <a:r>
                  <a:rPr lang="en-US" altLang="x-none" sz="1800" b="1" noProof="1">
                    <a:solidFill>
                      <a:schemeClr val="bg1"/>
                    </a:solidFill>
                    <a:latin typeface="+mj-lt"/>
                    <a:ea typeface="Gulim" pitchFamily="34" charset="-127"/>
                    <a:cs typeface="+mn-ea"/>
                  </a:rPr>
                  <a:t>Intelligent</a:t>
                </a:r>
                <a:endParaRPr lang="en-US" altLang="x-none" sz="1800" b="1" noProof="1">
                  <a:solidFill>
                    <a:schemeClr val="bg1"/>
                  </a:solidFill>
                  <a:latin typeface="+mj-lt"/>
                  <a:ea typeface="Gulim" pitchFamily="34" charset="-127"/>
                </a:endParaRPr>
              </a:p>
            </p:txBody>
          </p:sp>
          <p:sp>
            <p:nvSpPr>
              <p:cNvPr id="41" name="燕尾形 40"/>
              <p:cNvSpPr/>
              <p:nvPr/>
            </p:nvSpPr>
            <p:spPr>
              <a:xfrm rot="16200000">
                <a:off x="1866971" y="1447850"/>
                <a:ext cx="1142970" cy="1523960"/>
              </a:xfrm>
              <a:prstGeom prst="chevron">
                <a:avLst>
                  <a:gd name="adj" fmla="val 24375"/>
                </a:avLst>
              </a:prstGeom>
              <a:solidFill>
                <a:srgbClr val="62D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cxnSp>
          <p:nvCxnSpPr>
            <p:cNvPr id="61" name="直接连接符 60"/>
            <p:cNvCxnSpPr/>
            <p:nvPr/>
          </p:nvCxnSpPr>
          <p:spPr>
            <a:xfrm flipV="1">
              <a:off x="5026862" y="1841500"/>
              <a:ext cx="936625" cy="3175"/>
            </a:xfrm>
            <a:prstGeom prst="line">
              <a:avLst/>
            </a:prstGeom>
            <a:ln w="19050">
              <a:solidFill>
                <a:srgbClr val="62D0BE"/>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86425" y="1374718"/>
              <a:ext cx="685800" cy="536924"/>
            </a:xfrm>
            <a:prstGeom prst="rect">
              <a:avLst/>
            </a:prstGeom>
            <a:noFill/>
          </p:spPr>
          <p:txBody>
            <a:bodyPr>
              <a:spAutoFit/>
            </a:bodyPr>
            <a:lstStyle/>
            <a:p>
              <a:pPr algn="ctr">
                <a:defRPr/>
              </a:pPr>
              <a:r>
                <a:rPr lang="en-US" altLang="zh-CN" sz="3200" b="1" dirty="0">
                  <a:solidFill>
                    <a:srgbClr val="62D0BE"/>
                  </a:solidFill>
                  <a:latin typeface="+mj-lt"/>
                </a:rPr>
                <a:t>1</a:t>
              </a:r>
              <a:r>
                <a:rPr lang="en-US" altLang="zh-CN" sz="1800" b="1" dirty="0">
                  <a:solidFill>
                    <a:srgbClr val="62D0BE"/>
                  </a:solidFill>
                  <a:latin typeface="+mj-lt"/>
                </a:rPr>
                <a:t>st</a:t>
              </a:r>
              <a:endParaRPr lang="zh-CN" altLang="en-US" sz="3200" b="1" dirty="0">
                <a:solidFill>
                  <a:srgbClr val="62D0BE"/>
                </a:solidFill>
                <a:latin typeface="+mj-lt"/>
              </a:endParaRPr>
            </a:p>
          </p:txBody>
        </p:sp>
        <p:sp>
          <p:nvSpPr>
            <p:cNvPr id="52" name="TextBox 51"/>
            <p:cNvSpPr txBox="1"/>
            <p:nvPr/>
          </p:nvSpPr>
          <p:spPr>
            <a:xfrm>
              <a:off x="5711825" y="2324100"/>
              <a:ext cx="800100" cy="584200"/>
            </a:xfrm>
            <a:prstGeom prst="rect">
              <a:avLst/>
            </a:prstGeom>
            <a:noFill/>
          </p:spPr>
          <p:txBody>
            <a:bodyPr>
              <a:spAutoFit/>
            </a:bodyPr>
            <a:lstStyle/>
            <a:p>
              <a:pPr algn="ctr">
                <a:defRPr/>
              </a:pPr>
              <a:r>
                <a:rPr lang="en-US" altLang="zh-CN" sz="3200" b="1" dirty="0">
                  <a:solidFill>
                    <a:srgbClr val="64B9E6"/>
                  </a:solidFill>
                  <a:latin typeface="+mj-lt"/>
                </a:rPr>
                <a:t>2</a:t>
              </a:r>
              <a:r>
                <a:rPr lang="en-US" altLang="zh-CN" sz="1800" b="1" dirty="0">
                  <a:solidFill>
                    <a:srgbClr val="64B9E6"/>
                  </a:solidFill>
                  <a:latin typeface="+mj-lt"/>
                </a:rPr>
                <a:t>nd</a:t>
              </a:r>
              <a:endParaRPr lang="zh-CN" altLang="en-US" sz="3200" b="1" dirty="0">
                <a:solidFill>
                  <a:srgbClr val="64B9E6"/>
                </a:solidFill>
                <a:latin typeface="+mj-lt"/>
              </a:endParaRPr>
            </a:p>
          </p:txBody>
        </p:sp>
        <p:sp>
          <p:nvSpPr>
            <p:cNvPr id="53" name="TextBox 52"/>
            <p:cNvSpPr txBox="1"/>
            <p:nvPr/>
          </p:nvSpPr>
          <p:spPr>
            <a:xfrm>
              <a:off x="5737225" y="3177281"/>
              <a:ext cx="685800" cy="536924"/>
            </a:xfrm>
            <a:prstGeom prst="rect">
              <a:avLst/>
            </a:prstGeom>
            <a:noFill/>
          </p:spPr>
          <p:txBody>
            <a:bodyPr>
              <a:spAutoFit/>
            </a:bodyPr>
            <a:lstStyle/>
            <a:p>
              <a:pPr algn="ctr">
                <a:defRPr/>
              </a:pPr>
              <a:r>
                <a:rPr lang="en-US" altLang="zh-CN" sz="3200" b="1" dirty="0">
                  <a:solidFill>
                    <a:srgbClr val="12A9D8"/>
                  </a:solidFill>
                  <a:latin typeface="+mj-lt"/>
                </a:rPr>
                <a:t>3</a:t>
              </a:r>
              <a:r>
                <a:rPr lang="en-US" altLang="zh-CN" sz="1800" b="1" dirty="0">
                  <a:solidFill>
                    <a:srgbClr val="12A9D8"/>
                  </a:solidFill>
                  <a:latin typeface="+mj-lt"/>
                </a:rPr>
                <a:t>rd</a:t>
              </a:r>
              <a:endParaRPr lang="zh-CN" altLang="en-US" sz="3200" b="1" dirty="0">
                <a:solidFill>
                  <a:srgbClr val="12A9D8"/>
                </a:solidFill>
                <a:latin typeface="+mj-lt"/>
              </a:endParaRPr>
            </a:p>
          </p:txBody>
        </p:sp>
        <p:sp>
          <p:nvSpPr>
            <p:cNvPr id="54" name="TextBox 53"/>
            <p:cNvSpPr txBox="1"/>
            <p:nvPr/>
          </p:nvSpPr>
          <p:spPr>
            <a:xfrm>
              <a:off x="5749925" y="4076700"/>
              <a:ext cx="685800" cy="536924"/>
            </a:xfrm>
            <a:prstGeom prst="rect">
              <a:avLst/>
            </a:prstGeom>
            <a:noFill/>
          </p:spPr>
          <p:txBody>
            <a:bodyPr>
              <a:spAutoFit/>
            </a:bodyPr>
            <a:lstStyle/>
            <a:p>
              <a:pPr algn="ctr">
                <a:defRPr/>
              </a:pPr>
              <a:r>
                <a:rPr lang="en-US" altLang="zh-CN" sz="3200" b="1" dirty="0">
                  <a:solidFill>
                    <a:schemeClr val="accent1"/>
                  </a:solidFill>
                  <a:latin typeface="+mj-lt"/>
                </a:rPr>
                <a:t>4</a:t>
              </a:r>
              <a:r>
                <a:rPr lang="en-US" altLang="zh-CN" sz="1800" b="1" dirty="0">
                  <a:solidFill>
                    <a:schemeClr val="accent1"/>
                  </a:solidFill>
                  <a:latin typeface="+mj-lt"/>
                </a:rPr>
                <a:t>th</a:t>
              </a:r>
              <a:endParaRPr lang="zh-CN" altLang="en-US" sz="3200" b="1" dirty="0">
                <a:solidFill>
                  <a:schemeClr val="accent1"/>
                </a:solidFill>
                <a:latin typeface="+mj-lt"/>
              </a:endParaRPr>
            </a:p>
          </p:txBody>
        </p:sp>
        <p:sp>
          <p:nvSpPr>
            <p:cNvPr id="55" name="TextBox 54"/>
            <p:cNvSpPr txBox="1"/>
            <p:nvPr/>
          </p:nvSpPr>
          <p:spPr>
            <a:xfrm>
              <a:off x="5741179" y="4862426"/>
              <a:ext cx="685800" cy="536924"/>
            </a:xfrm>
            <a:prstGeom prst="rect">
              <a:avLst/>
            </a:prstGeom>
            <a:noFill/>
          </p:spPr>
          <p:txBody>
            <a:bodyPr>
              <a:spAutoFit/>
            </a:bodyPr>
            <a:lstStyle/>
            <a:p>
              <a:pPr algn="ctr">
                <a:defRPr/>
              </a:pPr>
              <a:r>
                <a:rPr lang="en-US" altLang="zh-CN" sz="3200" b="1" dirty="0">
                  <a:solidFill>
                    <a:schemeClr val="accent1">
                      <a:lumMod val="75000"/>
                    </a:schemeClr>
                  </a:solidFill>
                  <a:latin typeface="+mj-lt"/>
                </a:rPr>
                <a:t>5</a:t>
              </a:r>
              <a:r>
                <a:rPr lang="en-US" altLang="zh-CN" sz="1800" b="1" dirty="0">
                  <a:solidFill>
                    <a:schemeClr val="accent1">
                      <a:lumMod val="75000"/>
                    </a:schemeClr>
                  </a:solidFill>
                  <a:latin typeface="+mj-lt"/>
                </a:rPr>
                <a:t>th</a:t>
              </a:r>
              <a:endParaRPr lang="zh-CN" altLang="en-US" sz="3200" b="1" dirty="0">
                <a:solidFill>
                  <a:schemeClr val="accent1">
                    <a:lumMod val="75000"/>
                  </a:schemeClr>
                </a:solidFill>
                <a:latin typeface="+mj-lt"/>
              </a:endParaRPr>
            </a:p>
          </p:txBody>
        </p:sp>
        <p:sp>
          <p:nvSpPr>
            <p:cNvPr id="56" name="Text Box 60"/>
            <p:cNvSpPr txBox="1">
              <a:spLocks noChangeArrowheads="1"/>
            </p:cNvSpPr>
            <p:nvPr/>
          </p:nvSpPr>
          <p:spPr bwMode="auto">
            <a:xfrm>
              <a:off x="6448425" y="1485900"/>
              <a:ext cx="4038600" cy="480406"/>
            </a:xfrm>
            <a:prstGeom prst="rect">
              <a:avLst/>
            </a:prstGeom>
            <a:noFill/>
            <a:ln w="9525">
              <a:noFill/>
              <a:miter lim="800000"/>
            </a:ln>
          </p:spPr>
          <p:txBody>
            <a:bodyPr>
              <a:spAutoFit/>
            </a:bodyPr>
            <a:lstStyle/>
            <a:p>
              <a:pPr eaLnBrk="0" fontAlgn="t" latinLnBrk="1" hangingPunct="0">
                <a:defRPr/>
              </a:pPr>
              <a:r>
                <a:rPr lang="en-US" altLang="zh-CN" sz="1400" dirty="0">
                  <a:solidFill>
                    <a:schemeClr val="tx1">
                      <a:lumMod val="75000"/>
                      <a:lumOff val="25000"/>
                    </a:schemeClr>
                  </a:solidFill>
                  <a:latin typeface="+mn-lt"/>
                </a:rPr>
                <a:t>Intelligent content distribution/caching minimizes network overhead </a:t>
              </a:r>
            </a:p>
          </p:txBody>
        </p:sp>
        <p:sp>
          <p:nvSpPr>
            <p:cNvPr id="57" name="Text Box 52"/>
            <p:cNvSpPr txBox="1">
              <a:spLocks noChangeArrowheads="1"/>
            </p:cNvSpPr>
            <p:nvPr/>
          </p:nvSpPr>
          <p:spPr bwMode="auto">
            <a:xfrm>
              <a:off x="6448425" y="2324100"/>
              <a:ext cx="4038600" cy="480406"/>
            </a:xfrm>
            <a:prstGeom prst="rect">
              <a:avLst/>
            </a:prstGeom>
            <a:noFill/>
            <a:ln w="9525">
              <a:noFill/>
              <a:miter lim="800000"/>
            </a:ln>
          </p:spPr>
          <p:txBody>
            <a:bodyPr>
              <a:spAutoFit/>
            </a:bodyPr>
            <a:lstStyle/>
            <a:p>
              <a:pPr eaLnBrk="0" fontAlgn="t" latinLnBrk="1" hangingPunct="0">
                <a:defRPr/>
              </a:pPr>
              <a:r>
                <a:rPr lang="en-US" altLang="zh-CN" sz="1400" dirty="0">
                  <a:solidFill>
                    <a:schemeClr val="tx1">
                      <a:lumMod val="75000"/>
                      <a:lumOff val="25000"/>
                    </a:schemeClr>
                  </a:solidFill>
                  <a:latin typeface="+mn-lt"/>
                </a:rPr>
                <a:t>With chassis-based, Telco-grade comprehensive solution with system wide redundancy</a:t>
              </a:r>
            </a:p>
          </p:txBody>
        </p:sp>
        <p:sp>
          <p:nvSpPr>
            <p:cNvPr id="58" name="Text Box 44"/>
            <p:cNvSpPr txBox="1">
              <a:spLocks noChangeArrowheads="1"/>
            </p:cNvSpPr>
            <p:nvPr/>
          </p:nvSpPr>
          <p:spPr bwMode="auto">
            <a:xfrm>
              <a:off x="6473825" y="3213100"/>
              <a:ext cx="4191000" cy="678221"/>
            </a:xfrm>
            <a:prstGeom prst="rect">
              <a:avLst/>
            </a:prstGeom>
            <a:noFill/>
            <a:ln w="9525">
              <a:noFill/>
              <a:miter lim="800000"/>
            </a:ln>
          </p:spPr>
          <p:txBody>
            <a:bodyPr>
              <a:spAutoFit/>
            </a:bodyPr>
            <a:lstStyle/>
            <a:p>
              <a:pPr eaLnBrk="0" fontAlgn="t" latinLnBrk="1" hangingPunct="0">
                <a:defRPr/>
              </a:pPr>
              <a:r>
                <a:rPr lang="en-US" altLang="zh-CN" sz="1400" dirty="0">
                  <a:solidFill>
                    <a:schemeClr val="tx1">
                      <a:lumMod val="75000"/>
                      <a:lumOff val="25000"/>
                    </a:schemeClr>
                  </a:solidFill>
                  <a:latin typeface="+mn-lt"/>
                </a:rPr>
                <a:t>With distributed or central architecture, allowing </a:t>
              </a:r>
            </a:p>
            <a:p>
              <a:pPr eaLnBrk="0" fontAlgn="t" latinLnBrk="1" hangingPunct="0">
                <a:defRPr/>
              </a:pPr>
              <a:r>
                <a:rPr lang="en-US" altLang="zh-CN" sz="1400" dirty="0">
                  <a:solidFill>
                    <a:schemeClr val="tx1">
                      <a:lumMod val="75000"/>
                      <a:lumOff val="25000"/>
                    </a:schemeClr>
                  </a:solidFill>
                  <a:latin typeface="+mn-lt"/>
                </a:rPr>
                <a:t>incremental system expansion by either increasing the size of clusters or by deploying new MDS </a:t>
              </a:r>
            </a:p>
          </p:txBody>
        </p:sp>
        <p:sp>
          <p:nvSpPr>
            <p:cNvPr id="59" name="Text Box 43"/>
            <p:cNvSpPr txBox="1">
              <a:spLocks noChangeArrowheads="1"/>
            </p:cNvSpPr>
            <p:nvPr/>
          </p:nvSpPr>
          <p:spPr bwMode="auto">
            <a:xfrm>
              <a:off x="6448425" y="4137025"/>
              <a:ext cx="4267200" cy="480406"/>
            </a:xfrm>
            <a:prstGeom prst="rect">
              <a:avLst/>
            </a:prstGeom>
            <a:noFill/>
            <a:ln w="9525">
              <a:noFill/>
              <a:miter lim="800000"/>
            </a:ln>
          </p:spPr>
          <p:txBody>
            <a:bodyPr>
              <a:spAutoFit/>
            </a:bodyPr>
            <a:lstStyle/>
            <a:p>
              <a:pPr eaLnBrk="0" fontAlgn="t" latinLnBrk="1" hangingPunct="0">
                <a:defRPr/>
              </a:pPr>
              <a:r>
                <a:rPr lang="en-US" altLang="zh-CN" sz="1400" dirty="0">
                  <a:solidFill>
                    <a:schemeClr val="tx1">
                      <a:lumMod val="75000"/>
                      <a:lumOff val="25000"/>
                    </a:schemeClr>
                  </a:solidFill>
                  <a:latin typeface="+mn-lt"/>
                </a:rPr>
                <a:t>Offer Live TV, VOD, Time-shifted TV, Network PVR, NVOD/PPV, Virtual Channel, gaming and etc. </a:t>
              </a:r>
            </a:p>
          </p:txBody>
        </p:sp>
        <p:sp>
          <p:nvSpPr>
            <p:cNvPr id="60" name="Text Box 42"/>
            <p:cNvSpPr txBox="1">
              <a:spLocks noChangeArrowheads="1"/>
            </p:cNvSpPr>
            <p:nvPr/>
          </p:nvSpPr>
          <p:spPr bwMode="auto">
            <a:xfrm>
              <a:off x="6448425" y="4964113"/>
              <a:ext cx="4419600" cy="678221"/>
            </a:xfrm>
            <a:prstGeom prst="rect">
              <a:avLst/>
            </a:prstGeom>
            <a:noFill/>
            <a:ln w="9525">
              <a:noFill/>
              <a:miter lim="800000"/>
            </a:ln>
          </p:spPr>
          <p:txBody>
            <a:bodyPr>
              <a:spAutoFit/>
            </a:bodyPr>
            <a:lstStyle/>
            <a:p>
              <a:pPr eaLnBrk="0" fontAlgn="t" latinLnBrk="1" hangingPunct="0">
                <a:defRPr/>
              </a:pPr>
              <a:r>
                <a:rPr lang="en-US" altLang="zh-CN" sz="1400" dirty="0">
                  <a:solidFill>
                    <a:schemeClr val="tx1">
                      <a:lumMod val="75000"/>
                      <a:lumOff val="25000"/>
                    </a:schemeClr>
                  </a:solidFill>
                  <a:latin typeface="+mn-lt"/>
                </a:rPr>
                <a:t>With open system architecture, avoiding multi-vendor integration nightmare while allowing specific 3rd party best-of-breed vendor interoperability </a:t>
              </a:r>
            </a:p>
          </p:txBody>
        </p:sp>
        <p:cxnSp>
          <p:nvCxnSpPr>
            <p:cNvPr id="62" name="直接连接符 61"/>
            <p:cNvCxnSpPr/>
            <p:nvPr/>
          </p:nvCxnSpPr>
          <p:spPr>
            <a:xfrm>
              <a:off x="4912279" y="2755900"/>
              <a:ext cx="1072711" cy="0"/>
            </a:xfrm>
            <a:prstGeom prst="line">
              <a:avLst/>
            </a:prstGeom>
            <a:ln w="19050">
              <a:solidFill>
                <a:srgbClr val="64B9E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982244" y="3656013"/>
              <a:ext cx="1063965" cy="0"/>
            </a:xfrm>
            <a:prstGeom prst="line">
              <a:avLst/>
            </a:prstGeom>
            <a:ln w="19050">
              <a:solidFill>
                <a:srgbClr val="12A9D8"/>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076825" y="4508500"/>
              <a:ext cx="990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842315" y="5353164"/>
              <a:ext cx="121563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rot="1443830">
            <a:off x="-756705" y="3148275"/>
            <a:ext cx="2466144" cy="3930042"/>
            <a:chOff x="152400" y="3017853"/>
            <a:chExt cx="2447188" cy="3899835"/>
          </a:xfrm>
        </p:grpSpPr>
        <p:grpSp>
          <p:nvGrpSpPr>
            <p:cNvPr id="91" name="Group 27"/>
            <p:cNvGrpSpPr/>
            <p:nvPr/>
          </p:nvGrpSpPr>
          <p:grpSpPr>
            <a:xfrm>
              <a:off x="152400" y="3017853"/>
              <a:ext cx="2447188" cy="3899835"/>
              <a:chOff x="4934796" y="1751013"/>
              <a:chExt cx="2935287" cy="4677667"/>
            </a:xfrm>
            <a:solidFill>
              <a:schemeClr val="bg1">
                <a:lumMod val="50000"/>
              </a:schemeClr>
            </a:solidFill>
          </p:grpSpPr>
          <p:sp>
            <p:nvSpPr>
              <p:cNvPr id="92" name="Freeform 13"/>
              <p:cNvSpPr>
                <a:spLocks noEditPoints="1"/>
              </p:cNvSpPr>
              <p:nvPr/>
            </p:nvSpPr>
            <p:spPr bwMode="auto">
              <a:xfrm>
                <a:off x="4934796" y="1751013"/>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75000"/>
                  <a:alpha val="36000"/>
                </a:schemeClr>
              </a:solidFill>
              <a:ln>
                <a:noFill/>
              </a:ln>
            </p:spPr>
            <p:txBody>
              <a:bodyPr vert="horz" wrap="square" lIns="91440" tIns="45720" rIns="91440" bIns="45720" numCol="1" anchor="t" anchorCtr="0" compatLnSpc="1">
                <a:prstTxWarp prst="textNoShape">
                  <a:avLst/>
                </a:prstTxWarp>
              </a:bodyPr>
              <a:lstStyle/>
              <a:p>
                <a:endParaRPr lang="id-ID">
                  <a:solidFill>
                    <a:schemeClr val="bg1">
                      <a:lumMod val="50000"/>
                    </a:schemeClr>
                  </a:solidFill>
                  <a:latin typeface="微软雅黑" pitchFamily="34" charset="-122"/>
                  <a:ea typeface="微软雅黑" pitchFamily="34" charset="-122"/>
                </a:endParaRPr>
              </a:p>
            </p:txBody>
          </p:sp>
          <p:sp>
            <p:nvSpPr>
              <p:cNvPr id="93" name="Freeform 16"/>
              <p:cNvSpPr>
                <a:spLocks noEditPoints="1"/>
              </p:cNvSpPr>
              <p:nvPr/>
            </p:nvSpPr>
            <p:spPr bwMode="auto">
              <a:xfrm>
                <a:off x="5672983" y="522535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75000"/>
                  <a:alpha val="40000"/>
                </a:schemeClr>
              </a:solidFill>
              <a:ln>
                <a:noFill/>
              </a:ln>
            </p:spPr>
            <p:txBody>
              <a:bodyPr vert="horz" wrap="square" lIns="91440" tIns="45720" rIns="91440" bIns="45720" numCol="1" anchor="t" anchorCtr="0" compatLnSpc="1">
                <a:prstTxWarp prst="textNoShape">
                  <a:avLst/>
                </a:prstTxWarp>
              </a:bodyPr>
              <a:lstStyle/>
              <a:p>
                <a:endParaRPr lang="id-ID" dirty="0">
                  <a:solidFill>
                    <a:schemeClr val="bg1">
                      <a:lumMod val="50000"/>
                    </a:schemeClr>
                  </a:solidFill>
                  <a:latin typeface="微软雅黑" pitchFamily="34" charset="-122"/>
                  <a:ea typeface="微软雅黑" pitchFamily="34" charset="-122"/>
                </a:endParaRPr>
              </a:p>
            </p:txBody>
          </p:sp>
        </p:grpSp>
        <p:grpSp>
          <p:nvGrpSpPr>
            <p:cNvPr id="94" name="Group 31"/>
            <p:cNvGrpSpPr/>
            <p:nvPr/>
          </p:nvGrpSpPr>
          <p:grpSpPr>
            <a:xfrm>
              <a:off x="494284" y="3523467"/>
              <a:ext cx="1677416" cy="1501366"/>
              <a:chOff x="8169276" y="952501"/>
              <a:chExt cx="3781424" cy="3384550"/>
            </a:xfrm>
            <a:solidFill>
              <a:schemeClr val="accent1"/>
            </a:solidFill>
          </p:grpSpPr>
          <p:sp>
            <p:nvSpPr>
              <p:cNvPr id="95"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sp>
            <p:nvSpPr>
              <p:cNvPr id="96"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微软雅黑" pitchFamily="34" charset="-122"/>
                  <a:ea typeface="微软雅黑" pitchFamily="34" charset="-122"/>
                </a:endParaRPr>
              </a:p>
            </p:txBody>
          </p:sp>
        </p:gr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b="15625"/>
          <a:stretch/>
        </p:blipFill>
        <p:spPr>
          <a:xfrm>
            <a:off x="0" y="-11766"/>
            <a:ext cx="12192000" cy="6858000"/>
          </a:xfrm>
          <a:prstGeom prst="rect">
            <a:avLst/>
          </a:prstGeom>
        </p:spPr>
      </p:pic>
      <p:grpSp>
        <p:nvGrpSpPr>
          <p:cNvPr id="6" name="组合 5"/>
          <p:cNvGrpSpPr/>
          <p:nvPr/>
        </p:nvGrpSpPr>
        <p:grpSpPr>
          <a:xfrm>
            <a:off x="-1659338" y="-4326338"/>
            <a:ext cx="15510676" cy="15510676"/>
            <a:chOff x="5367124" y="3009074"/>
            <a:chExt cx="1384727" cy="1384727"/>
          </a:xfrm>
          <a:solidFill>
            <a:schemeClr val="tx1">
              <a:alpha val="60000"/>
            </a:schemeClr>
          </a:solidFill>
        </p:grpSpPr>
        <p:sp>
          <p:nvSpPr>
            <p:cNvPr id="7" name="椭圆 6"/>
            <p:cNvSpPr/>
            <p:nvPr/>
          </p:nvSpPr>
          <p:spPr>
            <a:xfrm>
              <a:off x="5367124" y="3009074"/>
              <a:ext cx="1384727" cy="1384727"/>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5650390" y="3292568"/>
              <a:ext cx="818195" cy="818195"/>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2" name="文本框 11"/>
          <p:cNvSpPr txBox="1"/>
          <p:nvPr/>
        </p:nvSpPr>
        <p:spPr>
          <a:xfrm>
            <a:off x="3276600" y="1915948"/>
            <a:ext cx="6400697" cy="3154710"/>
          </a:xfrm>
          <a:prstGeom prst="rect">
            <a:avLst/>
          </a:prstGeom>
          <a:noFill/>
        </p:spPr>
        <p:txBody>
          <a:bodyPr wrap="square" rtlCol="0">
            <a:spAutoFit/>
            <a:scene3d>
              <a:camera prst="orthographicFront">
                <a:rot lat="0" lon="0" rev="0"/>
              </a:camera>
              <a:lightRig rig="threePt" dir="t"/>
            </a:scene3d>
          </a:bodyPr>
          <a:lstStyle/>
          <a:p>
            <a:pPr algn="just"/>
            <a:r>
              <a:rPr lang="en-US" altLang="zh-CN" sz="19900" b="1" spc="-150" dirty="0">
                <a:solidFill>
                  <a:schemeClr val="accent1"/>
                </a:solidFill>
                <a:latin typeface="Aharoni" panose="02010803020104030203" pitchFamily="2" charset="-79"/>
                <a:ea typeface="Microsoft YaHei UI" panose="020B0503020204020204" pitchFamily="34" charset="-122"/>
                <a:cs typeface="Aharoni" panose="02010803020104030203" pitchFamily="2" charset="-79"/>
              </a:rPr>
              <a:t>T</a:t>
            </a:r>
            <a:r>
              <a:rPr lang="en-US" altLang="zh-CN" sz="166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h</a:t>
            </a:r>
            <a:r>
              <a:rPr lang="en-US" altLang="zh-CN" sz="138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a:t>
            </a:r>
            <a:r>
              <a:rPr lang="en-US" altLang="zh-CN" sz="96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n</a:t>
            </a:r>
            <a:r>
              <a:rPr lang="en-US" altLang="zh-CN" sz="66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k</a:t>
            </a:r>
            <a:r>
              <a:rPr lang="en-US" altLang="zh-CN" sz="72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a:t>
            </a:r>
            <a:endParaRPr lang="zh-CN" altLang="en-US" sz="199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Tree>
    <p:extLst>
      <p:ext uri="{BB962C8B-B14F-4D97-AF65-F5344CB8AC3E}">
        <p14:creationId xmlns="" xmlns:p14="http://schemas.microsoft.com/office/powerpoint/2010/main" val="329682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1" y="0"/>
            <a:ext cx="12192001" cy="1162050"/>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445469"/>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rot="10800000">
            <a:off x="11343024" y="666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grpSp>
        <p:nvGrpSpPr>
          <p:cNvPr id="52" name="组合 51"/>
          <p:cNvGrpSpPr/>
          <p:nvPr/>
        </p:nvGrpSpPr>
        <p:grpSpPr>
          <a:xfrm>
            <a:off x="1828800" y="1344930"/>
            <a:ext cx="9525001" cy="5078313"/>
            <a:chOff x="1600200" y="1344930"/>
            <a:chExt cx="9525001" cy="5078313"/>
          </a:xfrm>
        </p:grpSpPr>
        <p:sp>
          <p:nvSpPr>
            <p:cNvPr id="45" name="文本框 11"/>
            <p:cNvSpPr txBox="1"/>
            <p:nvPr/>
          </p:nvSpPr>
          <p:spPr>
            <a:xfrm>
              <a:off x="2649160" y="1344930"/>
              <a:ext cx="8476041" cy="5078313"/>
            </a:xfrm>
            <a:prstGeom prst="rect">
              <a:avLst/>
            </a:prstGeom>
            <a:noFill/>
          </p:spPr>
          <p:txBody>
            <a:bodyPr wrap="square" rtlCol="0" anchor="t">
              <a:spAutoFit/>
            </a:bodyPr>
            <a:lstStyle/>
            <a:p>
              <a:endParaRPr lang="zh-CN" altLang="en-US" dirty="0">
                <a:solidFill>
                  <a:srgbClr val="445469"/>
                </a:solidFill>
              </a:endParaRPr>
            </a:p>
            <a:p>
              <a:endParaRPr lang="en-US" altLang="zh-CN" dirty="0" smtClean="0">
                <a:solidFill>
                  <a:srgbClr val="445469"/>
                </a:solidFill>
              </a:endParaRPr>
            </a:p>
            <a:p>
              <a:r>
                <a:rPr lang="zh-CN" altLang="en-US" dirty="0" smtClean="0">
                  <a:solidFill>
                    <a:srgbClr val="445469"/>
                  </a:solidFill>
                </a:rPr>
                <a:t>Live </a:t>
              </a:r>
              <a:r>
                <a:rPr lang="zh-CN" altLang="en-US" dirty="0">
                  <a:solidFill>
                    <a:srgbClr val="445469"/>
                  </a:solidFill>
                </a:rPr>
                <a:t>TV</a:t>
              </a:r>
            </a:p>
            <a:p>
              <a:r>
                <a:rPr lang="zh-CN" altLang="en-US" dirty="0">
                  <a:solidFill>
                    <a:srgbClr val="445469"/>
                  </a:solidFill>
                </a:rPr>
                <a:t>Management and monitoring</a:t>
              </a:r>
            </a:p>
            <a:p>
              <a:endParaRPr lang="zh-CN" altLang="en-US" dirty="0">
                <a:solidFill>
                  <a:srgbClr val="445469"/>
                </a:solidFill>
              </a:endParaRPr>
            </a:p>
            <a:p>
              <a:endParaRPr lang="en-US" altLang="zh-CN" dirty="0" smtClean="0">
                <a:solidFill>
                  <a:srgbClr val="445469"/>
                </a:solidFill>
              </a:endParaRPr>
            </a:p>
            <a:p>
              <a:r>
                <a:rPr lang="zh-CN" altLang="en-US" dirty="0" smtClean="0">
                  <a:solidFill>
                    <a:srgbClr val="445469"/>
                  </a:solidFill>
                </a:rPr>
                <a:t>Video </a:t>
              </a:r>
              <a:r>
                <a:rPr lang="zh-CN" altLang="en-US" dirty="0">
                  <a:solidFill>
                    <a:srgbClr val="445469"/>
                  </a:solidFill>
                </a:rPr>
                <a:t>on Demand</a:t>
              </a:r>
            </a:p>
            <a:p>
              <a:r>
                <a:rPr lang="zh-CN" altLang="en-US" dirty="0">
                  <a:solidFill>
                    <a:srgbClr val="445469"/>
                  </a:solidFill>
                </a:rPr>
                <a:t>Manage VOD content, prices, covers, trailers and detailed information.</a:t>
              </a:r>
            </a:p>
            <a:p>
              <a:endParaRPr lang="zh-CN" altLang="en-US" dirty="0">
                <a:solidFill>
                  <a:srgbClr val="445469"/>
                </a:solidFill>
              </a:endParaRPr>
            </a:p>
            <a:p>
              <a:endParaRPr lang="en-US" altLang="zh-CN" dirty="0" smtClean="0">
                <a:solidFill>
                  <a:srgbClr val="445469"/>
                </a:solidFill>
              </a:endParaRPr>
            </a:p>
            <a:p>
              <a:r>
                <a:rPr lang="zh-CN" altLang="en-US" dirty="0" smtClean="0">
                  <a:solidFill>
                    <a:srgbClr val="445469"/>
                  </a:solidFill>
                </a:rPr>
                <a:t>Catchup </a:t>
              </a:r>
              <a:r>
                <a:rPr lang="zh-CN" altLang="en-US" dirty="0">
                  <a:solidFill>
                    <a:srgbClr val="445469"/>
                  </a:solidFill>
                </a:rPr>
                <a:t>TV</a:t>
              </a:r>
            </a:p>
            <a:p>
              <a:r>
                <a:rPr lang="zh-CN" altLang="en-US" dirty="0">
                  <a:solidFill>
                    <a:srgbClr val="445469"/>
                  </a:solidFill>
                </a:rPr>
                <a:t>Full automatization and workflow management.</a:t>
              </a:r>
            </a:p>
            <a:p>
              <a:endParaRPr lang="zh-CN" altLang="en-US" dirty="0">
                <a:solidFill>
                  <a:srgbClr val="445469"/>
                </a:solidFill>
              </a:endParaRPr>
            </a:p>
            <a:p>
              <a:endParaRPr lang="en-US" altLang="zh-CN" dirty="0" smtClean="0">
                <a:solidFill>
                  <a:srgbClr val="445469"/>
                </a:solidFill>
              </a:endParaRPr>
            </a:p>
            <a:p>
              <a:r>
                <a:rPr lang="zh-CN" altLang="en-US" dirty="0" smtClean="0">
                  <a:solidFill>
                    <a:srgbClr val="445469"/>
                  </a:solidFill>
                </a:rPr>
                <a:t>Transcoding</a:t>
              </a:r>
              <a:endParaRPr lang="zh-CN" altLang="en-US" dirty="0">
                <a:solidFill>
                  <a:srgbClr val="445469"/>
                </a:solidFill>
              </a:endParaRPr>
            </a:p>
            <a:p>
              <a:r>
                <a:rPr lang="zh-CN" altLang="en-US" dirty="0">
                  <a:solidFill>
                    <a:srgbClr val="445469"/>
                  </a:solidFill>
                </a:rPr>
                <a:t>Automated transcoding in cloud with different profiles and bitrate.</a:t>
              </a:r>
            </a:p>
            <a:p>
              <a:endParaRPr lang="zh-CN" altLang="en-US" dirty="0">
                <a:solidFill>
                  <a:srgbClr val="445469"/>
                </a:solidFill>
              </a:endParaRPr>
            </a:p>
            <a:p>
              <a:endParaRPr lang="zh-CN" altLang="en-US" dirty="0">
                <a:solidFill>
                  <a:srgbClr val="445469"/>
                </a:solidFill>
              </a:endParaRPr>
            </a:p>
          </p:txBody>
        </p:sp>
        <p:sp>
          <p:nvSpPr>
            <p:cNvPr id="46" name="电视机"/>
            <p:cNvSpPr/>
            <p:nvPr/>
          </p:nvSpPr>
          <p:spPr bwMode="auto">
            <a:xfrm>
              <a:off x="1628775" y="1734582"/>
              <a:ext cx="699924" cy="849798"/>
            </a:xfrm>
            <a:custGeom>
              <a:avLst/>
              <a:gdLst>
                <a:gd name="T0" fmla="*/ 21048727 w 5285"/>
                <a:gd name="T1" fmla="*/ 35119019 h 6225"/>
                <a:gd name="T2" fmla="*/ 21142297 w 5285"/>
                <a:gd name="T3" fmla="*/ 9927116 h 6225"/>
                <a:gd name="T4" fmla="*/ 44436405 w 5285"/>
                <a:gd name="T5" fmla="*/ 374573 h 6225"/>
                <a:gd name="T6" fmla="*/ 62397925 w 5285"/>
                <a:gd name="T7" fmla="*/ 20228499 h 6225"/>
                <a:gd name="T8" fmla="*/ 178119903 w 5285"/>
                <a:gd name="T9" fmla="*/ 34088942 h 6225"/>
                <a:gd name="T10" fmla="*/ 175968092 w 5285"/>
                <a:gd name="T11" fmla="*/ 15826954 h 6225"/>
                <a:gd name="T12" fmla="*/ 197484671 w 5285"/>
                <a:gd name="T13" fmla="*/ 0 h 6225"/>
                <a:gd name="T14" fmla="*/ 218440133 w 5285"/>
                <a:gd name="T15" fmla="*/ 13766800 h 6225"/>
                <a:gd name="T16" fmla="*/ 213762537 w 5285"/>
                <a:gd name="T17" fmla="*/ 38396843 h 6225"/>
                <a:gd name="T18" fmla="*/ 168297164 w 5285"/>
                <a:gd name="T19" fmla="*/ 124087263 h 6225"/>
                <a:gd name="T20" fmla="*/ 178400614 w 5285"/>
                <a:gd name="T21" fmla="*/ 138977783 h 6225"/>
                <a:gd name="T22" fmla="*/ 458022258 w 5285"/>
                <a:gd name="T23" fmla="*/ 155179311 h 6225"/>
                <a:gd name="T24" fmla="*/ 487490782 w 5285"/>
                <a:gd name="T25" fmla="*/ 186177716 h 6225"/>
                <a:gd name="T26" fmla="*/ 494039173 w 5285"/>
                <a:gd name="T27" fmla="*/ 467785373 h 6225"/>
                <a:gd name="T28" fmla="*/ 476358365 w 5285"/>
                <a:gd name="T29" fmla="*/ 507306243 h 6225"/>
                <a:gd name="T30" fmla="*/ 439031772 w 5285"/>
                <a:gd name="T31" fmla="*/ 528564819 h 6225"/>
                <a:gd name="T32" fmla="*/ 45558943 w 5285"/>
                <a:gd name="T33" fmla="*/ 525755212 h 6225"/>
                <a:gd name="T34" fmla="*/ 11880980 w 5285"/>
                <a:gd name="T35" fmla="*/ 499345639 h 6225"/>
                <a:gd name="T36" fmla="*/ 0 w 5285"/>
                <a:gd name="T37" fmla="*/ 216146043 h 6225"/>
                <a:gd name="T38" fmla="*/ 9916310 w 5285"/>
                <a:gd name="T39" fmla="*/ 180558501 h 6225"/>
                <a:gd name="T40" fmla="*/ 38636271 w 5285"/>
                <a:gd name="T41" fmla="*/ 153961947 h 6225"/>
                <a:gd name="T42" fmla="*/ 60339990 w 5285"/>
                <a:gd name="T43" fmla="*/ 133171282 h 6225"/>
                <a:gd name="T44" fmla="*/ 73530648 w 5285"/>
                <a:gd name="T45" fmla="*/ 122963542 h 6225"/>
                <a:gd name="T46" fmla="*/ 448480230 w 5285"/>
                <a:gd name="T47" fmla="*/ 397453692 h 6225"/>
                <a:gd name="T48" fmla="*/ 431079826 w 5285"/>
                <a:gd name="T49" fmla="*/ 402698333 h 6225"/>
                <a:gd name="T50" fmla="*/ 419292417 w 5285"/>
                <a:gd name="T51" fmla="*/ 417775834 h 6225"/>
                <a:gd name="T52" fmla="*/ 418450590 w 5285"/>
                <a:gd name="T53" fmla="*/ 436225108 h 6225"/>
                <a:gd name="T54" fmla="*/ 428647611 w 5285"/>
                <a:gd name="T55" fmla="*/ 452426636 h 6225"/>
                <a:gd name="T56" fmla="*/ 446889841 w 5285"/>
                <a:gd name="T57" fmla="*/ 459544145 h 6225"/>
                <a:gd name="T58" fmla="*/ 464570955 w 5285"/>
                <a:gd name="T59" fmla="*/ 455048957 h 6225"/>
                <a:gd name="T60" fmla="*/ 477106621 w 5285"/>
                <a:gd name="T61" fmla="*/ 440533010 h 6225"/>
                <a:gd name="T62" fmla="*/ 478884151 w 5285"/>
                <a:gd name="T63" fmla="*/ 422271328 h 6225"/>
                <a:gd name="T64" fmla="*/ 469341816 w 5285"/>
                <a:gd name="T65" fmla="*/ 405507634 h 6225"/>
                <a:gd name="T66" fmla="*/ 451567438 w 5285"/>
                <a:gd name="T67" fmla="*/ 397640978 h 6225"/>
                <a:gd name="T68" fmla="*/ 83353387 w 5285"/>
                <a:gd name="T69" fmla="*/ 198539559 h 6225"/>
                <a:gd name="T70" fmla="*/ 60620701 w 5285"/>
                <a:gd name="T71" fmla="*/ 218299841 h 6225"/>
                <a:gd name="T72" fmla="*/ 53417318 w 5285"/>
                <a:gd name="T73" fmla="*/ 415902966 h 6225"/>
                <a:gd name="T74" fmla="*/ 63240057 w 5285"/>
                <a:gd name="T75" fmla="*/ 444934554 h 6225"/>
                <a:gd name="T76" fmla="*/ 87750273 w 5285"/>
                <a:gd name="T77" fmla="*/ 462447395 h 6225"/>
                <a:gd name="T78" fmla="*/ 365033272 w 5285"/>
                <a:gd name="T79" fmla="*/ 463102899 h 6225"/>
                <a:gd name="T80" fmla="*/ 390479191 w 5285"/>
                <a:gd name="T81" fmla="*/ 446901371 h 6225"/>
                <a:gd name="T82" fmla="*/ 401611609 w 5285"/>
                <a:gd name="T83" fmla="*/ 418338000 h 6225"/>
                <a:gd name="T84" fmla="*/ 395717904 w 5285"/>
                <a:gd name="T85" fmla="*/ 220360301 h 6225"/>
                <a:gd name="T86" fmla="*/ 374014185 w 5285"/>
                <a:gd name="T87" fmla="*/ 199569636 h 6225"/>
                <a:gd name="T88" fmla="*/ 122550774 w 5285"/>
                <a:gd name="T89" fmla="*/ 215677520 h 6225"/>
                <a:gd name="T90" fmla="*/ 99256972 w 5285"/>
                <a:gd name="T91" fmla="*/ 222888672 h 6225"/>
                <a:gd name="T92" fmla="*/ 84008074 w 5285"/>
                <a:gd name="T93" fmla="*/ 241244304 h 6225"/>
                <a:gd name="T94" fmla="*/ 94579375 w 5285"/>
                <a:gd name="T95" fmla="*/ 248174525 h 6225"/>
                <a:gd name="T96" fmla="*/ 368681902 w 5285"/>
                <a:gd name="T97" fmla="*/ 251077776 h 6225"/>
                <a:gd name="T98" fmla="*/ 377849649 w 5285"/>
                <a:gd name="T99" fmla="*/ 247050805 h 6225"/>
                <a:gd name="T100" fmla="*/ 363910735 w 5285"/>
                <a:gd name="T101" fmla="*/ 225230063 h 6225"/>
                <a:gd name="T102" fmla="*/ 339494089 w 5285"/>
                <a:gd name="T103" fmla="*/ 215771470 h 6225"/>
                <a:gd name="T104" fmla="*/ 435102431 w 5285"/>
                <a:gd name="T105" fmla="*/ 245271275 h 6225"/>
                <a:gd name="T106" fmla="*/ 430986256 w 5285"/>
                <a:gd name="T107" fmla="*/ 266155277 h 6225"/>
                <a:gd name="T108" fmla="*/ 448480230 w 5285"/>
                <a:gd name="T109" fmla="*/ 277767973 h 6225"/>
                <a:gd name="T110" fmla="*/ 466628890 w 5285"/>
                <a:gd name="T111" fmla="*/ 264469696 h 6225"/>
                <a:gd name="T112" fmla="*/ 460548350 w 5285"/>
                <a:gd name="T113" fmla="*/ 244147554 h 6225"/>
                <a:gd name="T114" fmla="*/ 442867236 w 5285"/>
                <a:gd name="T115" fmla="*/ 308017231 h 6225"/>
                <a:gd name="T116" fmla="*/ 429489437 w 5285"/>
                <a:gd name="T117" fmla="*/ 326185576 h 6225"/>
                <a:gd name="T118" fmla="*/ 440996136 w 5285"/>
                <a:gd name="T119" fmla="*/ 343698111 h 6225"/>
                <a:gd name="T120" fmla="*/ 461858028 w 5285"/>
                <a:gd name="T121" fmla="*/ 339577496 h 6225"/>
                <a:gd name="T122" fmla="*/ 465880633 w 5285"/>
                <a:gd name="T123" fmla="*/ 318787137 h 6225"/>
                <a:gd name="T124" fmla="*/ 448480230 w 5285"/>
                <a:gd name="T125" fmla="*/ 307080798 h 622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85" h="6225">
                  <a:moveTo>
                    <a:pt x="786" y="1313"/>
                  </a:moveTo>
                  <a:lnTo>
                    <a:pt x="421" y="483"/>
                  </a:lnTo>
                  <a:lnTo>
                    <a:pt x="397" y="481"/>
                  </a:lnTo>
                  <a:lnTo>
                    <a:pt x="373" y="477"/>
                  </a:lnTo>
                  <a:lnTo>
                    <a:pt x="351" y="470"/>
                  </a:lnTo>
                  <a:lnTo>
                    <a:pt x="330" y="462"/>
                  </a:lnTo>
                  <a:lnTo>
                    <a:pt x="308" y="452"/>
                  </a:lnTo>
                  <a:lnTo>
                    <a:pt x="289" y="440"/>
                  </a:lnTo>
                  <a:lnTo>
                    <a:pt x="271" y="426"/>
                  </a:lnTo>
                  <a:lnTo>
                    <a:pt x="254" y="410"/>
                  </a:lnTo>
                  <a:lnTo>
                    <a:pt x="239" y="393"/>
                  </a:lnTo>
                  <a:lnTo>
                    <a:pt x="225" y="375"/>
                  </a:lnTo>
                  <a:lnTo>
                    <a:pt x="214" y="356"/>
                  </a:lnTo>
                  <a:lnTo>
                    <a:pt x="204" y="334"/>
                  </a:lnTo>
                  <a:lnTo>
                    <a:pt x="196" y="312"/>
                  </a:lnTo>
                  <a:lnTo>
                    <a:pt x="190" y="290"/>
                  </a:lnTo>
                  <a:lnTo>
                    <a:pt x="186" y="266"/>
                  </a:lnTo>
                  <a:lnTo>
                    <a:pt x="185" y="242"/>
                  </a:lnTo>
                  <a:lnTo>
                    <a:pt x="187" y="216"/>
                  </a:lnTo>
                  <a:lnTo>
                    <a:pt x="190" y="193"/>
                  </a:lnTo>
                  <a:lnTo>
                    <a:pt x="197" y="169"/>
                  </a:lnTo>
                  <a:lnTo>
                    <a:pt x="204" y="147"/>
                  </a:lnTo>
                  <a:lnTo>
                    <a:pt x="215" y="126"/>
                  </a:lnTo>
                  <a:lnTo>
                    <a:pt x="226" y="106"/>
                  </a:lnTo>
                  <a:lnTo>
                    <a:pt x="240" y="87"/>
                  </a:lnTo>
                  <a:lnTo>
                    <a:pt x="256" y="70"/>
                  </a:lnTo>
                  <a:lnTo>
                    <a:pt x="273" y="55"/>
                  </a:lnTo>
                  <a:lnTo>
                    <a:pt x="291" y="41"/>
                  </a:lnTo>
                  <a:lnTo>
                    <a:pt x="312" y="29"/>
                  </a:lnTo>
                  <a:lnTo>
                    <a:pt x="333" y="19"/>
                  </a:lnTo>
                  <a:lnTo>
                    <a:pt x="355" y="11"/>
                  </a:lnTo>
                  <a:lnTo>
                    <a:pt x="379" y="4"/>
                  </a:lnTo>
                  <a:lnTo>
                    <a:pt x="402" y="1"/>
                  </a:lnTo>
                  <a:lnTo>
                    <a:pt x="427" y="0"/>
                  </a:lnTo>
                  <a:lnTo>
                    <a:pt x="452" y="1"/>
                  </a:lnTo>
                  <a:lnTo>
                    <a:pt x="475" y="4"/>
                  </a:lnTo>
                  <a:lnTo>
                    <a:pt x="499" y="11"/>
                  </a:lnTo>
                  <a:lnTo>
                    <a:pt x="521" y="19"/>
                  </a:lnTo>
                  <a:lnTo>
                    <a:pt x="543" y="29"/>
                  </a:lnTo>
                  <a:lnTo>
                    <a:pt x="562" y="41"/>
                  </a:lnTo>
                  <a:lnTo>
                    <a:pt x="581" y="55"/>
                  </a:lnTo>
                  <a:lnTo>
                    <a:pt x="598" y="70"/>
                  </a:lnTo>
                  <a:lnTo>
                    <a:pt x="613" y="87"/>
                  </a:lnTo>
                  <a:lnTo>
                    <a:pt x="628" y="106"/>
                  </a:lnTo>
                  <a:lnTo>
                    <a:pt x="639" y="126"/>
                  </a:lnTo>
                  <a:lnTo>
                    <a:pt x="649" y="147"/>
                  </a:lnTo>
                  <a:lnTo>
                    <a:pt x="657" y="169"/>
                  </a:lnTo>
                  <a:lnTo>
                    <a:pt x="664" y="193"/>
                  </a:lnTo>
                  <a:lnTo>
                    <a:pt x="667" y="216"/>
                  </a:lnTo>
                  <a:lnTo>
                    <a:pt x="668" y="242"/>
                  </a:lnTo>
                  <a:lnTo>
                    <a:pt x="668" y="258"/>
                  </a:lnTo>
                  <a:lnTo>
                    <a:pt x="666" y="275"/>
                  </a:lnTo>
                  <a:lnTo>
                    <a:pt x="664" y="291"/>
                  </a:lnTo>
                  <a:lnTo>
                    <a:pt x="660" y="307"/>
                  </a:lnTo>
                  <a:lnTo>
                    <a:pt x="655" y="321"/>
                  </a:lnTo>
                  <a:lnTo>
                    <a:pt x="649" y="336"/>
                  </a:lnTo>
                  <a:lnTo>
                    <a:pt x="643" y="350"/>
                  </a:lnTo>
                  <a:lnTo>
                    <a:pt x="635" y="364"/>
                  </a:lnTo>
                  <a:lnTo>
                    <a:pt x="1165" y="1313"/>
                  </a:lnTo>
                  <a:lnTo>
                    <a:pt x="1374" y="1313"/>
                  </a:lnTo>
                  <a:lnTo>
                    <a:pt x="1904" y="364"/>
                  </a:lnTo>
                  <a:lnTo>
                    <a:pt x="1896" y="350"/>
                  </a:lnTo>
                  <a:lnTo>
                    <a:pt x="1890" y="336"/>
                  </a:lnTo>
                  <a:lnTo>
                    <a:pt x="1883" y="321"/>
                  </a:lnTo>
                  <a:lnTo>
                    <a:pt x="1879" y="307"/>
                  </a:lnTo>
                  <a:lnTo>
                    <a:pt x="1875" y="291"/>
                  </a:lnTo>
                  <a:lnTo>
                    <a:pt x="1873" y="275"/>
                  </a:lnTo>
                  <a:lnTo>
                    <a:pt x="1871" y="258"/>
                  </a:lnTo>
                  <a:lnTo>
                    <a:pt x="1870" y="242"/>
                  </a:lnTo>
                  <a:lnTo>
                    <a:pt x="1872" y="216"/>
                  </a:lnTo>
                  <a:lnTo>
                    <a:pt x="1875" y="193"/>
                  </a:lnTo>
                  <a:lnTo>
                    <a:pt x="1881" y="169"/>
                  </a:lnTo>
                  <a:lnTo>
                    <a:pt x="1889" y="147"/>
                  </a:lnTo>
                  <a:lnTo>
                    <a:pt x="1899" y="126"/>
                  </a:lnTo>
                  <a:lnTo>
                    <a:pt x="1911" y="106"/>
                  </a:lnTo>
                  <a:lnTo>
                    <a:pt x="1925" y="87"/>
                  </a:lnTo>
                  <a:lnTo>
                    <a:pt x="1941" y="70"/>
                  </a:lnTo>
                  <a:lnTo>
                    <a:pt x="1958" y="55"/>
                  </a:lnTo>
                  <a:lnTo>
                    <a:pt x="1977" y="41"/>
                  </a:lnTo>
                  <a:lnTo>
                    <a:pt x="1996" y="29"/>
                  </a:lnTo>
                  <a:lnTo>
                    <a:pt x="2018" y="19"/>
                  </a:lnTo>
                  <a:lnTo>
                    <a:pt x="2040" y="11"/>
                  </a:lnTo>
                  <a:lnTo>
                    <a:pt x="2063" y="4"/>
                  </a:lnTo>
                  <a:lnTo>
                    <a:pt x="2087" y="1"/>
                  </a:lnTo>
                  <a:lnTo>
                    <a:pt x="2111" y="0"/>
                  </a:lnTo>
                  <a:lnTo>
                    <a:pt x="2137" y="1"/>
                  </a:lnTo>
                  <a:lnTo>
                    <a:pt x="2160" y="4"/>
                  </a:lnTo>
                  <a:lnTo>
                    <a:pt x="2184" y="11"/>
                  </a:lnTo>
                  <a:lnTo>
                    <a:pt x="2206" y="19"/>
                  </a:lnTo>
                  <a:lnTo>
                    <a:pt x="2227" y="29"/>
                  </a:lnTo>
                  <a:lnTo>
                    <a:pt x="2246" y="41"/>
                  </a:lnTo>
                  <a:lnTo>
                    <a:pt x="2266" y="55"/>
                  </a:lnTo>
                  <a:lnTo>
                    <a:pt x="2283" y="70"/>
                  </a:lnTo>
                  <a:lnTo>
                    <a:pt x="2299" y="87"/>
                  </a:lnTo>
                  <a:lnTo>
                    <a:pt x="2312" y="106"/>
                  </a:lnTo>
                  <a:lnTo>
                    <a:pt x="2324" y="126"/>
                  </a:lnTo>
                  <a:lnTo>
                    <a:pt x="2335" y="147"/>
                  </a:lnTo>
                  <a:lnTo>
                    <a:pt x="2342" y="169"/>
                  </a:lnTo>
                  <a:lnTo>
                    <a:pt x="2349" y="193"/>
                  </a:lnTo>
                  <a:lnTo>
                    <a:pt x="2352" y="216"/>
                  </a:lnTo>
                  <a:lnTo>
                    <a:pt x="2353" y="242"/>
                  </a:lnTo>
                  <a:lnTo>
                    <a:pt x="2352" y="266"/>
                  </a:lnTo>
                  <a:lnTo>
                    <a:pt x="2349" y="290"/>
                  </a:lnTo>
                  <a:lnTo>
                    <a:pt x="2343" y="312"/>
                  </a:lnTo>
                  <a:lnTo>
                    <a:pt x="2335" y="334"/>
                  </a:lnTo>
                  <a:lnTo>
                    <a:pt x="2325" y="356"/>
                  </a:lnTo>
                  <a:lnTo>
                    <a:pt x="2313" y="375"/>
                  </a:lnTo>
                  <a:lnTo>
                    <a:pt x="2300" y="393"/>
                  </a:lnTo>
                  <a:lnTo>
                    <a:pt x="2285" y="410"/>
                  </a:lnTo>
                  <a:lnTo>
                    <a:pt x="2268" y="426"/>
                  </a:lnTo>
                  <a:lnTo>
                    <a:pt x="2250" y="440"/>
                  </a:lnTo>
                  <a:lnTo>
                    <a:pt x="2230" y="452"/>
                  </a:lnTo>
                  <a:lnTo>
                    <a:pt x="2209" y="462"/>
                  </a:lnTo>
                  <a:lnTo>
                    <a:pt x="2188" y="470"/>
                  </a:lnTo>
                  <a:lnTo>
                    <a:pt x="2164" y="477"/>
                  </a:lnTo>
                  <a:lnTo>
                    <a:pt x="2141" y="481"/>
                  </a:lnTo>
                  <a:lnTo>
                    <a:pt x="2118" y="483"/>
                  </a:lnTo>
                  <a:lnTo>
                    <a:pt x="1753" y="1313"/>
                  </a:lnTo>
                  <a:lnTo>
                    <a:pt x="1769" y="1317"/>
                  </a:lnTo>
                  <a:lnTo>
                    <a:pt x="1785" y="1320"/>
                  </a:lnTo>
                  <a:lnTo>
                    <a:pt x="1799" y="1325"/>
                  </a:lnTo>
                  <a:lnTo>
                    <a:pt x="1813" y="1332"/>
                  </a:lnTo>
                  <a:lnTo>
                    <a:pt x="1827" y="1339"/>
                  </a:lnTo>
                  <a:lnTo>
                    <a:pt x="1840" y="1348"/>
                  </a:lnTo>
                  <a:lnTo>
                    <a:pt x="1852" y="1358"/>
                  </a:lnTo>
                  <a:lnTo>
                    <a:pt x="1862" y="1369"/>
                  </a:lnTo>
                  <a:lnTo>
                    <a:pt x="1873" y="1381"/>
                  </a:lnTo>
                  <a:lnTo>
                    <a:pt x="1881" y="1393"/>
                  </a:lnTo>
                  <a:lnTo>
                    <a:pt x="1889" y="1407"/>
                  </a:lnTo>
                  <a:lnTo>
                    <a:pt x="1895" y="1421"/>
                  </a:lnTo>
                  <a:lnTo>
                    <a:pt x="1901" y="1436"/>
                  </a:lnTo>
                  <a:lnTo>
                    <a:pt x="1905" y="1452"/>
                  </a:lnTo>
                  <a:lnTo>
                    <a:pt x="1907" y="1468"/>
                  </a:lnTo>
                  <a:lnTo>
                    <a:pt x="1907" y="1484"/>
                  </a:lnTo>
                  <a:lnTo>
                    <a:pt x="1907" y="1568"/>
                  </a:lnTo>
                  <a:lnTo>
                    <a:pt x="4544" y="1568"/>
                  </a:lnTo>
                  <a:lnTo>
                    <a:pt x="4582" y="1569"/>
                  </a:lnTo>
                  <a:lnTo>
                    <a:pt x="4620" y="1571"/>
                  </a:lnTo>
                  <a:lnTo>
                    <a:pt x="4657" y="1576"/>
                  </a:lnTo>
                  <a:lnTo>
                    <a:pt x="4693" y="1583"/>
                  </a:lnTo>
                  <a:lnTo>
                    <a:pt x="4729" y="1591"/>
                  </a:lnTo>
                  <a:lnTo>
                    <a:pt x="4764" y="1601"/>
                  </a:lnTo>
                  <a:lnTo>
                    <a:pt x="4798" y="1613"/>
                  </a:lnTo>
                  <a:lnTo>
                    <a:pt x="4831" y="1626"/>
                  </a:lnTo>
                  <a:lnTo>
                    <a:pt x="4864" y="1641"/>
                  </a:lnTo>
                  <a:lnTo>
                    <a:pt x="4896" y="1657"/>
                  </a:lnTo>
                  <a:lnTo>
                    <a:pt x="4927" y="1675"/>
                  </a:lnTo>
                  <a:lnTo>
                    <a:pt x="4958" y="1694"/>
                  </a:lnTo>
                  <a:lnTo>
                    <a:pt x="4987" y="1715"/>
                  </a:lnTo>
                  <a:lnTo>
                    <a:pt x="5014" y="1737"/>
                  </a:lnTo>
                  <a:lnTo>
                    <a:pt x="5041" y="1760"/>
                  </a:lnTo>
                  <a:lnTo>
                    <a:pt x="5068" y="1785"/>
                  </a:lnTo>
                  <a:lnTo>
                    <a:pt x="5092" y="1811"/>
                  </a:lnTo>
                  <a:lnTo>
                    <a:pt x="5116" y="1838"/>
                  </a:lnTo>
                  <a:lnTo>
                    <a:pt x="5137" y="1866"/>
                  </a:lnTo>
                  <a:lnTo>
                    <a:pt x="5158" y="1895"/>
                  </a:lnTo>
                  <a:lnTo>
                    <a:pt x="5177" y="1924"/>
                  </a:lnTo>
                  <a:lnTo>
                    <a:pt x="5195" y="1956"/>
                  </a:lnTo>
                  <a:lnTo>
                    <a:pt x="5211" y="1988"/>
                  </a:lnTo>
                  <a:lnTo>
                    <a:pt x="5226" y="2020"/>
                  </a:lnTo>
                  <a:lnTo>
                    <a:pt x="5239" y="2054"/>
                  </a:lnTo>
                  <a:lnTo>
                    <a:pt x="5251" y="2088"/>
                  </a:lnTo>
                  <a:lnTo>
                    <a:pt x="5261" y="2123"/>
                  </a:lnTo>
                  <a:lnTo>
                    <a:pt x="5270" y="2160"/>
                  </a:lnTo>
                  <a:lnTo>
                    <a:pt x="5276" y="2196"/>
                  </a:lnTo>
                  <a:lnTo>
                    <a:pt x="5281" y="2233"/>
                  </a:lnTo>
                  <a:lnTo>
                    <a:pt x="5284" y="2270"/>
                  </a:lnTo>
                  <a:lnTo>
                    <a:pt x="5285" y="2308"/>
                  </a:lnTo>
                  <a:lnTo>
                    <a:pt x="5285" y="4919"/>
                  </a:lnTo>
                  <a:lnTo>
                    <a:pt x="5284" y="4958"/>
                  </a:lnTo>
                  <a:lnTo>
                    <a:pt x="5281" y="4995"/>
                  </a:lnTo>
                  <a:lnTo>
                    <a:pt x="5276" y="5032"/>
                  </a:lnTo>
                  <a:lnTo>
                    <a:pt x="5270" y="5068"/>
                  </a:lnTo>
                  <a:lnTo>
                    <a:pt x="5261" y="5104"/>
                  </a:lnTo>
                  <a:lnTo>
                    <a:pt x="5251" y="5139"/>
                  </a:lnTo>
                  <a:lnTo>
                    <a:pt x="5239" y="5174"/>
                  </a:lnTo>
                  <a:lnTo>
                    <a:pt x="5226" y="5207"/>
                  </a:lnTo>
                  <a:lnTo>
                    <a:pt x="5211" y="5240"/>
                  </a:lnTo>
                  <a:lnTo>
                    <a:pt x="5195" y="5272"/>
                  </a:lnTo>
                  <a:lnTo>
                    <a:pt x="5177" y="5303"/>
                  </a:lnTo>
                  <a:lnTo>
                    <a:pt x="5158" y="5332"/>
                  </a:lnTo>
                  <a:lnTo>
                    <a:pt x="5137" y="5362"/>
                  </a:lnTo>
                  <a:lnTo>
                    <a:pt x="5116" y="5390"/>
                  </a:lnTo>
                  <a:lnTo>
                    <a:pt x="5092" y="5417"/>
                  </a:lnTo>
                  <a:lnTo>
                    <a:pt x="5068" y="5442"/>
                  </a:lnTo>
                  <a:lnTo>
                    <a:pt x="5041" y="5467"/>
                  </a:lnTo>
                  <a:lnTo>
                    <a:pt x="5014" y="5490"/>
                  </a:lnTo>
                  <a:lnTo>
                    <a:pt x="4987" y="5512"/>
                  </a:lnTo>
                  <a:lnTo>
                    <a:pt x="4958" y="5533"/>
                  </a:lnTo>
                  <a:lnTo>
                    <a:pt x="4927" y="5553"/>
                  </a:lnTo>
                  <a:lnTo>
                    <a:pt x="4896" y="5570"/>
                  </a:lnTo>
                  <a:lnTo>
                    <a:pt x="4864" y="5587"/>
                  </a:lnTo>
                  <a:lnTo>
                    <a:pt x="4831" y="5602"/>
                  </a:lnTo>
                  <a:lnTo>
                    <a:pt x="4798" y="5614"/>
                  </a:lnTo>
                  <a:lnTo>
                    <a:pt x="4764" y="5626"/>
                  </a:lnTo>
                  <a:lnTo>
                    <a:pt x="4729" y="5637"/>
                  </a:lnTo>
                  <a:lnTo>
                    <a:pt x="4693" y="5644"/>
                  </a:lnTo>
                  <a:lnTo>
                    <a:pt x="4657" y="5652"/>
                  </a:lnTo>
                  <a:lnTo>
                    <a:pt x="4620" y="5656"/>
                  </a:lnTo>
                  <a:lnTo>
                    <a:pt x="4582" y="5659"/>
                  </a:lnTo>
                  <a:lnTo>
                    <a:pt x="4544" y="5660"/>
                  </a:lnTo>
                  <a:lnTo>
                    <a:pt x="740" y="5660"/>
                  </a:lnTo>
                  <a:lnTo>
                    <a:pt x="702" y="5659"/>
                  </a:lnTo>
                  <a:lnTo>
                    <a:pt x="665" y="5656"/>
                  </a:lnTo>
                  <a:lnTo>
                    <a:pt x="628" y="5652"/>
                  </a:lnTo>
                  <a:lnTo>
                    <a:pt x="591" y="5644"/>
                  </a:lnTo>
                  <a:lnTo>
                    <a:pt x="556" y="5637"/>
                  </a:lnTo>
                  <a:lnTo>
                    <a:pt x="521" y="5626"/>
                  </a:lnTo>
                  <a:lnTo>
                    <a:pt x="487" y="5614"/>
                  </a:lnTo>
                  <a:lnTo>
                    <a:pt x="453" y="5602"/>
                  </a:lnTo>
                  <a:lnTo>
                    <a:pt x="420" y="5587"/>
                  </a:lnTo>
                  <a:lnTo>
                    <a:pt x="388" y="5570"/>
                  </a:lnTo>
                  <a:lnTo>
                    <a:pt x="357" y="5553"/>
                  </a:lnTo>
                  <a:lnTo>
                    <a:pt x="328" y="5533"/>
                  </a:lnTo>
                  <a:lnTo>
                    <a:pt x="299" y="5512"/>
                  </a:lnTo>
                  <a:lnTo>
                    <a:pt x="270" y="5490"/>
                  </a:lnTo>
                  <a:lnTo>
                    <a:pt x="243" y="5467"/>
                  </a:lnTo>
                  <a:lnTo>
                    <a:pt x="218" y="5442"/>
                  </a:lnTo>
                  <a:lnTo>
                    <a:pt x="193" y="5417"/>
                  </a:lnTo>
                  <a:lnTo>
                    <a:pt x="170" y="5390"/>
                  </a:lnTo>
                  <a:lnTo>
                    <a:pt x="148" y="5362"/>
                  </a:lnTo>
                  <a:lnTo>
                    <a:pt x="127" y="5332"/>
                  </a:lnTo>
                  <a:lnTo>
                    <a:pt x="108" y="5303"/>
                  </a:lnTo>
                  <a:lnTo>
                    <a:pt x="90" y="5272"/>
                  </a:lnTo>
                  <a:lnTo>
                    <a:pt x="73" y="5240"/>
                  </a:lnTo>
                  <a:lnTo>
                    <a:pt x="58" y="5207"/>
                  </a:lnTo>
                  <a:lnTo>
                    <a:pt x="46" y="5174"/>
                  </a:lnTo>
                  <a:lnTo>
                    <a:pt x="34" y="5139"/>
                  </a:lnTo>
                  <a:lnTo>
                    <a:pt x="23" y="5104"/>
                  </a:lnTo>
                  <a:lnTo>
                    <a:pt x="16" y="5068"/>
                  </a:lnTo>
                  <a:lnTo>
                    <a:pt x="8" y="5032"/>
                  </a:lnTo>
                  <a:lnTo>
                    <a:pt x="4" y="4995"/>
                  </a:lnTo>
                  <a:lnTo>
                    <a:pt x="1" y="4958"/>
                  </a:lnTo>
                  <a:lnTo>
                    <a:pt x="0" y="4919"/>
                  </a:lnTo>
                  <a:lnTo>
                    <a:pt x="0" y="2308"/>
                  </a:lnTo>
                  <a:lnTo>
                    <a:pt x="1" y="2273"/>
                  </a:lnTo>
                  <a:lnTo>
                    <a:pt x="3" y="2239"/>
                  </a:lnTo>
                  <a:lnTo>
                    <a:pt x="7" y="2205"/>
                  </a:lnTo>
                  <a:lnTo>
                    <a:pt x="13" y="2172"/>
                  </a:lnTo>
                  <a:lnTo>
                    <a:pt x="20" y="2139"/>
                  </a:lnTo>
                  <a:lnTo>
                    <a:pt x="29" y="2107"/>
                  </a:lnTo>
                  <a:lnTo>
                    <a:pt x="38" y="2076"/>
                  </a:lnTo>
                  <a:lnTo>
                    <a:pt x="49" y="2045"/>
                  </a:lnTo>
                  <a:lnTo>
                    <a:pt x="62" y="2014"/>
                  </a:lnTo>
                  <a:lnTo>
                    <a:pt x="75" y="1985"/>
                  </a:lnTo>
                  <a:lnTo>
                    <a:pt x="90" y="1955"/>
                  </a:lnTo>
                  <a:lnTo>
                    <a:pt x="106" y="1928"/>
                  </a:lnTo>
                  <a:lnTo>
                    <a:pt x="123" y="1900"/>
                  </a:lnTo>
                  <a:lnTo>
                    <a:pt x="142" y="1873"/>
                  </a:lnTo>
                  <a:lnTo>
                    <a:pt x="162" y="1848"/>
                  </a:lnTo>
                  <a:lnTo>
                    <a:pt x="183" y="1822"/>
                  </a:lnTo>
                  <a:lnTo>
                    <a:pt x="204" y="1799"/>
                  </a:lnTo>
                  <a:lnTo>
                    <a:pt x="228" y="1775"/>
                  </a:lnTo>
                  <a:lnTo>
                    <a:pt x="251" y="1754"/>
                  </a:lnTo>
                  <a:lnTo>
                    <a:pt x="275" y="1733"/>
                  </a:lnTo>
                  <a:lnTo>
                    <a:pt x="301" y="1713"/>
                  </a:lnTo>
                  <a:lnTo>
                    <a:pt x="328" y="1694"/>
                  </a:lnTo>
                  <a:lnTo>
                    <a:pt x="355" y="1676"/>
                  </a:lnTo>
                  <a:lnTo>
                    <a:pt x="383" y="1660"/>
                  </a:lnTo>
                  <a:lnTo>
                    <a:pt x="413" y="1644"/>
                  </a:lnTo>
                  <a:lnTo>
                    <a:pt x="441" y="1631"/>
                  </a:lnTo>
                  <a:lnTo>
                    <a:pt x="472" y="1618"/>
                  </a:lnTo>
                  <a:lnTo>
                    <a:pt x="503" y="1607"/>
                  </a:lnTo>
                  <a:lnTo>
                    <a:pt x="535" y="1597"/>
                  </a:lnTo>
                  <a:lnTo>
                    <a:pt x="567" y="1588"/>
                  </a:lnTo>
                  <a:lnTo>
                    <a:pt x="599" y="1582"/>
                  </a:lnTo>
                  <a:lnTo>
                    <a:pt x="633" y="1575"/>
                  </a:lnTo>
                  <a:lnTo>
                    <a:pt x="633" y="1484"/>
                  </a:lnTo>
                  <a:lnTo>
                    <a:pt x="633" y="1468"/>
                  </a:lnTo>
                  <a:lnTo>
                    <a:pt x="636" y="1452"/>
                  </a:lnTo>
                  <a:lnTo>
                    <a:pt x="639" y="1437"/>
                  </a:lnTo>
                  <a:lnTo>
                    <a:pt x="645" y="1422"/>
                  </a:lnTo>
                  <a:lnTo>
                    <a:pt x="651" y="1407"/>
                  </a:lnTo>
                  <a:lnTo>
                    <a:pt x="659" y="1394"/>
                  </a:lnTo>
                  <a:lnTo>
                    <a:pt x="667" y="1382"/>
                  </a:lnTo>
                  <a:lnTo>
                    <a:pt x="677" y="1369"/>
                  </a:lnTo>
                  <a:lnTo>
                    <a:pt x="688" y="1358"/>
                  </a:lnTo>
                  <a:lnTo>
                    <a:pt x="700" y="1349"/>
                  </a:lnTo>
                  <a:lnTo>
                    <a:pt x="713" y="1340"/>
                  </a:lnTo>
                  <a:lnTo>
                    <a:pt x="726" y="1332"/>
                  </a:lnTo>
                  <a:lnTo>
                    <a:pt x="740" y="1325"/>
                  </a:lnTo>
                  <a:lnTo>
                    <a:pt x="754" y="1320"/>
                  </a:lnTo>
                  <a:lnTo>
                    <a:pt x="770" y="1317"/>
                  </a:lnTo>
                  <a:lnTo>
                    <a:pt x="786" y="1313"/>
                  </a:lnTo>
                  <a:close/>
                  <a:moveTo>
                    <a:pt x="3801" y="5793"/>
                  </a:moveTo>
                  <a:lnTo>
                    <a:pt x="4407" y="5793"/>
                  </a:lnTo>
                  <a:lnTo>
                    <a:pt x="4291" y="6225"/>
                  </a:lnTo>
                  <a:lnTo>
                    <a:pt x="3917" y="6225"/>
                  </a:lnTo>
                  <a:lnTo>
                    <a:pt x="3801" y="5793"/>
                  </a:lnTo>
                  <a:close/>
                  <a:moveTo>
                    <a:pt x="782" y="5793"/>
                  </a:moveTo>
                  <a:lnTo>
                    <a:pt x="1389" y="5793"/>
                  </a:lnTo>
                  <a:lnTo>
                    <a:pt x="1272" y="6225"/>
                  </a:lnTo>
                  <a:lnTo>
                    <a:pt x="898" y="6225"/>
                  </a:lnTo>
                  <a:lnTo>
                    <a:pt x="782" y="5793"/>
                  </a:lnTo>
                  <a:close/>
                  <a:moveTo>
                    <a:pt x="4794" y="4244"/>
                  </a:moveTo>
                  <a:lnTo>
                    <a:pt x="4794" y="4244"/>
                  </a:lnTo>
                  <a:lnTo>
                    <a:pt x="4777" y="4244"/>
                  </a:lnTo>
                  <a:lnTo>
                    <a:pt x="4760" y="4246"/>
                  </a:lnTo>
                  <a:lnTo>
                    <a:pt x="4743" y="4248"/>
                  </a:lnTo>
                  <a:lnTo>
                    <a:pt x="4727" y="4250"/>
                  </a:lnTo>
                  <a:lnTo>
                    <a:pt x="4711" y="4254"/>
                  </a:lnTo>
                  <a:lnTo>
                    <a:pt x="4695" y="4259"/>
                  </a:lnTo>
                  <a:lnTo>
                    <a:pt x="4679" y="4264"/>
                  </a:lnTo>
                  <a:lnTo>
                    <a:pt x="4664" y="4269"/>
                  </a:lnTo>
                  <a:lnTo>
                    <a:pt x="4649" y="4277"/>
                  </a:lnTo>
                  <a:lnTo>
                    <a:pt x="4636" y="4284"/>
                  </a:lnTo>
                  <a:lnTo>
                    <a:pt x="4622" y="4291"/>
                  </a:lnTo>
                  <a:lnTo>
                    <a:pt x="4608" y="4300"/>
                  </a:lnTo>
                  <a:lnTo>
                    <a:pt x="4595" y="4310"/>
                  </a:lnTo>
                  <a:lnTo>
                    <a:pt x="4582" y="4319"/>
                  </a:lnTo>
                  <a:lnTo>
                    <a:pt x="4571" y="4330"/>
                  </a:lnTo>
                  <a:lnTo>
                    <a:pt x="4559" y="4340"/>
                  </a:lnTo>
                  <a:lnTo>
                    <a:pt x="4548" y="4352"/>
                  </a:lnTo>
                  <a:lnTo>
                    <a:pt x="4538" y="4364"/>
                  </a:lnTo>
                  <a:lnTo>
                    <a:pt x="4528" y="4377"/>
                  </a:lnTo>
                  <a:lnTo>
                    <a:pt x="4519" y="4389"/>
                  </a:lnTo>
                  <a:lnTo>
                    <a:pt x="4510" y="4403"/>
                  </a:lnTo>
                  <a:lnTo>
                    <a:pt x="4503" y="4417"/>
                  </a:lnTo>
                  <a:lnTo>
                    <a:pt x="4495" y="4431"/>
                  </a:lnTo>
                  <a:lnTo>
                    <a:pt x="4488" y="4446"/>
                  </a:lnTo>
                  <a:lnTo>
                    <a:pt x="4482" y="4461"/>
                  </a:lnTo>
                  <a:lnTo>
                    <a:pt x="4477" y="4477"/>
                  </a:lnTo>
                  <a:lnTo>
                    <a:pt x="4473" y="4493"/>
                  </a:lnTo>
                  <a:lnTo>
                    <a:pt x="4469" y="4509"/>
                  </a:lnTo>
                  <a:lnTo>
                    <a:pt x="4466" y="4525"/>
                  </a:lnTo>
                  <a:lnTo>
                    <a:pt x="4464" y="4542"/>
                  </a:lnTo>
                  <a:lnTo>
                    <a:pt x="4462" y="4558"/>
                  </a:lnTo>
                  <a:lnTo>
                    <a:pt x="4462" y="4575"/>
                  </a:lnTo>
                  <a:lnTo>
                    <a:pt x="4462" y="4593"/>
                  </a:lnTo>
                  <a:lnTo>
                    <a:pt x="4464" y="4609"/>
                  </a:lnTo>
                  <a:lnTo>
                    <a:pt x="4466" y="4626"/>
                  </a:lnTo>
                  <a:lnTo>
                    <a:pt x="4469" y="4642"/>
                  </a:lnTo>
                  <a:lnTo>
                    <a:pt x="4473" y="4658"/>
                  </a:lnTo>
                  <a:lnTo>
                    <a:pt x="4477" y="4674"/>
                  </a:lnTo>
                  <a:lnTo>
                    <a:pt x="4482" y="4690"/>
                  </a:lnTo>
                  <a:lnTo>
                    <a:pt x="4488" y="4704"/>
                  </a:lnTo>
                  <a:lnTo>
                    <a:pt x="4495" y="4719"/>
                  </a:lnTo>
                  <a:lnTo>
                    <a:pt x="4503" y="4733"/>
                  </a:lnTo>
                  <a:lnTo>
                    <a:pt x="4510" y="4747"/>
                  </a:lnTo>
                  <a:lnTo>
                    <a:pt x="4519" y="4761"/>
                  </a:lnTo>
                  <a:lnTo>
                    <a:pt x="4528" y="4774"/>
                  </a:lnTo>
                  <a:lnTo>
                    <a:pt x="4538" y="4786"/>
                  </a:lnTo>
                  <a:lnTo>
                    <a:pt x="4548" y="4798"/>
                  </a:lnTo>
                  <a:lnTo>
                    <a:pt x="4559" y="4810"/>
                  </a:lnTo>
                  <a:lnTo>
                    <a:pt x="4571" y="4820"/>
                  </a:lnTo>
                  <a:lnTo>
                    <a:pt x="4582" y="4831"/>
                  </a:lnTo>
                  <a:lnTo>
                    <a:pt x="4595" y="4841"/>
                  </a:lnTo>
                  <a:lnTo>
                    <a:pt x="4608" y="4850"/>
                  </a:lnTo>
                  <a:lnTo>
                    <a:pt x="4622" y="4859"/>
                  </a:lnTo>
                  <a:lnTo>
                    <a:pt x="4636" y="4867"/>
                  </a:lnTo>
                  <a:lnTo>
                    <a:pt x="4649" y="4874"/>
                  </a:lnTo>
                  <a:lnTo>
                    <a:pt x="4664" y="4881"/>
                  </a:lnTo>
                  <a:lnTo>
                    <a:pt x="4679" y="4886"/>
                  </a:lnTo>
                  <a:lnTo>
                    <a:pt x="4695" y="4892"/>
                  </a:lnTo>
                  <a:lnTo>
                    <a:pt x="4711" y="4896"/>
                  </a:lnTo>
                  <a:lnTo>
                    <a:pt x="4727" y="4900"/>
                  </a:lnTo>
                  <a:lnTo>
                    <a:pt x="4743" y="4903"/>
                  </a:lnTo>
                  <a:lnTo>
                    <a:pt x="4760" y="4906"/>
                  </a:lnTo>
                  <a:lnTo>
                    <a:pt x="4777" y="4907"/>
                  </a:lnTo>
                  <a:lnTo>
                    <a:pt x="4794" y="4907"/>
                  </a:lnTo>
                  <a:lnTo>
                    <a:pt x="4811" y="4907"/>
                  </a:lnTo>
                  <a:lnTo>
                    <a:pt x="4827" y="4906"/>
                  </a:lnTo>
                  <a:lnTo>
                    <a:pt x="4844" y="4903"/>
                  </a:lnTo>
                  <a:lnTo>
                    <a:pt x="4860" y="4900"/>
                  </a:lnTo>
                  <a:lnTo>
                    <a:pt x="4876" y="4896"/>
                  </a:lnTo>
                  <a:lnTo>
                    <a:pt x="4892" y="4892"/>
                  </a:lnTo>
                  <a:lnTo>
                    <a:pt x="4908" y="4886"/>
                  </a:lnTo>
                  <a:lnTo>
                    <a:pt x="4923" y="4881"/>
                  </a:lnTo>
                  <a:lnTo>
                    <a:pt x="4938" y="4874"/>
                  </a:lnTo>
                  <a:lnTo>
                    <a:pt x="4952" y="4867"/>
                  </a:lnTo>
                  <a:lnTo>
                    <a:pt x="4966" y="4859"/>
                  </a:lnTo>
                  <a:lnTo>
                    <a:pt x="4979" y="4850"/>
                  </a:lnTo>
                  <a:lnTo>
                    <a:pt x="4992" y="4841"/>
                  </a:lnTo>
                  <a:lnTo>
                    <a:pt x="5005" y="4831"/>
                  </a:lnTo>
                  <a:lnTo>
                    <a:pt x="5017" y="4820"/>
                  </a:lnTo>
                  <a:lnTo>
                    <a:pt x="5028" y="4810"/>
                  </a:lnTo>
                  <a:lnTo>
                    <a:pt x="5039" y="4798"/>
                  </a:lnTo>
                  <a:lnTo>
                    <a:pt x="5050" y="4786"/>
                  </a:lnTo>
                  <a:lnTo>
                    <a:pt x="5059" y="4774"/>
                  </a:lnTo>
                  <a:lnTo>
                    <a:pt x="5069" y="4761"/>
                  </a:lnTo>
                  <a:lnTo>
                    <a:pt x="5077" y="4747"/>
                  </a:lnTo>
                  <a:lnTo>
                    <a:pt x="5086" y="4733"/>
                  </a:lnTo>
                  <a:lnTo>
                    <a:pt x="5092" y="4719"/>
                  </a:lnTo>
                  <a:lnTo>
                    <a:pt x="5100" y="4704"/>
                  </a:lnTo>
                  <a:lnTo>
                    <a:pt x="5105" y="4690"/>
                  </a:lnTo>
                  <a:lnTo>
                    <a:pt x="5110" y="4674"/>
                  </a:lnTo>
                  <a:lnTo>
                    <a:pt x="5115" y="4658"/>
                  </a:lnTo>
                  <a:lnTo>
                    <a:pt x="5119" y="4642"/>
                  </a:lnTo>
                  <a:lnTo>
                    <a:pt x="5122" y="4626"/>
                  </a:lnTo>
                  <a:lnTo>
                    <a:pt x="5123" y="4609"/>
                  </a:lnTo>
                  <a:lnTo>
                    <a:pt x="5125" y="4593"/>
                  </a:lnTo>
                  <a:lnTo>
                    <a:pt x="5125" y="4575"/>
                  </a:lnTo>
                  <a:lnTo>
                    <a:pt x="5125" y="4558"/>
                  </a:lnTo>
                  <a:lnTo>
                    <a:pt x="5123" y="4542"/>
                  </a:lnTo>
                  <a:lnTo>
                    <a:pt x="5122" y="4525"/>
                  </a:lnTo>
                  <a:lnTo>
                    <a:pt x="5119" y="4509"/>
                  </a:lnTo>
                  <a:lnTo>
                    <a:pt x="5115" y="4493"/>
                  </a:lnTo>
                  <a:lnTo>
                    <a:pt x="5110" y="4477"/>
                  </a:lnTo>
                  <a:lnTo>
                    <a:pt x="5105" y="4461"/>
                  </a:lnTo>
                  <a:lnTo>
                    <a:pt x="5100" y="4446"/>
                  </a:lnTo>
                  <a:lnTo>
                    <a:pt x="5092" y="4431"/>
                  </a:lnTo>
                  <a:lnTo>
                    <a:pt x="5086" y="4417"/>
                  </a:lnTo>
                  <a:lnTo>
                    <a:pt x="5077" y="4403"/>
                  </a:lnTo>
                  <a:lnTo>
                    <a:pt x="5069" y="4389"/>
                  </a:lnTo>
                  <a:lnTo>
                    <a:pt x="5059" y="4377"/>
                  </a:lnTo>
                  <a:lnTo>
                    <a:pt x="5050" y="4364"/>
                  </a:lnTo>
                  <a:lnTo>
                    <a:pt x="5039" y="4352"/>
                  </a:lnTo>
                  <a:lnTo>
                    <a:pt x="5028" y="4340"/>
                  </a:lnTo>
                  <a:lnTo>
                    <a:pt x="5017" y="4330"/>
                  </a:lnTo>
                  <a:lnTo>
                    <a:pt x="5005" y="4319"/>
                  </a:lnTo>
                  <a:lnTo>
                    <a:pt x="4992" y="4310"/>
                  </a:lnTo>
                  <a:lnTo>
                    <a:pt x="4979" y="4300"/>
                  </a:lnTo>
                  <a:lnTo>
                    <a:pt x="4966" y="4291"/>
                  </a:lnTo>
                  <a:lnTo>
                    <a:pt x="4952" y="4284"/>
                  </a:lnTo>
                  <a:lnTo>
                    <a:pt x="4938" y="4277"/>
                  </a:lnTo>
                  <a:lnTo>
                    <a:pt x="4923" y="4269"/>
                  </a:lnTo>
                  <a:lnTo>
                    <a:pt x="4908" y="4264"/>
                  </a:lnTo>
                  <a:lnTo>
                    <a:pt x="4892" y="4259"/>
                  </a:lnTo>
                  <a:lnTo>
                    <a:pt x="4876" y="4254"/>
                  </a:lnTo>
                  <a:lnTo>
                    <a:pt x="4860" y="4250"/>
                  </a:lnTo>
                  <a:lnTo>
                    <a:pt x="4844" y="4248"/>
                  </a:lnTo>
                  <a:lnTo>
                    <a:pt x="4827" y="4246"/>
                  </a:lnTo>
                  <a:lnTo>
                    <a:pt x="4811" y="4244"/>
                  </a:lnTo>
                  <a:lnTo>
                    <a:pt x="4794" y="4244"/>
                  </a:lnTo>
                  <a:close/>
                  <a:moveTo>
                    <a:pt x="1093" y="2080"/>
                  </a:moveTo>
                  <a:lnTo>
                    <a:pt x="1093" y="2080"/>
                  </a:lnTo>
                  <a:lnTo>
                    <a:pt x="1066" y="2080"/>
                  </a:lnTo>
                  <a:lnTo>
                    <a:pt x="1040" y="2082"/>
                  </a:lnTo>
                  <a:lnTo>
                    <a:pt x="1014" y="2085"/>
                  </a:lnTo>
                  <a:lnTo>
                    <a:pt x="988" y="2090"/>
                  </a:lnTo>
                  <a:lnTo>
                    <a:pt x="963" y="2096"/>
                  </a:lnTo>
                  <a:lnTo>
                    <a:pt x="938" y="2103"/>
                  </a:lnTo>
                  <a:lnTo>
                    <a:pt x="914" y="2112"/>
                  </a:lnTo>
                  <a:lnTo>
                    <a:pt x="891" y="2120"/>
                  </a:lnTo>
                  <a:lnTo>
                    <a:pt x="867" y="2131"/>
                  </a:lnTo>
                  <a:lnTo>
                    <a:pt x="845" y="2143"/>
                  </a:lnTo>
                  <a:lnTo>
                    <a:pt x="823" y="2155"/>
                  </a:lnTo>
                  <a:lnTo>
                    <a:pt x="802" y="2169"/>
                  </a:lnTo>
                  <a:lnTo>
                    <a:pt x="782" y="2183"/>
                  </a:lnTo>
                  <a:lnTo>
                    <a:pt x="762" y="2199"/>
                  </a:lnTo>
                  <a:lnTo>
                    <a:pt x="743" y="2215"/>
                  </a:lnTo>
                  <a:lnTo>
                    <a:pt x="725" y="2233"/>
                  </a:lnTo>
                  <a:lnTo>
                    <a:pt x="707" y="2251"/>
                  </a:lnTo>
                  <a:lnTo>
                    <a:pt x="692" y="2269"/>
                  </a:lnTo>
                  <a:lnTo>
                    <a:pt x="676" y="2289"/>
                  </a:lnTo>
                  <a:lnTo>
                    <a:pt x="661" y="2310"/>
                  </a:lnTo>
                  <a:lnTo>
                    <a:pt x="648" y="2331"/>
                  </a:lnTo>
                  <a:lnTo>
                    <a:pt x="635" y="2353"/>
                  </a:lnTo>
                  <a:lnTo>
                    <a:pt x="623" y="2376"/>
                  </a:lnTo>
                  <a:lnTo>
                    <a:pt x="613" y="2398"/>
                  </a:lnTo>
                  <a:lnTo>
                    <a:pt x="603" y="2423"/>
                  </a:lnTo>
                  <a:lnTo>
                    <a:pt x="596" y="2446"/>
                  </a:lnTo>
                  <a:lnTo>
                    <a:pt x="588" y="2471"/>
                  </a:lnTo>
                  <a:lnTo>
                    <a:pt x="582" y="2496"/>
                  </a:lnTo>
                  <a:lnTo>
                    <a:pt x="578" y="2521"/>
                  </a:lnTo>
                  <a:lnTo>
                    <a:pt x="574" y="2548"/>
                  </a:lnTo>
                  <a:lnTo>
                    <a:pt x="572" y="2574"/>
                  </a:lnTo>
                  <a:lnTo>
                    <a:pt x="571" y="2601"/>
                  </a:lnTo>
                  <a:lnTo>
                    <a:pt x="571" y="4441"/>
                  </a:lnTo>
                  <a:lnTo>
                    <a:pt x="572" y="4467"/>
                  </a:lnTo>
                  <a:lnTo>
                    <a:pt x="574" y="4494"/>
                  </a:lnTo>
                  <a:lnTo>
                    <a:pt x="578" y="4519"/>
                  </a:lnTo>
                  <a:lnTo>
                    <a:pt x="582" y="4545"/>
                  </a:lnTo>
                  <a:lnTo>
                    <a:pt x="588" y="4570"/>
                  </a:lnTo>
                  <a:lnTo>
                    <a:pt x="596" y="4595"/>
                  </a:lnTo>
                  <a:lnTo>
                    <a:pt x="603" y="4619"/>
                  </a:lnTo>
                  <a:lnTo>
                    <a:pt x="613" y="4643"/>
                  </a:lnTo>
                  <a:lnTo>
                    <a:pt x="623" y="4666"/>
                  </a:lnTo>
                  <a:lnTo>
                    <a:pt x="635" y="4688"/>
                  </a:lnTo>
                  <a:lnTo>
                    <a:pt x="648" y="4710"/>
                  </a:lnTo>
                  <a:lnTo>
                    <a:pt x="661" y="4731"/>
                  </a:lnTo>
                  <a:lnTo>
                    <a:pt x="676" y="4751"/>
                  </a:lnTo>
                  <a:lnTo>
                    <a:pt x="692" y="4772"/>
                  </a:lnTo>
                  <a:lnTo>
                    <a:pt x="707" y="4791"/>
                  </a:lnTo>
                  <a:lnTo>
                    <a:pt x="725" y="4809"/>
                  </a:lnTo>
                  <a:lnTo>
                    <a:pt x="743" y="4826"/>
                  </a:lnTo>
                  <a:lnTo>
                    <a:pt x="762" y="4842"/>
                  </a:lnTo>
                  <a:lnTo>
                    <a:pt x="782" y="4858"/>
                  </a:lnTo>
                  <a:lnTo>
                    <a:pt x="802" y="4873"/>
                  </a:lnTo>
                  <a:lnTo>
                    <a:pt x="823" y="4885"/>
                  </a:lnTo>
                  <a:lnTo>
                    <a:pt x="845" y="4898"/>
                  </a:lnTo>
                  <a:lnTo>
                    <a:pt x="867" y="4910"/>
                  </a:lnTo>
                  <a:lnTo>
                    <a:pt x="891" y="4921"/>
                  </a:lnTo>
                  <a:lnTo>
                    <a:pt x="914" y="4930"/>
                  </a:lnTo>
                  <a:lnTo>
                    <a:pt x="938" y="4938"/>
                  </a:lnTo>
                  <a:lnTo>
                    <a:pt x="963" y="4945"/>
                  </a:lnTo>
                  <a:lnTo>
                    <a:pt x="988" y="4951"/>
                  </a:lnTo>
                  <a:lnTo>
                    <a:pt x="1014" y="4956"/>
                  </a:lnTo>
                  <a:lnTo>
                    <a:pt x="1040" y="4959"/>
                  </a:lnTo>
                  <a:lnTo>
                    <a:pt x="1066" y="4961"/>
                  </a:lnTo>
                  <a:lnTo>
                    <a:pt x="1093" y="4962"/>
                  </a:lnTo>
                  <a:lnTo>
                    <a:pt x="3773" y="4962"/>
                  </a:lnTo>
                  <a:lnTo>
                    <a:pt x="3799" y="4961"/>
                  </a:lnTo>
                  <a:lnTo>
                    <a:pt x="3826" y="4959"/>
                  </a:lnTo>
                  <a:lnTo>
                    <a:pt x="3851" y="4956"/>
                  </a:lnTo>
                  <a:lnTo>
                    <a:pt x="3877" y="4951"/>
                  </a:lnTo>
                  <a:lnTo>
                    <a:pt x="3902" y="4945"/>
                  </a:lnTo>
                  <a:lnTo>
                    <a:pt x="3927" y="4938"/>
                  </a:lnTo>
                  <a:lnTo>
                    <a:pt x="3951" y="4930"/>
                  </a:lnTo>
                  <a:lnTo>
                    <a:pt x="3975" y="4921"/>
                  </a:lnTo>
                  <a:lnTo>
                    <a:pt x="3998" y="4910"/>
                  </a:lnTo>
                  <a:lnTo>
                    <a:pt x="4020" y="4898"/>
                  </a:lnTo>
                  <a:lnTo>
                    <a:pt x="4042" y="4885"/>
                  </a:lnTo>
                  <a:lnTo>
                    <a:pt x="4063" y="4873"/>
                  </a:lnTo>
                  <a:lnTo>
                    <a:pt x="4083" y="4858"/>
                  </a:lnTo>
                  <a:lnTo>
                    <a:pt x="4103" y="4842"/>
                  </a:lnTo>
                  <a:lnTo>
                    <a:pt x="4123" y="4826"/>
                  </a:lnTo>
                  <a:lnTo>
                    <a:pt x="4141" y="4809"/>
                  </a:lnTo>
                  <a:lnTo>
                    <a:pt x="4158" y="4791"/>
                  </a:lnTo>
                  <a:lnTo>
                    <a:pt x="4174" y="4772"/>
                  </a:lnTo>
                  <a:lnTo>
                    <a:pt x="4190" y="4751"/>
                  </a:lnTo>
                  <a:lnTo>
                    <a:pt x="4205" y="4731"/>
                  </a:lnTo>
                  <a:lnTo>
                    <a:pt x="4217" y="4710"/>
                  </a:lnTo>
                  <a:lnTo>
                    <a:pt x="4230" y="4688"/>
                  </a:lnTo>
                  <a:lnTo>
                    <a:pt x="4242" y="4666"/>
                  </a:lnTo>
                  <a:lnTo>
                    <a:pt x="4252" y="4643"/>
                  </a:lnTo>
                  <a:lnTo>
                    <a:pt x="4262" y="4619"/>
                  </a:lnTo>
                  <a:lnTo>
                    <a:pt x="4270" y="4595"/>
                  </a:lnTo>
                  <a:lnTo>
                    <a:pt x="4277" y="4570"/>
                  </a:lnTo>
                  <a:lnTo>
                    <a:pt x="4283" y="4545"/>
                  </a:lnTo>
                  <a:lnTo>
                    <a:pt x="4288" y="4519"/>
                  </a:lnTo>
                  <a:lnTo>
                    <a:pt x="4291" y="4494"/>
                  </a:lnTo>
                  <a:lnTo>
                    <a:pt x="4293" y="4467"/>
                  </a:lnTo>
                  <a:lnTo>
                    <a:pt x="4294" y="4441"/>
                  </a:lnTo>
                  <a:lnTo>
                    <a:pt x="4294" y="2601"/>
                  </a:lnTo>
                  <a:lnTo>
                    <a:pt x="4293" y="2574"/>
                  </a:lnTo>
                  <a:lnTo>
                    <a:pt x="4291" y="2548"/>
                  </a:lnTo>
                  <a:lnTo>
                    <a:pt x="4288" y="2521"/>
                  </a:lnTo>
                  <a:lnTo>
                    <a:pt x="4283" y="2496"/>
                  </a:lnTo>
                  <a:lnTo>
                    <a:pt x="4277" y="2471"/>
                  </a:lnTo>
                  <a:lnTo>
                    <a:pt x="4270" y="2446"/>
                  </a:lnTo>
                  <a:lnTo>
                    <a:pt x="4262" y="2423"/>
                  </a:lnTo>
                  <a:lnTo>
                    <a:pt x="4252" y="2398"/>
                  </a:lnTo>
                  <a:lnTo>
                    <a:pt x="4242" y="2376"/>
                  </a:lnTo>
                  <a:lnTo>
                    <a:pt x="4230" y="2353"/>
                  </a:lnTo>
                  <a:lnTo>
                    <a:pt x="4217" y="2331"/>
                  </a:lnTo>
                  <a:lnTo>
                    <a:pt x="4205" y="2310"/>
                  </a:lnTo>
                  <a:lnTo>
                    <a:pt x="4190" y="2289"/>
                  </a:lnTo>
                  <a:lnTo>
                    <a:pt x="4174" y="2269"/>
                  </a:lnTo>
                  <a:lnTo>
                    <a:pt x="4158" y="2251"/>
                  </a:lnTo>
                  <a:lnTo>
                    <a:pt x="4141" y="2233"/>
                  </a:lnTo>
                  <a:lnTo>
                    <a:pt x="4123" y="2215"/>
                  </a:lnTo>
                  <a:lnTo>
                    <a:pt x="4103" y="2199"/>
                  </a:lnTo>
                  <a:lnTo>
                    <a:pt x="4083" y="2183"/>
                  </a:lnTo>
                  <a:lnTo>
                    <a:pt x="4063" y="2169"/>
                  </a:lnTo>
                  <a:lnTo>
                    <a:pt x="4042" y="2155"/>
                  </a:lnTo>
                  <a:lnTo>
                    <a:pt x="4020" y="2143"/>
                  </a:lnTo>
                  <a:lnTo>
                    <a:pt x="3998" y="2131"/>
                  </a:lnTo>
                  <a:lnTo>
                    <a:pt x="3975" y="2120"/>
                  </a:lnTo>
                  <a:lnTo>
                    <a:pt x="3951" y="2112"/>
                  </a:lnTo>
                  <a:lnTo>
                    <a:pt x="3927" y="2103"/>
                  </a:lnTo>
                  <a:lnTo>
                    <a:pt x="3902" y="2096"/>
                  </a:lnTo>
                  <a:lnTo>
                    <a:pt x="3877" y="2090"/>
                  </a:lnTo>
                  <a:lnTo>
                    <a:pt x="3851" y="2085"/>
                  </a:lnTo>
                  <a:lnTo>
                    <a:pt x="3826" y="2082"/>
                  </a:lnTo>
                  <a:lnTo>
                    <a:pt x="3799" y="2080"/>
                  </a:lnTo>
                  <a:lnTo>
                    <a:pt x="3773" y="2080"/>
                  </a:lnTo>
                  <a:lnTo>
                    <a:pt x="1093" y="2080"/>
                  </a:lnTo>
                  <a:close/>
                  <a:moveTo>
                    <a:pt x="1310" y="2303"/>
                  </a:moveTo>
                  <a:lnTo>
                    <a:pt x="1310" y="2303"/>
                  </a:lnTo>
                  <a:lnTo>
                    <a:pt x="1289" y="2304"/>
                  </a:lnTo>
                  <a:lnTo>
                    <a:pt x="1267" y="2305"/>
                  </a:lnTo>
                  <a:lnTo>
                    <a:pt x="1247" y="2309"/>
                  </a:lnTo>
                  <a:lnTo>
                    <a:pt x="1227" y="2312"/>
                  </a:lnTo>
                  <a:lnTo>
                    <a:pt x="1207" y="2316"/>
                  </a:lnTo>
                  <a:lnTo>
                    <a:pt x="1187" y="2321"/>
                  </a:lnTo>
                  <a:lnTo>
                    <a:pt x="1168" y="2327"/>
                  </a:lnTo>
                  <a:lnTo>
                    <a:pt x="1149" y="2334"/>
                  </a:lnTo>
                  <a:lnTo>
                    <a:pt x="1130" y="2342"/>
                  </a:lnTo>
                  <a:lnTo>
                    <a:pt x="1112" y="2350"/>
                  </a:lnTo>
                  <a:lnTo>
                    <a:pt x="1095" y="2360"/>
                  </a:lnTo>
                  <a:lnTo>
                    <a:pt x="1078" y="2369"/>
                  </a:lnTo>
                  <a:lnTo>
                    <a:pt x="1061" y="2380"/>
                  </a:lnTo>
                  <a:lnTo>
                    <a:pt x="1045" y="2392"/>
                  </a:lnTo>
                  <a:lnTo>
                    <a:pt x="1029" y="2403"/>
                  </a:lnTo>
                  <a:lnTo>
                    <a:pt x="1014" y="2416"/>
                  </a:lnTo>
                  <a:lnTo>
                    <a:pt x="999" y="2430"/>
                  </a:lnTo>
                  <a:lnTo>
                    <a:pt x="985" y="2444"/>
                  </a:lnTo>
                  <a:lnTo>
                    <a:pt x="972" y="2459"/>
                  </a:lnTo>
                  <a:lnTo>
                    <a:pt x="960" y="2474"/>
                  </a:lnTo>
                  <a:lnTo>
                    <a:pt x="947" y="2490"/>
                  </a:lnTo>
                  <a:lnTo>
                    <a:pt x="936" y="2506"/>
                  </a:lnTo>
                  <a:lnTo>
                    <a:pt x="926" y="2523"/>
                  </a:lnTo>
                  <a:lnTo>
                    <a:pt x="916" y="2540"/>
                  </a:lnTo>
                  <a:lnTo>
                    <a:pt x="907" y="2558"/>
                  </a:lnTo>
                  <a:lnTo>
                    <a:pt x="898" y="2576"/>
                  </a:lnTo>
                  <a:lnTo>
                    <a:pt x="891" y="2595"/>
                  </a:lnTo>
                  <a:lnTo>
                    <a:pt x="884" y="2614"/>
                  </a:lnTo>
                  <a:lnTo>
                    <a:pt x="879" y="2633"/>
                  </a:lnTo>
                  <a:lnTo>
                    <a:pt x="874" y="2652"/>
                  </a:lnTo>
                  <a:lnTo>
                    <a:pt x="869" y="2673"/>
                  </a:lnTo>
                  <a:lnTo>
                    <a:pt x="866" y="2693"/>
                  </a:lnTo>
                  <a:lnTo>
                    <a:pt x="888" y="2683"/>
                  </a:lnTo>
                  <a:lnTo>
                    <a:pt x="912" y="2674"/>
                  </a:lnTo>
                  <a:lnTo>
                    <a:pt x="936" y="2666"/>
                  </a:lnTo>
                  <a:lnTo>
                    <a:pt x="961" y="2660"/>
                  </a:lnTo>
                  <a:lnTo>
                    <a:pt x="985" y="2655"/>
                  </a:lnTo>
                  <a:lnTo>
                    <a:pt x="1011" y="2650"/>
                  </a:lnTo>
                  <a:lnTo>
                    <a:pt x="1036" y="2648"/>
                  </a:lnTo>
                  <a:lnTo>
                    <a:pt x="1063" y="2647"/>
                  </a:lnTo>
                  <a:lnTo>
                    <a:pt x="3770" y="2647"/>
                  </a:lnTo>
                  <a:lnTo>
                    <a:pt x="3791" y="2648"/>
                  </a:lnTo>
                  <a:lnTo>
                    <a:pt x="3811" y="2649"/>
                  </a:lnTo>
                  <a:lnTo>
                    <a:pt x="3830" y="2651"/>
                  </a:lnTo>
                  <a:lnTo>
                    <a:pt x="3849" y="2655"/>
                  </a:lnTo>
                  <a:lnTo>
                    <a:pt x="3868" y="2659"/>
                  </a:lnTo>
                  <a:lnTo>
                    <a:pt x="3887" y="2663"/>
                  </a:lnTo>
                  <a:lnTo>
                    <a:pt x="3906" y="2668"/>
                  </a:lnTo>
                  <a:lnTo>
                    <a:pt x="3924" y="2675"/>
                  </a:lnTo>
                  <a:lnTo>
                    <a:pt x="3941" y="2681"/>
                  </a:lnTo>
                  <a:lnTo>
                    <a:pt x="3959" y="2689"/>
                  </a:lnTo>
                  <a:lnTo>
                    <a:pt x="3976" y="2697"/>
                  </a:lnTo>
                  <a:lnTo>
                    <a:pt x="3992" y="2707"/>
                  </a:lnTo>
                  <a:lnTo>
                    <a:pt x="4008" y="2716"/>
                  </a:lnTo>
                  <a:lnTo>
                    <a:pt x="4024" y="2726"/>
                  </a:lnTo>
                  <a:lnTo>
                    <a:pt x="4039" y="2738"/>
                  </a:lnTo>
                  <a:lnTo>
                    <a:pt x="4053" y="2749"/>
                  </a:lnTo>
                  <a:lnTo>
                    <a:pt x="4052" y="2726"/>
                  </a:lnTo>
                  <a:lnTo>
                    <a:pt x="4051" y="2703"/>
                  </a:lnTo>
                  <a:lnTo>
                    <a:pt x="4048" y="2681"/>
                  </a:lnTo>
                  <a:lnTo>
                    <a:pt x="4044" y="2660"/>
                  </a:lnTo>
                  <a:lnTo>
                    <a:pt x="4039" y="2638"/>
                  </a:lnTo>
                  <a:lnTo>
                    <a:pt x="4033" y="2617"/>
                  </a:lnTo>
                  <a:lnTo>
                    <a:pt x="4026" y="2596"/>
                  </a:lnTo>
                  <a:lnTo>
                    <a:pt x="4017" y="2576"/>
                  </a:lnTo>
                  <a:lnTo>
                    <a:pt x="4009" y="2557"/>
                  </a:lnTo>
                  <a:lnTo>
                    <a:pt x="3999" y="2537"/>
                  </a:lnTo>
                  <a:lnTo>
                    <a:pt x="3987" y="2518"/>
                  </a:lnTo>
                  <a:lnTo>
                    <a:pt x="3976" y="2500"/>
                  </a:lnTo>
                  <a:lnTo>
                    <a:pt x="3964" y="2483"/>
                  </a:lnTo>
                  <a:lnTo>
                    <a:pt x="3950" y="2466"/>
                  </a:lnTo>
                  <a:lnTo>
                    <a:pt x="3936" y="2450"/>
                  </a:lnTo>
                  <a:lnTo>
                    <a:pt x="3922" y="2434"/>
                  </a:lnTo>
                  <a:lnTo>
                    <a:pt x="3906" y="2419"/>
                  </a:lnTo>
                  <a:lnTo>
                    <a:pt x="3890" y="2405"/>
                  </a:lnTo>
                  <a:lnTo>
                    <a:pt x="3873" y="2393"/>
                  </a:lnTo>
                  <a:lnTo>
                    <a:pt x="3856" y="2380"/>
                  </a:lnTo>
                  <a:lnTo>
                    <a:pt x="3837" y="2368"/>
                  </a:lnTo>
                  <a:lnTo>
                    <a:pt x="3818" y="2358"/>
                  </a:lnTo>
                  <a:lnTo>
                    <a:pt x="3799" y="2348"/>
                  </a:lnTo>
                  <a:lnTo>
                    <a:pt x="3780" y="2338"/>
                  </a:lnTo>
                  <a:lnTo>
                    <a:pt x="3760" y="2331"/>
                  </a:lnTo>
                  <a:lnTo>
                    <a:pt x="3738" y="2324"/>
                  </a:lnTo>
                  <a:lnTo>
                    <a:pt x="3717" y="2318"/>
                  </a:lnTo>
                  <a:lnTo>
                    <a:pt x="3696" y="2313"/>
                  </a:lnTo>
                  <a:lnTo>
                    <a:pt x="3675" y="2309"/>
                  </a:lnTo>
                  <a:lnTo>
                    <a:pt x="3652" y="2306"/>
                  </a:lnTo>
                  <a:lnTo>
                    <a:pt x="3629" y="2304"/>
                  </a:lnTo>
                  <a:lnTo>
                    <a:pt x="3606" y="2303"/>
                  </a:lnTo>
                  <a:lnTo>
                    <a:pt x="1310" y="2303"/>
                  </a:lnTo>
                  <a:close/>
                  <a:moveTo>
                    <a:pt x="4794" y="2560"/>
                  </a:moveTo>
                  <a:lnTo>
                    <a:pt x="4794" y="2560"/>
                  </a:lnTo>
                  <a:lnTo>
                    <a:pt x="4773" y="2561"/>
                  </a:lnTo>
                  <a:lnTo>
                    <a:pt x="4753" y="2564"/>
                  </a:lnTo>
                  <a:lnTo>
                    <a:pt x="4734" y="2569"/>
                  </a:lnTo>
                  <a:lnTo>
                    <a:pt x="4714" y="2576"/>
                  </a:lnTo>
                  <a:lnTo>
                    <a:pt x="4697" y="2584"/>
                  </a:lnTo>
                  <a:lnTo>
                    <a:pt x="4680" y="2595"/>
                  </a:lnTo>
                  <a:lnTo>
                    <a:pt x="4664" y="2607"/>
                  </a:lnTo>
                  <a:lnTo>
                    <a:pt x="4651" y="2619"/>
                  </a:lnTo>
                  <a:lnTo>
                    <a:pt x="4637" y="2633"/>
                  </a:lnTo>
                  <a:lnTo>
                    <a:pt x="4625" y="2649"/>
                  </a:lnTo>
                  <a:lnTo>
                    <a:pt x="4615" y="2666"/>
                  </a:lnTo>
                  <a:lnTo>
                    <a:pt x="4607" y="2684"/>
                  </a:lnTo>
                  <a:lnTo>
                    <a:pt x="4599" y="2702"/>
                  </a:lnTo>
                  <a:lnTo>
                    <a:pt x="4595" y="2722"/>
                  </a:lnTo>
                  <a:lnTo>
                    <a:pt x="4592" y="2742"/>
                  </a:lnTo>
                  <a:lnTo>
                    <a:pt x="4591" y="2763"/>
                  </a:lnTo>
                  <a:lnTo>
                    <a:pt x="4592" y="2783"/>
                  </a:lnTo>
                  <a:lnTo>
                    <a:pt x="4595" y="2804"/>
                  </a:lnTo>
                  <a:lnTo>
                    <a:pt x="4599" y="2824"/>
                  </a:lnTo>
                  <a:lnTo>
                    <a:pt x="4607" y="2842"/>
                  </a:lnTo>
                  <a:lnTo>
                    <a:pt x="4615" y="2860"/>
                  </a:lnTo>
                  <a:lnTo>
                    <a:pt x="4625" y="2877"/>
                  </a:lnTo>
                  <a:lnTo>
                    <a:pt x="4637" y="2892"/>
                  </a:lnTo>
                  <a:lnTo>
                    <a:pt x="4651" y="2907"/>
                  </a:lnTo>
                  <a:lnTo>
                    <a:pt x="4664" y="2920"/>
                  </a:lnTo>
                  <a:lnTo>
                    <a:pt x="4680" y="2931"/>
                  </a:lnTo>
                  <a:lnTo>
                    <a:pt x="4697" y="2942"/>
                  </a:lnTo>
                  <a:lnTo>
                    <a:pt x="4714" y="2950"/>
                  </a:lnTo>
                  <a:lnTo>
                    <a:pt x="4734" y="2957"/>
                  </a:lnTo>
                  <a:lnTo>
                    <a:pt x="4753" y="2962"/>
                  </a:lnTo>
                  <a:lnTo>
                    <a:pt x="4773" y="2965"/>
                  </a:lnTo>
                  <a:lnTo>
                    <a:pt x="4794" y="2966"/>
                  </a:lnTo>
                  <a:lnTo>
                    <a:pt x="4814" y="2965"/>
                  </a:lnTo>
                  <a:lnTo>
                    <a:pt x="4835" y="2962"/>
                  </a:lnTo>
                  <a:lnTo>
                    <a:pt x="4854" y="2957"/>
                  </a:lnTo>
                  <a:lnTo>
                    <a:pt x="4873" y="2950"/>
                  </a:lnTo>
                  <a:lnTo>
                    <a:pt x="4890" y="2942"/>
                  </a:lnTo>
                  <a:lnTo>
                    <a:pt x="4907" y="2931"/>
                  </a:lnTo>
                  <a:lnTo>
                    <a:pt x="4923" y="2920"/>
                  </a:lnTo>
                  <a:lnTo>
                    <a:pt x="4937" y="2907"/>
                  </a:lnTo>
                  <a:lnTo>
                    <a:pt x="4951" y="2892"/>
                  </a:lnTo>
                  <a:lnTo>
                    <a:pt x="4962" y="2877"/>
                  </a:lnTo>
                  <a:lnTo>
                    <a:pt x="4972" y="2860"/>
                  </a:lnTo>
                  <a:lnTo>
                    <a:pt x="4980" y="2842"/>
                  </a:lnTo>
                  <a:lnTo>
                    <a:pt x="4988" y="2824"/>
                  </a:lnTo>
                  <a:lnTo>
                    <a:pt x="4992" y="2804"/>
                  </a:lnTo>
                  <a:lnTo>
                    <a:pt x="4995" y="2783"/>
                  </a:lnTo>
                  <a:lnTo>
                    <a:pt x="4996" y="2763"/>
                  </a:lnTo>
                  <a:lnTo>
                    <a:pt x="4995" y="2742"/>
                  </a:lnTo>
                  <a:lnTo>
                    <a:pt x="4992" y="2722"/>
                  </a:lnTo>
                  <a:lnTo>
                    <a:pt x="4988" y="2702"/>
                  </a:lnTo>
                  <a:lnTo>
                    <a:pt x="4980" y="2684"/>
                  </a:lnTo>
                  <a:lnTo>
                    <a:pt x="4972" y="2666"/>
                  </a:lnTo>
                  <a:lnTo>
                    <a:pt x="4962" y="2649"/>
                  </a:lnTo>
                  <a:lnTo>
                    <a:pt x="4951" y="2633"/>
                  </a:lnTo>
                  <a:lnTo>
                    <a:pt x="4937" y="2619"/>
                  </a:lnTo>
                  <a:lnTo>
                    <a:pt x="4923" y="2607"/>
                  </a:lnTo>
                  <a:lnTo>
                    <a:pt x="4907" y="2595"/>
                  </a:lnTo>
                  <a:lnTo>
                    <a:pt x="4890" y="2584"/>
                  </a:lnTo>
                  <a:lnTo>
                    <a:pt x="4873" y="2576"/>
                  </a:lnTo>
                  <a:lnTo>
                    <a:pt x="4854" y="2569"/>
                  </a:lnTo>
                  <a:lnTo>
                    <a:pt x="4835" y="2564"/>
                  </a:lnTo>
                  <a:lnTo>
                    <a:pt x="4814" y="2561"/>
                  </a:lnTo>
                  <a:lnTo>
                    <a:pt x="4794" y="2560"/>
                  </a:lnTo>
                  <a:close/>
                  <a:moveTo>
                    <a:pt x="4794" y="3279"/>
                  </a:moveTo>
                  <a:lnTo>
                    <a:pt x="4794" y="3279"/>
                  </a:lnTo>
                  <a:lnTo>
                    <a:pt x="4773" y="3280"/>
                  </a:lnTo>
                  <a:lnTo>
                    <a:pt x="4753" y="3284"/>
                  </a:lnTo>
                  <a:lnTo>
                    <a:pt x="4734" y="3289"/>
                  </a:lnTo>
                  <a:lnTo>
                    <a:pt x="4714" y="3295"/>
                  </a:lnTo>
                  <a:lnTo>
                    <a:pt x="4697" y="3304"/>
                  </a:lnTo>
                  <a:lnTo>
                    <a:pt x="4680" y="3314"/>
                  </a:lnTo>
                  <a:lnTo>
                    <a:pt x="4664" y="3326"/>
                  </a:lnTo>
                  <a:lnTo>
                    <a:pt x="4651" y="3339"/>
                  </a:lnTo>
                  <a:lnTo>
                    <a:pt x="4637" y="3354"/>
                  </a:lnTo>
                  <a:lnTo>
                    <a:pt x="4625" y="3369"/>
                  </a:lnTo>
                  <a:lnTo>
                    <a:pt x="4615" y="3386"/>
                  </a:lnTo>
                  <a:lnTo>
                    <a:pt x="4607" y="3404"/>
                  </a:lnTo>
                  <a:lnTo>
                    <a:pt x="4599" y="3422"/>
                  </a:lnTo>
                  <a:lnTo>
                    <a:pt x="4595" y="3442"/>
                  </a:lnTo>
                  <a:lnTo>
                    <a:pt x="4592" y="3462"/>
                  </a:lnTo>
                  <a:lnTo>
                    <a:pt x="4591" y="3483"/>
                  </a:lnTo>
                  <a:lnTo>
                    <a:pt x="4592" y="3504"/>
                  </a:lnTo>
                  <a:lnTo>
                    <a:pt x="4595" y="3523"/>
                  </a:lnTo>
                  <a:lnTo>
                    <a:pt x="4599" y="3543"/>
                  </a:lnTo>
                  <a:lnTo>
                    <a:pt x="4607" y="3561"/>
                  </a:lnTo>
                  <a:lnTo>
                    <a:pt x="4615" y="3579"/>
                  </a:lnTo>
                  <a:lnTo>
                    <a:pt x="4625" y="3596"/>
                  </a:lnTo>
                  <a:lnTo>
                    <a:pt x="4637" y="3611"/>
                  </a:lnTo>
                  <a:lnTo>
                    <a:pt x="4651" y="3626"/>
                  </a:lnTo>
                  <a:lnTo>
                    <a:pt x="4664" y="3639"/>
                  </a:lnTo>
                  <a:lnTo>
                    <a:pt x="4680" y="3651"/>
                  </a:lnTo>
                  <a:lnTo>
                    <a:pt x="4697" y="3661"/>
                  </a:lnTo>
                  <a:lnTo>
                    <a:pt x="4714" y="3670"/>
                  </a:lnTo>
                  <a:lnTo>
                    <a:pt x="4734" y="3676"/>
                  </a:lnTo>
                  <a:lnTo>
                    <a:pt x="4753" y="3682"/>
                  </a:lnTo>
                  <a:lnTo>
                    <a:pt x="4773" y="3685"/>
                  </a:lnTo>
                  <a:lnTo>
                    <a:pt x="4794" y="3686"/>
                  </a:lnTo>
                  <a:lnTo>
                    <a:pt x="4814" y="3685"/>
                  </a:lnTo>
                  <a:lnTo>
                    <a:pt x="4835" y="3682"/>
                  </a:lnTo>
                  <a:lnTo>
                    <a:pt x="4854" y="3676"/>
                  </a:lnTo>
                  <a:lnTo>
                    <a:pt x="4873" y="3670"/>
                  </a:lnTo>
                  <a:lnTo>
                    <a:pt x="4890" y="3661"/>
                  </a:lnTo>
                  <a:lnTo>
                    <a:pt x="4907" y="3651"/>
                  </a:lnTo>
                  <a:lnTo>
                    <a:pt x="4923" y="3639"/>
                  </a:lnTo>
                  <a:lnTo>
                    <a:pt x="4937" y="3626"/>
                  </a:lnTo>
                  <a:lnTo>
                    <a:pt x="4951" y="3611"/>
                  </a:lnTo>
                  <a:lnTo>
                    <a:pt x="4962" y="3596"/>
                  </a:lnTo>
                  <a:lnTo>
                    <a:pt x="4972" y="3579"/>
                  </a:lnTo>
                  <a:lnTo>
                    <a:pt x="4980" y="3561"/>
                  </a:lnTo>
                  <a:lnTo>
                    <a:pt x="4988" y="3543"/>
                  </a:lnTo>
                  <a:lnTo>
                    <a:pt x="4992" y="3523"/>
                  </a:lnTo>
                  <a:lnTo>
                    <a:pt x="4995" y="3504"/>
                  </a:lnTo>
                  <a:lnTo>
                    <a:pt x="4996" y="3483"/>
                  </a:lnTo>
                  <a:lnTo>
                    <a:pt x="4995" y="3462"/>
                  </a:lnTo>
                  <a:lnTo>
                    <a:pt x="4992" y="3442"/>
                  </a:lnTo>
                  <a:lnTo>
                    <a:pt x="4988" y="3422"/>
                  </a:lnTo>
                  <a:lnTo>
                    <a:pt x="4980" y="3404"/>
                  </a:lnTo>
                  <a:lnTo>
                    <a:pt x="4972" y="3386"/>
                  </a:lnTo>
                  <a:lnTo>
                    <a:pt x="4962" y="3369"/>
                  </a:lnTo>
                  <a:lnTo>
                    <a:pt x="4951" y="3354"/>
                  </a:lnTo>
                  <a:lnTo>
                    <a:pt x="4937" y="3339"/>
                  </a:lnTo>
                  <a:lnTo>
                    <a:pt x="4923" y="3326"/>
                  </a:lnTo>
                  <a:lnTo>
                    <a:pt x="4907" y="3314"/>
                  </a:lnTo>
                  <a:lnTo>
                    <a:pt x="4890" y="3304"/>
                  </a:lnTo>
                  <a:lnTo>
                    <a:pt x="4873" y="3295"/>
                  </a:lnTo>
                  <a:lnTo>
                    <a:pt x="4854" y="3289"/>
                  </a:lnTo>
                  <a:lnTo>
                    <a:pt x="4835" y="3284"/>
                  </a:lnTo>
                  <a:lnTo>
                    <a:pt x="4814" y="3280"/>
                  </a:lnTo>
                  <a:lnTo>
                    <a:pt x="4794" y="3279"/>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tIns="396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47" name="胶片"/>
            <p:cNvSpPr/>
            <p:nvPr/>
          </p:nvSpPr>
          <p:spPr>
            <a:xfrm flipH="1">
              <a:off x="1638299" y="3060454"/>
              <a:ext cx="619256" cy="540348"/>
            </a:xfrm>
            <a:custGeom>
              <a:avLst/>
              <a:gdLst>
                <a:gd name="connsiteX0" fmla="*/ 273884 w 2111352"/>
                <a:gd name="connsiteY0" fmla="*/ 2583367 h 2886673"/>
                <a:gd name="connsiteX1" fmla="*/ 330824 w 2111352"/>
                <a:gd name="connsiteY1" fmla="*/ 2640307 h 2886673"/>
                <a:gd name="connsiteX2" fmla="*/ 330824 w 2111352"/>
                <a:gd name="connsiteY2" fmla="*/ 2670096 h 2886673"/>
                <a:gd name="connsiteX3" fmla="*/ 273884 w 2111352"/>
                <a:gd name="connsiteY3" fmla="*/ 2727036 h 2886673"/>
                <a:gd name="connsiteX4" fmla="*/ 154401 w 2111352"/>
                <a:gd name="connsiteY4" fmla="*/ 2727036 h 2886673"/>
                <a:gd name="connsiteX5" fmla="*/ 97461 w 2111352"/>
                <a:gd name="connsiteY5" fmla="*/ 2670096 h 2886673"/>
                <a:gd name="connsiteX6" fmla="*/ 97461 w 2111352"/>
                <a:gd name="connsiteY6" fmla="*/ 2640307 h 2886673"/>
                <a:gd name="connsiteX7" fmla="*/ 154401 w 2111352"/>
                <a:gd name="connsiteY7" fmla="*/ 2583367 h 2886673"/>
                <a:gd name="connsiteX8" fmla="*/ 1956951 w 2111352"/>
                <a:gd name="connsiteY8" fmla="*/ 2583367 h 2886673"/>
                <a:gd name="connsiteX9" fmla="*/ 2013891 w 2111352"/>
                <a:gd name="connsiteY9" fmla="*/ 2640307 h 2886673"/>
                <a:gd name="connsiteX10" fmla="*/ 2013891 w 2111352"/>
                <a:gd name="connsiteY10" fmla="*/ 2670096 h 2886673"/>
                <a:gd name="connsiteX11" fmla="*/ 1956951 w 2111352"/>
                <a:gd name="connsiteY11" fmla="*/ 2727036 h 2886673"/>
                <a:gd name="connsiteX12" fmla="*/ 1837468 w 2111352"/>
                <a:gd name="connsiteY12" fmla="*/ 2727036 h 2886673"/>
                <a:gd name="connsiteX13" fmla="*/ 1780528 w 2111352"/>
                <a:gd name="connsiteY13" fmla="*/ 2670096 h 2886673"/>
                <a:gd name="connsiteX14" fmla="*/ 1780528 w 2111352"/>
                <a:gd name="connsiteY14" fmla="*/ 2640307 h 2886673"/>
                <a:gd name="connsiteX15" fmla="*/ 1837468 w 2111352"/>
                <a:gd name="connsiteY15" fmla="*/ 2583367 h 2886673"/>
                <a:gd name="connsiteX16" fmla="*/ 273884 w 2111352"/>
                <a:gd name="connsiteY16" fmla="*/ 2174146 h 2886673"/>
                <a:gd name="connsiteX17" fmla="*/ 330824 w 2111352"/>
                <a:gd name="connsiteY17" fmla="*/ 2231086 h 2886673"/>
                <a:gd name="connsiteX18" fmla="*/ 330824 w 2111352"/>
                <a:gd name="connsiteY18" fmla="*/ 2260875 h 2886673"/>
                <a:gd name="connsiteX19" fmla="*/ 273884 w 2111352"/>
                <a:gd name="connsiteY19" fmla="*/ 2317815 h 2886673"/>
                <a:gd name="connsiteX20" fmla="*/ 154401 w 2111352"/>
                <a:gd name="connsiteY20" fmla="*/ 2317815 h 2886673"/>
                <a:gd name="connsiteX21" fmla="*/ 97461 w 2111352"/>
                <a:gd name="connsiteY21" fmla="*/ 2260875 h 2886673"/>
                <a:gd name="connsiteX22" fmla="*/ 97461 w 2111352"/>
                <a:gd name="connsiteY22" fmla="*/ 2231086 h 2886673"/>
                <a:gd name="connsiteX23" fmla="*/ 154401 w 2111352"/>
                <a:gd name="connsiteY23" fmla="*/ 2174146 h 2886673"/>
                <a:gd name="connsiteX24" fmla="*/ 1956951 w 2111352"/>
                <a:gd name="connsiteY24" fmla="*/ 2174146 h 2886673"/>
                <a:gd name="connsiteX25" fmla="*/ 2013891 w 2111352"/>
                <a:gd name="connsiteY25" fmla="*/ 2231086 h 2886673"/>
                <a:gd name="connsiteX26" fmla="*/ 2013891 w 2111352"/>
                <a:gd name="connsiteY26" fmla="*/ 2260875 h 2886673"/>
                <a:gd name="connsiteX27" fmla="*/ 1956951 w 2111352"/>
                <a:gd name="connsiteY27" fmla="*/ 2317815 h 2886673"/>
                <a:gd name="connsiteX28" fmla="*/ 1837468 w 2111352"/>
                <a:gd name="connsiteY28" fmla="*/ 2317815 h 2886673"/>
                <a:gd name="connsiteX29" fmla="*/ 1780528 w 2111352"/>
                <a:gd name="connsiteY29" fmla="*/ 2260875 h 2886673"/>
                <a:gd name="connsiteX30" fmla="*/ 1780528 w 2111352"/>
                <a:gd name="connsiteY30" fmla="*/ 2231086 h 2886673"/>
                <a:gd name="connsiteX31" fmla="*/ 1837468 w 2111352"/>
                <a:gd name="connsiteY31" fmla="*/ 2174146 h 2886673"/>
                <a:gd name="connsiteX32" fmla="*/ 273884 w 2111352"/>
                <a:gd name="connsiteY32" fmla="*/ 1764927 h 2886673"/>
                <a:gd name="connsiteX33" fmla="*/ 330824 w 2111352"/>
                <a:gd name="connsiteY33" fmla="*/ 1821867 h 2886673"/>
                <a:gd name="connsiteX34" fmla="*/ 330824 w 2111352"/>
                <a:gd name="connsiteY34" fmla="*/ 1851656 h 2886673"/>
                <a:gd name="connsiteX35" fmla="*/ 273884 w 2111352"/>
                <a:gd name="connsiteY35" fmla="*/ 1908596 h 2886673"/>
                <a:gd name="connsiteX36" fmla="*/ 154401 w 2111352"/>
                <a:gd name="connsiteY36" fmla="*/ 1908596 h 2886673"/>
                <a:gd name="connsiteX37" fmla="*/ 97461 w 2111352"/>
                <a:gd name="connsiteY37" fmla="*/ 1851656 h 2886673"/>
                <a:gd name="connsiteX38" fmla="*/ 97461 w 2111352"/>
                <a:gd name="connsiteY38" fmla="*/ 1821867 h 2886673"/>
                <a:gd name="connsiteX39" fmla="*/ 154401 w 2111352"/>
                <a:gd name="connsiteY39" fmla="*/ 1764927 h 2886673"/>
                <a:gd name="connsiteX40" fmla="*/ 1956951 w 2111352"/>
                <a:gd name="connsiteY40" fmla="*/ 1764927 h 2886673"/>
                <a:gd name="connsiteX41" fmla="*/ 2013891 w 2111352"/>
                <a:gd name="connsiteY41" fmla="*/ 1821867 h 2886673"/>
                <a:gd name="connsiteX42" fmla="*/ 2013891 w 2111352"/>
                <a:gd name="connsiteY42" fmla="*/ 1851656 h 2886673"/>
                <a:gd name="connsiteX43" fmla="*/ 1956951 w 2111352"/>
                <a:gd name="connsiteY43" fmla="*/ 1908596 h 2886673"/>
                <a:gd name="connsiteX44" fmla="*/ 1837468 w 2111352"/>
                <a:gd name="connsiteY44" fmla="*/ 1908596 h 2886673"/>
                <a:gd name="connsiteX45" fmla="*/ 1780528 w 2111352"/>
                <a:gd name="connsiteY45" fmla="*/ 1851656 h 2886673"/>
                <a:gd name="connsiteX46" fmla="*/ 1780528 w 2111352"/>
                <a:gd name="connsiteY46" fmla="*/ 1821867 h 2886673"/>
                <a:gd name="connsiteX47" fmla="*/ 1837468 w 2111352"/>
                <a:gd name="connsiteY47" fmla="*/ 1764927 h 2886673"/>
                <a:gd name="connsiteX48" fmla="*/ 1551075 w 2111352"/>
                <a:gd name="connsiteY48" fmla="*/ 1482169 h 2886673"/>
                <a:gd name="connsiteX49" fmla="*/ 1702749 w 2111352"/>
                <a:gd name="connsiteY49" fmla="*/ 1633843 h 2886673"/>
                <a:gd name="connsiteX50" fmla="*/ 1702749 w 2111352"/>
                <a:gd name="connsiteY50" fmla="*/ 2592029 h 2886673"/>
                <a:gd name="connsiteX51" fmla="*/ 1551075 w 2111352"/>
                <a:gd name="connsiteY51" fmla="*/ 2743703 h 2886673"/>
                <a:gd name="connsiteX52" fmla="*/ 1055676 w 2111352"/>
                <a:gd name="connsiteY52" fmla="*/ 2743703 h 2886673"/>
                <a:gd name="connsiteX53" fmla="*/ 560277 w 2111352"/>
                <a:gd name="connsiteY53" fmla="*/ 2743703 h 2886673"/>
                <a:gd name="connsiteX54" fmla="*/ 408603 w 2111352"/>
                <a:gd name="connsiteY54" fmla="*/ 2592029 h 2886673"/>
                <a:gd name="connsiteX55" fmla="*/ 408603 w 2111352"/>
                <a:gd name="connsiteY55" fmla="*/ 1633843 h 2886673"/>
                <a:gd name="connsiteX56" fmla="*/ 560277 w 2111352"/>
                <a:gd name="connsiteY56" fmla="*/ 1482169 h 2886673"/>
                <a:gd name="connsiteX57" fmla="*/ 1055676 w 2111352"/>
                <a:gd name="connsiteY57" fmla="*/ 1482169 h 2886673"/>
                <a:gd name="connsiteX58" fmla="*/ 273884 w 2111352"/>
                <a:gd name="connsiteY58" fmla="*/ 1355708 h 2886673"/>
                <a:gd name="connsiteX59" fmla="*/ 330824 w 2111352"/>
                <a:gd name="connsiteY59" fmla="*/ 1412648 h 2886673"/>
                <a:gd name="connsiteX60" fmla="*/ 330824 w 2111352"/>
                <a:gd name="connsiteY60" fmla="*/ 1442437 h 2886673"/>
                <a:gd name="connsiteX61" fmla="*/ 273884 w 2111352"/>
                <a:gd name="connsiteY61" fmla="*/ 1499377 h 2886673"/>
                <a:gd name="connsiteX62" fmla="*/ 154401 w 2111352"/>
                <a:gd name="connsiteY62" fmla="*/ 1499377 h 2886673"/>
                <a:gd name="connsiteX63" fmla="*/ 97461 w 2111352"/>
                <a:gd name="connsiteY63" fmla="*/ 1442437 h 2886673"/>
                <a:gd name="connsiteX64" fmla="*/ 97461 w 2111352"/>
                <a:gd name="connsiteY64" fmla="*/ 1412648 h 2886673"/>
                <a:gd name="connsiteX65" fmla="*/ 154401 w 2111352"/>
                <a:gd name="connsiteY65" fmla="*/ 1355708 h 2886673"/>
                <a:gd name="connsiteX66" fmla="*/ 1956951 w 2111352"/>
                <a:gd name="connsiteY66" fmla="*/ 1355708 h 2886673"/>
                <a:gd name="connsiteX67" fmla="*/ 2013891 w 2111352"/>
                <a:gd name="connsiteY67" fmla="*/ 1412648 h 2886673"/>
                <a:gd name="connsiteX68" fmla="*/ 2013891 w 2111352"/>
                <a:gd name="connsiteY68" fmla="*/ 1442437 h 2886673"/>
                <a:gd name="connsiteX69" fmla="*/ 1956951 w 2111352"/>
                <a:gd name="connsiteY69" fmla="*/ 1499377 h 2886673"/>
                <a:gd name="connsiteX70" fmla="*/ 1837468 w 2111352"/>
                <a:gd name="connsiteY70" fmla="*/ 1499377 h 2886673"/>
                <a:gd name="connsiteX71" fmla="*/ 1780528 w 2111352"/>
                <a:gd name="connsiteY71" fmla="*/ 1442437 h 2886673"/>
                <a:gd name="connsiteX72" fmla="*/ 1780528 w 2111352"/>
                <a:gd name="connsiteY72" fmla="*/ 1412648 h 2886673"/>
                <a:gd name="connsiteX73" fmla="*/ 1837468 w 2111352"/>
                <a:gd name="connsiteY73" fmla="*/ 1355708 h 2886673"/>
                <a:gd name="connsiteX74" fmla="*/ 273884 w 2111352"/>
                <a:gd name="connsiteY74" fmla="*/ 946489 h 2886673"/>
                <a:gd name="connsiteX75" fmla="*/ 330824 w 2111352"/>
                <a:gd name="connsiteY75" fmla="*/ 1003429 h 2886673"/>
                <a:gd name="connsiteX76" fmla="*/ 330824 w 2111352"/>
                <a:gd name="connsiteY76" fmla="*/ 1033218 h 2886673"/>
                <a:gd name="connsiteX77" fmla="*/ 273884 w 2111352"/>
                <a:gd name="connsiteY77" fmla="*/ 1090158 h 2886673"/>
                <a:gd name="connsiteX78" fmla="*/ 154401 w 2111352"/>
                <a:gd name="connsiteY78" fmla="*/ 1090158 h 2886673"/>
                <a:gd name="connsiteX79" fmla="*/ 97461 w 2111352"/>
                <a:gd name="connsiteY79" fmla="*/ 1033218 h 2886673"/>
                <a:gd name="connsiteX80" fmla="*/ 97461 w 2111352"/>
                <a:gd name="connsiteY80" fmla="*/ 1003429 h 2886673"/>
                <a:gd name="connsiteX81" fmla="*/ 154401 w 2111352"/>
                <a:gd name="connsiteY81" fmla="*/ 946489 h 2886673"/>
                <a:gd name="connsiteX82" fmla="*/ 1956951 w 2111352"/>
                <a:gd name="connsiteY82" fmla="*/ 946489 h 2886673"/>
                <a:gd name="connsiteX83" fmla="*/ 2013891 w 2111352"/>
                <a:gd name="connsiteY83" fmla="*/ 1003429 h 2886673"/>
                <a:gd name="connsiteX84" fmla="*/ 2013891 w 2111352"/>
                <a:gd name="connsiteY84" fmla="*/ 1033218 h 2886673"/>
                <a:gd name="connsiteX85" fmla="*/ 1956951 w 2111352"/>
                <a:gd name="connsiteY85" fmla="*/ 1090158 h 2886673"/>
                <a:gd name="connsiteX86" fmla="*/ 1837468 w 2111352"/>
                <a:gd name="connsiteY86" fmla="*/ 1090158 h 2886673"/>
                <a:gd name="connsiteX87" fmla="*/ 1780528 w 2111352"/>
                <a:gd name="connsiteY87" fmla="*/ 1033218 h 2886673"/>
                <a:gd name="connsiteX88" fmla="*/ 1780528 w 2111352"/>
                <a:gd name="connsiteY88" fmla="*/ 1003429 h 2886673"/>
                <a:gd name="connsiteX89" fmla="*/ 1837468 w 2111352"/>
                <a:gd name="connsiteY89" fmla="*/ 946489 h 2886673"/>
                <a:gd name="connsiteX90" fmla="*/ 273884 w 2111352"/>
                <a:gd name="connsiteY90" fmla="*/ 537270 h 2886673"/>
                <a:gd name="connsiteX91" fmla="*/ 330824 w 2111352"/>
                <a:gd name="connsiteY91" fmla="*/ 594210 h 2886673"/>
                <a:gd name="connsiteX92" fmla="*/ 330824 w 2111352"/>
                <a:gd name="connsiteY92" fmla="*/ 623999 h 2886673"/>
                <a:gd name="connsiteX93" fmla="*/ 273884 w 2111352"/>
                <a:gd name="connsiteY93" fmla="*/ 680939 h 2886673"/>
                <a:gd name="connsiteX94" fmla="*/ 154401 w 2111352"/>
                <a:gd name="connsiteY94" fmla="*/ 680939 h 2886673"/>
                <a:gd name="connsiteX95" fmla="*/ 97461 w 2111352"/>
                <a:gd name="connsiteY95" fmla="*/ 623999 h 2886673"/>
                <a:gd name="connsiteX96" fmla="*/ 97461 w 2111352"/>
                <a:gd name="connsiteY96" fmla="*/ 594210 h 2886673"/>
                <a:gd name="connsiteX97" fmla="*/ 154401 w 2111352"/>
                <a:gd name="connsiteY97" fmla="*/ 537270 h 2886673"/>
                <a:gd name="connsiteX98" fmla="*/ 1956951 w 2111352"/>
                <a:gd name="connsiteY98" fmla="*/ 537270 h 2886673"/>
                <a:gd name="connsiteX99" fmla="*/ 2013891 w 2111352"/>
                <a:gd name="connsiteY99" fmla="*/ 594210 h 2886673"/>
                <a:gd name="connsiteX100" fmla="*/ 2013891 w 2111352"/>
                <a:gd name="connsiteY100" fmla="*/ 623999 h 2886673"/>
                <a:gd name="connsiteX101" fmla="*/ 1956951 w 2111352"/>
                <a:gd name="connsiteY101" fmla="*/ 680939 h 2886673"/>
                <a:gd name="connsiteX102" fmla="*/ 1837468 w 2111352"/>
                <a:gd name="connsiteY102" fmla="*/ 680939 h 2886673"/>
                <a:gd name="connsiteX103" fmla="*/ 1780528 w 2111352"/>
                <a:gd name="connsiteY103" fmla="*/ 623999 h 2886673"/>
                <a:gd name="connsiteX104" fmla="*/ 1780528 w 2111352"/>
                <a:gd name="connsiteY104" fmla="*/ 594210 h 2886673"/>
                <a:gd name="connsiteX105" fmla="*/ 1837468 w 2111352"/>
                <a:gd name="connsiteY105" fmla="*/ 537270 h 2886673"/>
                <a:gd name="connsiteX106" fmla="*/ 1551075 w 2111352"/>
                <a:gd name="connsiteY106" fmla="*/ 128052 h 2886673"/>
                <a:gd name="connsiteX107" fmla="*/ 1702749 w 2111352"/>
                <a:gd name="connsiteY107" fmla="*/ 279726 h 2886673"/>
                <a:gd name="connsiteX108" fmla="*/ 1702749 w 2111352"/>
                <a:gd name="connsiteY108" fmla="*/ 1237912 h 2886673"/>
                <a:gd name="connsiteX109" fmla="*/ 1551075 w 2111352"/>
                <a:gd name="connsiteY109" fmla="*/ 1389586 h 2886673"/>
                <a:gd name="connsiteX110" fmla="*/ 1055676 w 2111352"/>
                <a:gd name="connsiteY110" fmla="*/ 1389586 h 2886673"/>
                <a:gd name="connsiteX111" fmla="*/ 560277 w 2111352"/>
                <a:gd name="connsiteY111" fmla="*/ 1389586 h 2886673"/>
                <a:gd name="connsiteX112" fmla="*/ 408603 w 2111352"/>
                <a:gd name="connsiteY112" fmla="*/ 1237912 h 2886673"/>
                <a:gd name="connsiteX113" fmla="*/ 408603 w 2111352"/>
                <a:gd name="connsiteY113" fmla="*/ 279726 h 2886673"/>
                <a:gd name="connsiteX114" fmla="*/ 560277 w 2111352"/>
                <a:gd name="connsiteY114" fmla="*/ 128052 h 2886673"/>
                <a:gd name="connsiteX115" fmla="*/ 1055676 w 2111352"/>
                <a:gd name="connsiteY115" fmla="*/ 128052 h 2886673"/>
                <a:gd name="connsiteX116" fmla="*/ 273884 w 2111352"/>
                <a:gd name="connsiteY116" fmla="*/ 128051 h 2886673"/>
                <a:gd name="connsiteX117" fmla="*/ 330824 w 2111352"/>
                <a:gd name="connsiteY117" fmla="*/ 184991 h 2886673"/>
                <a:gd name="connsiteX118" fmla="*/ 330824 w 2111352"/>
                <a:gd name="connsiteY118" fmla="*/ 214780 h 2886673"/>
                <a:gd name="connsiteX119" fmla="*/ 273884 w 2111352"/>
                <a:gd name="connsiteY119" fmla="*/ 271720 h 2886673"/>
                <a:gd name="connsiteX120" fmla="*/ 154401 w 2111352"/>
                <a:gd name="connsiteY120" fmla="*/ 271720 h 2886673"/>
                <a:gd name="connsiteX121" fmla="*/ 97461 w 2111352"/>
                <a:gd name="connsiteY121" fmla="*/ 214780 h 2886673"/>
                <a:gd name="connsiteX122" fmla="*/ 97461 w 2111352"/>
                <a:gd name="connsiteY122" fmla="*/ 184991 h 2886673"/>
                <a:gd name="connsiteX123" fmla="*/ 154401 w 2111352"/>
                <a:gd name="connsiteY123" fmla="*/ 128051 h 2886673"/>
                <a:gd name="connsiteX124" fmla="*/ 1956951 w 2111352"/>
                <a:gd name="connsiteY124" fmla="*/ 128051 h 2886673"/>
                <a:gd name="connsiteX125" fmla="*/ 2013891 w 2111352"/>
                <a:gd name="connsiteY125" fmla="*/ 184991 h 2886673"/>
                <a:gd name="connsiteX126" fmla="*/ 2013891 w 2111352"/>
                <a:gd name="connsiteY126" fmla="*/ 214780 h 2886673"/>
                <a:gd name="connsiteX127" fmla="*/ 1956951 w 2111352"/>
                <a:gd name="connsiteY127" fmla="*/ 271720 h 2886673"/>
                <a:gd name="connsiteX128" fmla="*/ 1837468 w 2111352"/>
                <a:gd name="connsiteY128" fmla="*/ 271720 h 2886673"/>
                <a:gd name="connsiteX129" fmla="*/ 1780528 w 2111352"/>
                <a:gd name="connsiteY129" fmla="*/ 214780 h 2886673"/>
                <a:gd name="connsiteX130" fmla="*/ 1780528 w 2111352"/>
                <a:gd name="connsiteY130" fmla="*/ 184991 h 2886673"/>
                <a:gd name="connsiteX131" fmla="*/ 1837468 w 2111352"/>
                <a:gd name="connsiteY131" fmla="*/ 128051 h 2886673"/>
                <a:gd name="connsiteX132" fmla="*/ 2111352 w 2111352"/>
                <a:gd name="connsiteY132" fmla="*/ 0 h 2886673"/>
                <a:gd name="connsiteX133" fmla="*/ 1055676 w 2111352"/>
                <a:gd name="connsiteY133" fmla="*/ 0 h 2886673"/>
                <a:gd name="connsiteX134" fmla="*/ 0 w 2111352"/>
                <a:gd name="connsiteY134" fmla="*/ 0 h 2886673"/>
                <a:gd name="connsiteX135" fmla="*/ 0 w 2111352"/>
                <a:gd name="connsiteY135" fmla="*/ 2886673 h 2886673"/>
                <a:gd name="connsiteX136" fmla="*/ 1055676 w 2111352"/>
                <a:gd name="connsiteY136" fmla="*/ 2886673 h 2886673"/>
                <a:gd name="connsiteX137" fmla="*/ 2111352 w 2111352"/>
                <a:gd name="connsiteY137" fmla="*/ 2886673 h 288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111352" h="2886673">
                  <a:moveTo>
                    <a:pt x="273884" y="2583367"/>
                  </a:moveTo>
                  <a:cubicBezTo>
                    <a:pt x="305331" y="2583367"/>
                    <a:pt x="330824" y="2608860"/>
                    <a:pt x="330824" y="2640307"/>
                  </a:cubicBezTo>
                  <a:lnTo>
                    <a:pt x="330824" y="2670096"/>
                  </a:lnTo>
                  <a:cubicBezTo>
                    <a:pt x="330824" y="2701543"/>
                    <a:pt x="305331" y="2727036"/>
                    <a:pt x="273884" y="2727036"/>
                  </a:cubicBezTo>
                  <a:lnTo>
                    <a:pt x="154401" y="2727036"/>
                  </a:lnTo>
                  <a:cubicBezTo>
                    <a:pt x="122954" y="2727036"/>
                    <a:pt x="97461" y="2701543"/>
                    <a:pt x="97461" y="2670096"/>
                  </a:cubicBezTo>
                  <a:lnTo>
                    <a:pt x="97461" y="2640307"/>
                  </a:lnTo>
                  <a:cubicBezTo>
                    <a:pt x="97461" y="2608860"/>
                    <a:pt x="122954" y="2583367"/>
                    <a:pt x="154401" y="2583367"/>
                  </a:cubicBezTo>
                  <a:close/>
                  <a:moveTo>
                    <a:pt x="1956951" y="2583367"/>
                  </a:moveTo>
                  <a:cubicBezTo>
                    <a:pt x="1988398" y="2583367"/>
                    <a:pt x="2013891" y="2608860"/>
                    <a:pt x="2013891" y="2640307"/>
                  </a:cubicBezTo>
                  <a:lnTo>
                    <a:pt x="2013891" y="2670096"/>
                  </a:lnTo>
                  <a:cubicBezTo>
                    <a:pt x="2013891" y="2701543"/>
                    <a:pt x="1988398" y="2727036"/>
                    <a:pt x="1956951" y="2727036"/>
                  </a:cubicBezTo>
                  <a:lnTo>
                    <a:pt x="1837468" y="2727036"/>
                  </a:lnTo>
                  <a:cubicBezTo>
                    <a:pt x="1806021" y="2727036"/>
                    <a:pt x="1780528" y="2701543"/>
                    <a:pt x="1780528" y="2670096"/>
                  </a:cubicBezTo>
                  <a:lnTo>
                    <a:pt x="1780528" y="2640307"/>
                  </a:lnTo>
                  <a:cubicBezTo>
                    <a:pt x="1780528" y="2608860"/>
                    <a:pt x="1806021" y="2583367"/>
                    <a:pt x="1837468" y="2583367"/>
                  </a:cubicBezTo>
                  <a:close/>
                  <a:moveTo>
                    <a:pt x="273884" y="2174146"/>
                  </a:moveTo>
                  <a:cubicBezTo>
                    <a:pt x="305331" y="2174146"/>
                    <a:pt x="330824" y="2199639"/>
                    <a:pt x="330824" y="2231086"/>
                  </a:cubicBezTo>
                  <a:lnTo>
                    <a:pt x="330824" y="2260875"/>
                  </a:lnTo>
                  <a:cubicBezTo>
                    <a:pt x="330824" y="2292322"/>
                    <a:pt x="305331" y="2317815"/>
                    <a:pt x="273884" y="2317815"/>
                  </a:cubicBezTo>
                  <a:lnTo>
                    <a:pt x="154401" y="2317815"/>
                  </a:lnTo>
                  <a:cubicBezTo>
                    <a:pt x="122954" y="2317815"/>
                    <a:pt x="97461" y="2292322"/>
                    <a:pt x="97461" y="2260875"/>
                  </a:cubicBezTo>
                  <a:lnTo>
                    <a:pt x="97461" y="2231086"/>
                  </a:lnTo>
                  <a:cubicBezTo>
                    <a:pt x="97461" y="2199639"/>
                    <a:pt x="122954" y="2174146"/>
                    <a:pt x="154401" y="2174146"/>
                  </a:cubicBezTo>
                  <a:close/>
                  <a:moveTo>
                    <a:pt x="1956951" y="2174146"/>
                  </a:moveTo>
                  <a:cubicBezTo>
                    <a:pt x="1988398" y="2174146"/>
                    <a:pt x="2013891" y="2199639"/>
                    <a:pt x="2013891" y="2231086"/>
                  </a:cubicBezTo>
                  <a:lnTo>
                    <a:pt x="2013891" y="2260875"/>
                  </a:lnTo>
                  <a:cubicBezTo>
                    <a:pt x="2013891" y="2292322"/>
                    <a:pt x="1988398" y="2317815"/>
                    <a:pt x="1956951" y="2317815"/>
                  </a:cubicBezTo>
                  <a:lnTo>
                    <a:pt x="1837468" y="2317815"/>
                  </a:lnTo>
                  <a:cubicBezTo>
                    <a:pt x="1806021" y="2317815"/>
                    <a:pt x="1780528" y="2292322"/>
                    <a:pt x="1780528" y="2260875"/>
                  </a:cubicBezTo>
                  <a:lnTo>
                    <a:pt x="1780528" y="2231086"/>
                  </a:lnTo>
                  <a:cubicBezTo>
                    <a:pt x="1780528" y="2199639"/>
                    <a:pt x="1806021" y="2174146"/>
                    <a:pt x="1837468" y="2174146"/>
                  </a:cubicBezTo>
                  <a:close/>
                  <a:moveTo>
                    <a:pt x="273884" y="1764927"/>
                  </a:moveTo>
                  <a:cubicBezTo>
                    <a:pt x="305331" y="1764927"/>
                    <a:pt x="330824" y="1790420"/>
                    <a:pt x="330824" y="1821867"/>
                  </a:cubicBezTo>
                  <a:lnTo>
                    <a:pt x="330824" y="1851656"/>
                  </a:lnTo>
                  <a:cubicBezTo>
                    <a:pt x="330824" y="1883103"/>
                    <a:pt x="305331" y="1908596"/>
                    <a:pt x="273884" y="1908596"/>
                  </a:cubicBezTo>
                  <a:lnTo>
                    <a:pt x="154401" y="1908596"/>
                  </a:lnTo>
                  <a:cubicBezTo>
                    <a:pt x="122954" y="1908596"/>
                    <a:pt x="97461" y="1883103"/>
                    <a:pt x="97461" y="1851656"/>
                  </a:cubicBezTo>
                  <a:lnTo>
                    <a:pt x="97461" y="1821867"/>
                  </a:lnTo>
                  <a:cubicBezTo>
                    <a:pt x="97461" y="1790420"/>
                    <a:pt x="122954" y="1764927"/>
                    <a:pt x="154401" y="1764927"/>
                  </a:cubicBezTo>
                  <a:close/>
                  <a:moveTo>
                    <a:pt x="1956951" y="1764927"/>
                  </a:moveTo>
                  <a:cubicBezTo>
                    <a:pt x="1988398" y="1764927"/>
                    <a:pt x="2013891" y="1790420"/>
                    <a:pt x="2013891" y="1821867"/>
                  </a:cubicBezTo>
                  <a:lnTo>
                    <a:pt x="2013891" y="1851656"/>
                  </a:lnTo>
                  <a:cubicBezTo>
                    <a:pt x="2013891" y="1883103"/>
                    <a:pt x="1988398" y="1908596"/>
                    <a:pt x="1956951" y="1908596"/>
                  </a:cubicBezTo>
                  <a:lnTo>
                    <a:pt x="1837468" y="1908596"/>
                  </a:lnTo>
                  <a:cubicBezTo>
                    <a:pt x="1806021" y="1908596"/>
                    <a:pt x="1780528" y="1883103"/>
                    <a:pt x="1780528" y="1851656"/>
                  </a:cubicBezTo>
                  <a:lnTo>
                    <a:pt x="1780528" y="1821867"/>
                  </a:lnTo>
                  <a:cubicBezTo>
                    <a:pt x="1780528" y="1790420"/>
                    <a:pt x="1806021" y="1764927"/>
                    <a:pt x="1837468" y="1764927"/>
                  </a:cubicBezTo>
                  <a:close/>
                  <a:moveTo>
                    <a:pt x="1551075" y="1482169"/>
                  </a:moveTo>
                  <a:cubicBezTo>
                    <a:pt x="1634842" y="1482169"/>
                    <a:pt x="1702749" y="1550076"/>
                    <a:pt x="1702749" y="1633843"/>
                  </a:cubicBezTo>
                  <a:lnTo>
                    <a:pt x="1702749" y="2592029"/>
                  </a:lnTo>
                  <a:cubicBezTo>
                    <a:pt x="1702749" y="2675796"/>
                    <a:pt x="1634842" y="2743703"/>
                    <a:pt x="1551075" y="2743703"/>
                  </a:cubicBezTo>
                  <a:lnTo>
                    <a:pt x="1055676" y="2743703"/>
                  </a:lnTo>
                  <a:lnTo>
                    <a:pt x="560277" y="2743703"/>
                  </a:lnTo>
                  <a:cubicBezTo>
                    <a:pt x="476510" y="2743703"/>
                    <a:pt x="408603" y="2675796"/>
                    <a:pt x="408603" y="2592029"/>
                  </a:cubicBezTo>
                  <a:lnTo>
                    <a:pt x="408603" y="1633843"/>
                  </a:lnTo>
                  <a:cubicBezTo>
                    <a:pt x="408603" y="1550076"/>
                    <a:pt x="476510" y="1482169"/>
                    <a:pt x="560277" y="1482169"/>
                  </a:cubicBezTo>
                  <a:lnTo>
                    <a:pt x="1055676" y="1482169"/>
                  </a:lnTo>
                  <a:close/>
                  <a:moveTo>
                    <a:pt x="273884" y="1355708"/>
                  </a:moveTo>
                  <a:cubicBezTo>
                    <a:pt x="305331" y="1355708"/>
                    <a:pt x="330824" y="1381201"/>
                    <a:pt x="330824" y="1412648"/>
                  </a:cubicBezTo>
                  <a:lnTo>
                    <a:pt x="330824" y="1442437"/>
                  </a:lnTo>
                  <a:cubicBezTo>
                    <a:pt x="330824" y="1473884"/>
                    <a:pt x="305331" y="1499377"/>
                    <a:pt x="273884" y="1499377"/>
                  </a:cubicBezTo>
                  <a:lnTo>
                    <a:pt x="154401" y="1499377"/>
                  </a:lnTo>
                  <a:cubicBezTo>
                    <a:pt x="122954" y="1499377"/>
                    <a:pt x="97461" y="1473884"/>
                    <a:pt x="97461" y="1442437"/>
                  </a:cubicBezTo>
                  <a:lnTo>
                    <a:pt x="97461" y="1412648"/>
                  </a:lnTo>
                  <a:cubicBezTo>
                    <a:pt x="97461" y="1381201"/>
                    <a:pt x="122954" y="1355708"/>
                    <a:pt x="154401" y="1355708"/>
                  </a:cubicBezTo>
                  <a:close/>
                  <a:moveTo>
                    <a:pt x="1956951" y="1355708"/>
                  </a:moveTo>
                  <a:cubicBezTo>
                    <a:pt x="1988398" y="1355708"/>
                    <a:pt x="2013891" y="1381201"/>
                    <a:pt x="2013891" y="1412648"/>
                  </a:cubicBezTo>
                  <a:lnTo>
                    <a:pt x="2013891" y="1442437"/>
                  </a:lnTo>
                  <a:cubicBezTo>
                    <a:pt x="2013891" y="1473884"/>
                    <a:pt x="1988398" y="1499377"/>
                    <a:pt x="1956951" y="1499377"/>
                  </a:cubicBezTo>
                  <a:lnTo>
                    <a:pt x="1837468" y="1499377"/>
                  </a:lnTo>
                  <a:cubicBezTo>
                    <a:pt x="1806021" y="1499377"/>
                    <a:pt x="1780528" y="1473884"/>
                    <a:pt x="1780528" y="1442437"/>
                  </a:cubicBezTo>
                  <a:lnTo>
                    <a:pt x="1780528" y="1412648"/>
                  </a:lnTo>
                  <a:cubicBezTo>
                    <a:pt x="1780528" y="1381201"/>
                    <a:pt x="1806021" y="1355708"/>
                    <a:pt x="1837468" y="1355708"/>
                  </a:cubicBezTo>
                  <a:close/>
                  <a:moveTo>
                    <a:pt x="273884" y="946489"/>
                  </a:moveTo>
                  <a:cubicBezTo>
                    <a:pt x="305331" y="946489"/>
                    <a:pt x="330824" y="971982"/>
                    <a:pt x="330824" y="1003429"/>
                  </a:cubicBezTo>
                  <a:lnTo>
                    <a:pt x="330824" y="1033218"/>
                  </a:lnTo>
                  <a:cubicBezTo>
                    <a:pt x="330824" y="1064665"/>
                    <a:pt x="305331" y="1090158"/>
                    <a:pt x="273884" y="1090158"/>
                  </a:cubicBezTo>
                  <a:lnTo>
                    <a:pt x="154401" y="1090158"/>
                  </a:lnTo>
                  <a:cubicBezTo>
                    <a:pt x="122954" y="1090158"/>
                    <a:pt x="97461" y="1064665"/>
                    <a:pt x="97461" y="1033218"/>
                  </a:cubicBezTo>
                  <a:lnTo>
                    <a:pt x="97461" y="1003429"/>
                  </a:lnTo>
                  <a:cubicBezTo>
                    <a:pt x="97461" y="971982"/>
                    <a:pt x="122954" y="946489"/>
                    <a:pt x="154401" y="946489"/>
                  </a:cubicBezTo>
                  <a:close/>
                  <a:moveTo>
                    <a:pt x="1956951" y="946489"/>
                  </a:moveTo>
                  <a:cubicBezTo>
                    <a:pt x="1988398" y="946489"/>
                    <a:pt x="2013891" y="971982"/>
                    <a:pt x="2013891" y="1003429"/>
                  </a:cubicBezTo>
                  <a:lnTo>
                    <a:pt x="2013891" y="1033218"/>
                  </a:lnTo>
                  <a:cubicBezTo>
                    <a:pt x="2013891" y="1064665"/>
                    <a:pt x="1988398" y="1090158"/>
                    <a:pt x="1956951" y="1090158"/>
                  </a:cubicBezTo>
                  <a:lnTo>
                    <a:pt x="1837468" y="1090158"/>
                  </a:lnTo>
                  <a:cubicBezTo>
                    <a:pt x="1806021" y="1090158"/>
                    <a:pt x="1780528" y="1064665"/>
                    <a:pt x="1780528" y="1033218"/>
                  </a:cubicBezTo>
                  <a:lnTo>
                    <a:pt x="1780528" y="1003429"/>
                  </a:lnTo>
                  <a:cubicBezTo>
                    <a:pt x="1780528" y="971982"/>
                    <a:pt x="1806021" y="946489"/>
                    <a:pt x="1837468" y="946489"/>
                  </a:cubicBezTo>
                  <a:close/>
                  <a:moveTo>
                    <a:pt x="273884" y="537270"/>
                  </a:moveTo>
                  <a:cubicBezTo>
                    <a:pt x="305331" y="537270"/>
                    <a:pt x="330824" y="562763"/>
                    <a:pt x="330824" y="594210"/>
                  </a:cubicBezTo>
                  <a:lnTo>
                    <a:pt x="330824" y="623999"/>
                  </a:lnTo>
                  <a:cubicBezTo>
                    <a:pt x="330824" y="655446"/>
                    <a:pt x="305331" y="680939"/>
                    <a:pt x="273884" y="680939"/>
                  </a:cubicBezTo>
                  <a:lnTo>
                    <a:pt x="154401" y="680939"/>
                  </a:lnTo>
                  <a:cubicBezTo>
                    <a:pt x="122954" y="680939"/>
                    <a:pt x="97461" y="655446"/>
                    <a:pt x="97461" y="623999"/>
                  </a:cubicBezTo>
                  <a:lnTo>
                    <a:pt x="97461" y="594210"/>
                  </a:lnTo>
                  <a:cubicBezTo>
                    <a:pt x="97461" y="562763"/>
                    <a:pt x="122954" y="537270"/>
                    <a:pt x="154401" y="537270"/>
                  </a:cubicBezTo>
                  <a:close/>
                  <a:moveTo>
                    <a:pt x="1956951" y="537270"/>
                  </a:moveTo>
                  <a:cubicBezTo>
                    <a:pt x="1988398" y="537270"/>
                    <a:pt x="2013891" y="562763"/>
                    <a:pt x="2013891" y="594210"/>
                  </a:cubicBezTo>
                  <a:lnTo>
                    <a:pt x="2013891" y="623999"/>
                  </a:lnTo>
                  <a:cubicBezTo>
                    <a:pt x="2013891" y="655446"/>
                    <a:pt x="1988398" y="680939"/>
                    <a:pt x="1956951" y="680939"/>
                  </a:cubicBezTo>
                  <a:lnTo>
                    <a:pt x="1837468" y="680939"/>
                  </a:lnTo>
                  <a:cubicBezTo>
                    <a:pt x="1806021" y="680939"/>
                    <a:pt x="1780528" y="655446"/>
                    <a:pt x="1780528" y="623999"/>
                  </a:cubicBezTo>
                  <a:lnTo>
                    <a:pt x="1780528" y="594210"/>
                  </a:lnTo>
                  <a:cubicBezTo>
                    <a:pt x="1780528" y="562763"/>
                    <a:pt x="1806021" y="537270"/>
                    <a:pt x="1837468" y="537270"/>
                  </a:cubicBezTo>
                  <a:close/>
                  <a:moveTo>
                    <a:pt x="1551075" y="128052"/>
                  </a:moveTo>
                  <a:cubicBezTo>
                    <a:pt x="1634842" y="128052"/>
                    <a:pt x="1702749" y="195959"/>
                    <a:pt x="1702749" y="279726"/>
                  </a:cubicBezTo>
                  <a:lnTo>
                    <a:pt x="1702749" y="1237912"/>
                  </a:lnTo>
                  <a:cubicBezTo>
                    <a:pt x="1702749" y="1321679"/>
                    <a:pt x="1634842" y="1389586"/>
                    <a:pt x="1551075" y="1389586"/>
                  </a:cubicBezTo>
                  <a:lnTo>
                    <a:pt x="1055676" y="1389586"/>
                  </a:lnTo>
                  <a:lnTo>
                    <a:pt x="560277" y="1389586"/>
                  </a:lnTo>
                  <a:cubicBezTo>
                    <a:pt x="476510" y="1389586"/>
                    <a:pt x="408603" y="1321679"/>
                    <a:pt x="408603" y="1237912"/>
                  </a:cubicBezTo>
                  <a:lnTo>
                    <a:pt x="408603" y="279726"/>
                  </a:lnTo>
                  <a:cubicBezTo>
                    <a:pt x="408603" y="195959"/>
                    <a:pt x="476510" y="128052"/>
                    <a:pt x="560277" y="128052"/>
                  </a:cubicBezTo>
                  <a:lnTo>
                    <a:pt x="1055676" y="128052"/>
                  </a:lnTo>
                  <a:close/>
                  <a:moveTo>
                    <a:pt x="273884" y="128051"/>
                  </a:moveTo>
                  <a:cubicBezTo>
                    <a:pt x="305331" y="128051"/>
                    <a:pt x="330824" y="153544"/>
                    <a:pt x="330824" y="184991"/>
                  </a:cubicBezTo>
                  <a:lnTo>
                    <a:pt x="330824" y="214780"/>
                  </a:lnTo>
                  <a:cubicBezTo>
                    <a:pt x="330824" y="246227"/>
                    <a:pt x="305331" y="271720"/>
                    <a:pt x="273884" y="271720"/>
                  </a:cubicBezTo>
                  <a:lnTo>
                    <a:pt x="154401" y="271720"/>
                  </a:lnTo>
                  <a:cubicBezTo>
                    <a:pt x="122954" y="271720"/>
                    <a:pt x="97461" y="246227"/>
                    <a:pt x="97461" y="214780"/>
                  </a:cubicBezTo>
                  <a:lnTo>
                    <a:pt x="97461" y="184991"/>
                  </a:lnTo>
                  <a:cubicBezTo>
                    <a:pt x="97461" y="153544"/>
                    <a:pt x="122954" y="128051"/>
                    <a:pt x="154401" y="128051"/>
                  </a:cubicBezTo>
                  <a:close/>
                  <a:moveTo>
                    <a:pt x="1956951" y="128051"/>
                  </a:moveTo>
                  <a:cubicBezTo>
                    <a:pt x="1988398" y="128051"/>
                    <a:pt x="2013891" y="153544"/>
                    <a:pt x="2013891" y="184991"/>
                  </a:cubicBezTo>
                  <a:lnTo>
                    <a:pt x="2013891" y="214780"/>
                  </a:lnTo>
                  <a:cubicBezTo>
                    <a:pt x="2013891" y="246227"/>
                    <a:pt x="1988398" y="271720"/>
                    <a:pt x="1956951" y="271720"/>
                  </a:cubicBezTo>
                  <a:lnTo>
                    <a:pt x="1837468" y="271720"/>
                  </a:lnTo>
                  <a:cubicBezTo>
                    <a:pt x="1806021" y="271720"/>
                    <a:pt x="1780528" y="246227"/>
                    <a:pt x="1780528" y="214780"/>
                  </a:cubicBezTo>
                  <a:lnTo>
                    <a:pt x="1780528" y="184991"/>
                  </a:lnTo>
                  <a:cubicBezTo>
                    <a:pt x="1780528" y="153544"/>
                    <a:pt x="1806021" y="128051"/>
                    <a:pt x="1837468" y="128051"/>
                  </a:cubicBezTo>
                  <a:close/>
                  <a:moveTo>
                    <a:pt x="2111352" y="0"/>
                  </a:moveTo>
                  <a:lnTo>
                    <a:pt x="1055676" y="0"/>
                  </a:lnTo>
                  <a:lnTo>
                    <a:pt x="0" y="0"/>
                  </a:lnTo>
                  <a:lnTo>
                    <a:pt x="0" y="2886673"/>
                  </a:lnTo>
                  <a:lnTo>
                    <a:pt x="1055676" y="2886673"/>
                  </a:lnTo>
                  <a:lnTo>
                    <a:pt x="2111352" y="28866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8" name="卡带"/>
            <p:cNvSpPr/>
            <p:nvPr/>
          </p:nvSpPr>
          <p:spPr bwMode="auto">
            <a:xfrm>
              <a:off x="1600200" y="4110947"/>
              <a:ext cx="781083" cy="719670"/>
            </a:xfrm>
            <a:custGeom>
              <a:avLst/>
              <a:gdLst/>
              <a:ahLst/>
              <a:cxnLst/>
              <a:rect l="0" t="0" r="r" b="b"/>
              <a:pathLst>
                <a:path w="2060576" h="1465263">
                  <a:moveTo>
                    <a:pt x="1558363" y="990918"/>
                  </a:moveTo>
                  <a:lnTo>
                    <a:pt x="1525030" y="995998"/>
                  </a:lnTo>
                  <a:lnTo>
                    <a:pt x="1491381" y="1000126"/>
                  </a:lnTo>
                  <a:lnTo>
                    <a:pt x="1456779" y="1003301"/>
                  </a:lnTo>
                  <a:lnTo>
                    <a:pt x="1421224" y="1006158"/>
                  </a:lnTo>
                  <a:lnTo>
                    <a:pt x="1402812" y="1006793"/>
                  </a:lnTo>
                  <a:lnTo>
                    <a:pt x="1384717" y="1008063"/>
                  </a:lnTo>
                  <a:lnTo>
                    <a:pt x="1366305" y="1008381"/>
                  </a:lnTo>
                  <a:lnTo>
                    <a:pt x="1347893" y="1008698"/>
                  </a:lnTo>
                  <a:lnTo>
                    <a:pt x="1328846" y="1008698"/>
                  </a:lnTo>
                  <a:lnTo>
                    <a:pt x="1310117" y="1008381"/>
                  </a:lnTo>
                  <a:lnTo>
                    <a:pt x="1290752" y="1008063"/>
                  </a:lnTo>
                  <a:lnTo>
                    <a:pt x="1271388" y="1007111"/>
                  </a:lnTo>
                  <a:lnTo>
                    <a:pt x="1245992" y="1005841"/>
                  </a:lnTo>
                  <a:lnTo>
                    <a:pt x="1220278" y="1003301"/>
                  </a:lnTo>
                  <a:lnTo>
                    <a:pt x="1194247" y="1000443"/>
                  </a:lnTo>
                  <a:lnTo>
                    <a:pt x="1168217" y="996633"/>
                  </a:lnTo>
                  <a:lnTo>
                    <a:pt x="1162185" y="1257301"/>
                  </a:lnTo>
                  <a:lnTo>
                    <a:pt x="1189168" y="1260476"/>
                  </a:lnTo>
                  <a:lnTo>
                    <a:pt x="1215199" y="1263651"/>
                  </a:lnTo>
                  <a:lnTo>
                    <a:pt x="1241230" y="1265873"/>
                  </a:lnTo>
                  <a:lnTo>
                    <a:pt x="1266943" y="1267461"/>
                  </a:lnTo>
                  <a:lnTo>
                    <a:pt x="1286308" y="1268096"/>
                  </a:lnTo>
                  <a:lnTo>
                    <a:pt x="1305355" y="1268413"/>
                  </a:lnTo>
                  <a:lnTo>
                    <a:pt x="1324402" y="1268413"/>
                  </a:lnTo>
                  <a:lnTo>
                    <a:pt x="1343132" y="1268413"/>
                  </a:lnTo>
                  <a:lnTo>
                    <a:pt x="1361861" y="1268096"/>
                  </a:lnTo>
                  <a:lnTo>
                    <a:pt x="1379956" y="1267461"/>
                  </a:lnTo>
                  <a:lnTo>
                    <a:pt x="1398050" y="1266508"/>
                  </a:lnTo>
                  <a:lnTo>
                    <a:pt x="1416145" y="1265556"/>
                  </a:lnTo>
                  <a:lnTo>
                    <a:pt x="1433922" y="1264286"/>
                  </a:lnTo>
                  <a:lnTo>
                    <a:pt x="1451382" y="1262698"/>
                  </a:lnTo>
                  <a:lnTo>
                    <a:pt x="1485667" y="1259206"/>
                  </a:lnTo>
                  <a:lnTo>
                    <a:pt x="1519316" y="1254443"/>
                  </a:lnTo>
                  <a:lnTo>
                    <a:pt x="1552331" y="1249363"/>
                  </a:lnTo>
                  <a:lnTo>
                    <a:pt x="1558363" y="990918"/>
                  </a:lnTo>
                  <a:close/>
                  <a:moveTo>
                    <a:pt x="678074" y="884873"/>
                  </a:moveTo>
                  <a:lnTo>
                    <a:pt x="672042" y="1155066"/>
                  </a:lnTo>
                  <a:lnTo>
                    <a:pt x="719977" y="1164908"/>
                  </a:lnTo>
                  <a:lnTo>
                    <a:pt x="768229" y="1176021"/>
                  </a:lnTo>
                  <a:lnTo>
                    <a:pt x="817117" y="1186816"/>
                  </a:lnTo>
                  <a:lnTo>
                    <a:pt x="866004" y="1198246"/>
                  </a:lnTo>
                  <a:lnTo>
                    <a:pt x="914574" y="1209041"/>
                  </a:lnTo>
                  <a:lnTo>
                    <a:pt x="963144" y="1220153"/>
                  </a:lnTo>
                  <a:lnTo>
                    <a:pt x="1011396" y="1230631"/>
                  </a:lnTo>
                  <a:lnTo>
                    <a:pt x="1059331" y="1240156"/>
                  </a:lnTo>
                  <a:lnTo>
                    <a:pt x="1065680" y="978218"/>
                  </a:lnTo>
                  <a:lnTo>
                    <a:pt x="1041554" y="972821"/>
                  </a:lnTo>
                  <a:lnTo>
                    <a:pt x="1017428" y="967106"/>
                  </a:lnTo>
                  <a:lnTo>
                    <a:pt x="968858" y="955358"/>
                  </a:lnTo>
                  <a:lnTo>
                    <a:pt x="920288" y="943293"/>
                  </a:lnTo>
                  <a:lnTo>
                    <a:pt x="871718" y="930911"/>
                  </a:lnTo>
                  <a:lnTo>
                    <a:pt x="822831" y="918528"/>
                  </a:lnTo>
                  <a:lnTo>
                    <a:pt x="774578" y="906146"/>
                  </a:lnTo>
                  <a:lnTo>
                    <a:pt x="726009" y="895033"/>
                  </a:lnTo>
                  <a:lnTo>
                    <a:pt x="702200" y="889636"/>
                  </a:lnTo>
                  <a:lnTo>
                    <a:pt x="678074" y="884873"/>
                  </a:lnTo>
                  <a:close/>
                  <a:moveTo>
                    <a:pt x="1937716" y="876301"/>
                  </a:moveTo>
                  <a:lnTo>
                    <a:pt x="1911685" y="888048"/>
                  </a:lnTo>
                  <a:lnTo>
                    <a:pt x="1883114" y="900113"/>
                  </a:lnTo>
                  <a:lnTo>
                    <a:pt x="1852004" y="912813"/>
                  </a:lnTo>
                  <a:lnTo>
                    <a:pt x="1835814" y="918846"/>
                  </a:lnTo>
                  <a:lnTo>
                    <a:pt x="1818672" y="925196"/>
                  </a:lnTo>
                  <a:lnTo>
                    <a:pt x="1800895" y="931228"/>
                  </a:lnTo>
                  <a:lnTo>
                    <a:pt x="1782800" y="937261"/>
                  </a:lnTo>
                  <a:lnTo>
                    <a:pt x="1764070" y="943293"/>
                  </a:lnTo>
                  <a:lnTo>
                    <a:pt x="1744706" y="949008"/>
                  </a:lnTo>
                  <a:lnTo>
                    <a:pt x="1724707" y="955041"/>
                  </a:lnTo>
                  <a:lnTo>
                    <a:pt x="1704072" y="960438"/>
                  </a:lnTo>
                  <a:lnTo>
                    <a:pt x="1683438" y="966153"/>
                  </a:lnTo>
                  <a:lnTo>
                    <a:pt x="1661851" y="970916"/>
                  </a:lnTo>
                  <a:lnTo>
                    <a:pt x="1655820" y="1227773"/>
                  </a:lnTo>
                  <a:lnTo>
                    <a:pt x="1677724" y="1222058"/>
                  </a:lnTo>
                  <a:lnTo>
                    <a:pt x="1698993" y="1216026"/>
                  </a:lnTo>
                  <a:lnTo>
                    <a:pt x="1719627" y="1209993"/>
                  </a:lnTo>
                  <a:lnTo>
                    <a:pt x="1739627" y="1203326"/>
                  </a:lnTo>
                  <a:lnTo>
                    <a:pt x="1758991" y="1196976"/>
                  </a:lnTo>
                  <a:lnTo>
                    <a:pt x="1778038" y="1190626"/>
                  </a:lnTo>
                  <a:lnTo>
                    <a:pt x="1796133" y="1183958"/>
                  </a:lnTo>
                  <a:lnTo>
                    <a:pt x="1813910" y="1177291"/>
                  </a:lnTo>
                  <a:lnTo>
                    <a:pt x="1830735" y="1170623"/>
                  </a:lnTo>
                  <a:lnTo>
                    <a:pt x="1846925" y="1163638"/>
                  </a:lnTo>
                  <a:lnTo>
                    <a:pt x="1878035" y="1150303"/>
                  </a:lnTo>
                  <a:lnTo>
                    <a:pt x="1906288" y="1136968"/>
                  </a:lnTo>
                  <a:lnTo>
                    <a:pt x="1931684" y="1124586"/>
                  </a:lnTo>
                  <a:lnTo>
                    <a:pt x="1937716" y="876301"/>
                  </a:lnTo>
                  <a:close/>
                  <a:moveTo>
                    <a:pt x="399987" y="852488"/>
                  </a:moveTo>
                  <a:lnTo>
                    <a:pt x="382845" y="853441"/>
                  </a:lnTo>
                  <a:lnTo>
                    <a:pt x="366338" y="854393"/>
                  </a:lnTo>
                  <a:lnTo>
                    <a:pt x="349513" y="856616"/>
                  </a:lnTo>
                  <a:lnTo>
                    <a:pt x="333005" y="859473"/>
                  </a:lnTo>
                  <a:lnTo>
                    <a:pt x="316815" y="863283"/>
                  </a:lnTo>
                  <a:lnTo>
                    <a:pt x="308879" y="865506"/>
                  </a:lnTo>
                  <a:lnTo>
                    <a:pt x="300625" y="867728"/>
                  </a:lnTo>
                  <a:lnTo>
                    <a:pt x="293324" y="1132841"/>
                  </a:lnTo>
                  <a:lnTo>
                    <a:pt x="309514" y="1129983"/>
                  </a:lnTo>
                  <a:lnTo>
                    <a:pt x="325704" y="1128078"/>
                  </a:lnTo>
                  <a:lnTo>
                    <a:pt x="342211" y="1126491"/>
                  </a:lnTo>
                  <a:lnTo>
                    <a:pt x="358719" y="1125221"/>
                  </a:lnTo>
                  <a:lnTo>
                    <a:pt x="375226" y="1123951"/>
                  </a:lnTo>
                  <a:lnTo>
                    <a:pt x="392368" y="1123633"/>
                  </a:lnTo>
                  <a:lnTo>
                    <a:pt x="409193" y="1123633"/>
                  </a:lnTo>
                  <a:lnTo>
                    <a:pt x="426653" y="1123951"/>
                  </a:lnTo>
                  <a:lnTo>
                    <a:pt x="444113" y="1124586"/>
                  </a:lnTo>
                  <a:lnTo>
                    <a:pt x="461573" y="1125538"/>
                  </a:lnTo>
                  <a:lnTo>
                    <a:pt x="479350" y="1126808"/>
                  </a:lnTo>
                  <a:lnTo>
                    <a:pt x="497127" y="1128078"/>
                  </a:lnTo>
                  <a:lnTo>
                    <a:pt x="514904" y="1129983"/>
                  </a:lnTo>
                  <a:lnTo>
                    <a:pt x="532999" y="1131888"/>
                  </a:lnTo>
                  <a:lnTo>
                    <a:pt x="569188" y="1136968"/>
                  </a:lnTo>
                  <a:lnTo>
                    <a:pt x="575220" y="867411"/>
                  </a:lnTo>
                  <a:lnTo>
                    <a:pt x="539348" y="862648"/>
                  </a:lnTo>
                  <a:lnTo>
                    <a:pt x="503476" y="858521"/>
                  </a:lnTo>
                  <a:lnTo>
                    <a:pt x="486016" y="856616"/>
                  </a:lnTo>
                  <a:lnTo>
                    <a:pt x="468239" y="854711"/>
                  </a:lnTo>
                  <a:lnTo>
                    <a:pt x="450779" y="853758"/>
                  </a:lnTo>
                  <a:lnTo>
                    <a:pt x="433954" y="853123"/>
                  </a:lnTo>
                  <a:lnTo>
                    <a:pt x="416812" y="852488"/>
                  </a:lnTo>
                  <a:lnTo>
                    <a:pt x="399987" y="852488"/>
                  </a:lnTo>
                  <a:close/>
                  <a:moveTo>
                    <a:pt x="2019300" y="725488"/>
                  </a:moveTo>
                  <a:lnTo>
                    <a:pt x="2018348" y="787083"/>
                  </a:lnTo>
                  <a:lnTo>
                    <a:pt x="2018665" y="787083"/>
                  </a:lnTo>
                  <a:lnTo>
                    <a:pt x="2010729" y="1127761"/>
                  </a:lnTo>
                  <a:lnTo>
                    <a:pt x="2010094" y="1127761"/>
                  </a:lnTo>
                  <a:lnTo>
                    <a:pt x="2009142" y="1169353"/>
                  </a:lnTo>
                  <a:lnTo>
                    <a:pt x="2005650" y="1171576"/>
                  </a:lnTo>
                  <a:lnTo>
                    <a:pt x="1996126" y="1178561"/>
                  </a:lnTo>
                  <a:lnTo>
                    <a:pt x="1979301" y="1188721"/>
                  </a:lnTo>
                  <a:lnTo>
                    <a:pt x="1968826" y="1195071"/>
                  </a:lnTo>
                  <a:lnTo>
                    <a:pt x="1956763" y="1202056"/>
                  </a:lnTo>
                  <a:lnTo>
                    <a:pt x="1943112" y="1209676"/>
                  </a:lnTo>
                  <a:lnTo>
                    <a:pt x="1927557" y="1217931"/>
                  </a:lnTo>
                  <a:lnTo>
                    <a:pt x="1911050" y="1226186"/>
                  </a:lnTo>
                  <a:lnTo>
                    <a:pt x="1892638" y="1235393"/>
                  </a:lnTo>
                  <a:lnTo>
                    <a:pt x="1873591" y="1244283"/>
                  </a:lnTo>
                  <a:lnTo>
                    <a:pt x="1852321" y="1253491"/>
                  </a:lnTo>
                  <a:lnTo>
                    <a:pt x="1830100" y="1262698"/>
                  </a:lnTo>
                  <a:lnTo>
                    <a:pt x="1806291" y="1271906"/>
                  </a:lnTo>
                  <a:lnTo>
                    <a:pt x="1781213" y="1281431"/>
                  </a:lnTo>
                  <a:lnTo>
                    <a:pt x="1754864" y="1290321"/>
                  </a:lnTo>
                  <a:lnTo>
                    <a:pt x="1727246" y="1299211"/>
                  </a:lnTo>
                  <a:lnTo>
                    <a:pt x="1698041" y="1307466"/>
                  </a:lnTo>
                  <a:lnTo>
                    <a:pt x="1667883" y="1315721"/>
                  </a:lnTo>
                  <a:lnTo>
                    <a:pt x="1636455" y="1323341"/>
                  </a:lnTo>
                  <a:lnTo>
                    <a:pt x="1603758" y="1330008"/>
                  </a:lnTo>
                  <a:lnTo>
                    <a:pt x="1586933" y="1333501"/>
                  </a:lnTo>
                  <a:lnTo>
                    <a:pt x="1570108" y="1336676"/>
                  </a:lnTo>
                  <a:lnTo>
                    <a:pt x="1552649" y="1339533"/>
                  </a:lnTo>
                  <a:lnTo>
                    <a:pt x="1534871" y="1342391"/>
                  </a:lnTo>
                  <a:lnTo>
                    <a:pt x="1516777" y="1344613"/>
                  </a:lnTo>
                  <a:lnTo>
                    <a:pt x="1498682" y="1346836"/>
                  </a:lnTo>
                  <a:lnTo>
                    <a:pt x="1479952" y="1349058"/>
                  </a:lnTo>
                  <a:lnTo>
                    <a:pt x="1461223" y="1350646"/>
                  </a:lnTo>
                  <a:lnTo>
                    <a:pt x="1442176" y="1351916"/>
                  </a:lnTo>
                  <a:lnTo>
                    <a:pt x="1423129" y="1353503"/>
                  </a:lnTo>
                  <a:lnTo>
                    <a:pt x="1403447" y="1354773"/>
                  </a:lnTo>
                  <a:lnTo>
                    <a:pt x="1383448" y="1355091"/>
                  </a:lnTo>
                  <a:lnTo>
                    <a:pt x="1363131" y="1355726"/>
                  </a:lnTo>
                  <a:lnTo>
                    <a:pt x="1342814" y="1355726"/>
                  </a:lnTo>
                  <a:lnTo>
                    <a:pt x="1322180" y="1355726"/>
                  </a:lnTo>
                  <a:lnTo>
                    <a:pt x="1301228" y="1355091"/>
                  </a:lnTo>
                  <a:lnTo>
                    <a:pt x="1280276" y="1354456"/>
                  </a:lnTo>
                  <a:lnTo>
                    <a:pt x="1259007" y="1353186"/>
                  </a:lnTo>
                  <a:lnTo>
                    <a:pt x="1237103" y="1351598"/>
                  </a:lnTo>
                  <a:lnTo>
                    <a:pt x="1215517" y="1349693"/>
                  </a:lnTo>
                  <a:lnTo>
                    <a:pt x="1193295" y="1347153"/>
                  </a:lnTo>
                  <a:lnTo>
                    <a:pt x="1171391" y="1344613"/>
                  </a:lnTo>
                  <a:lnTo>
                    <a:pt x="1148852" y="1341438"/>
                  </a:lnTo>
                  <a:lnTo>
                    <a:pt x="1126631" y="1337628"/>
                  </a:lnTo>
                  <a:lnTo>
                    <a:pt x="1104092" y="1333818"/>
                  </a:lnTo>
                  <a:lnTo>
                    <a:pt x="1081235" y="1329691"/>
                  </a:lnTo>
                  <a:lnTo>
                    <a:pt x="1035840" y="1321118"/>
                  </a:lnTo>
                  <a:lnTo>
                    <a:pt x="989810" y="1311276"/>
                  </a:lnTo>
                  <a:lnTo>
                    <a:pt x="943779" y="1301116"/>
                  </a:lnTo>
                  <a:lnTo>
                    <a:pt x="897749" y="1290003"/>
                  </a:lnTo>
                  <a:lnTo>
                    <a:pt x="805371" y="1268413"/>
                  </a:lnTo>
                  <a:lnTo>
                    <a:pt x="759658" y="1257936"/>
                  </a:lnTo>
                  <a:lnTo>
                    <a:pt x="713945" y="1247776"/>
                  </a:lnTo>
                  <a:lnTo>
                    <a:pt x="668550" y="1237933"/>
                  </a:lnTo>
                  <a:lnTo>
                    <a:pt x="624107" y="1229678"/>
                  </a:lnTo>
                  <a:lnTo>
                    <a:pt x="601568" y="1225551"/>
                  </a:lnTo>
                  <a:lnTo>
                    <a:pt x="579664" y="1222058"/>
                  </a:lnTo>
                  <a:lnTo>
                    <a:pt x="557760" y="1218566"/>
                  </a:lnTo>
                  <a:lnTo>
                    <a:pt x="535856" y="1215708"/>
                  </a:lnTo>
                  <a:lnTo>
                    <a:pt x="514269" y="1212851"/>
                  </a:lnTo>
                  <a:lnTo>
                    <a:pt x="493000" y="1210946"/>
                  </a:lnTo>
                  <a:lnTo>
                    <a:pt x="471731" y="1209041"/>
                  </a:lnTo>
                  <a:lnTo>
                    <a:pt x="450779" y="1208088"/>
                  </a:lnTo>
                  <a:lnTo>
                    <a:pt x="430145" y="1207136"/>
                  </a:lnTo>
                  <a:lnTo>
                    <a:pt x="409828" y="1206818"/>
                  </a:lnTo>
                  <a:lnTo>
                    <a:pt x="389829" y="1207136"/>
                  </a:lnTo>
                  <a:lnTo>
                    <a:pt x="369512" y="1208088"/>
                  </a:lnTo>
                  <a:lnTo>
                    <a:pt x="350148" y="1209676"/>
                  </a:lnTo>
                  <a:lnTo>
                    <a:pt x="330466" y="1211263"/>
                  </a:lnTo>
                  <a:lnTo>
                    <a:pt x="311419" y="1214121"/>
                  </a:lnTo>
                  <a:lnTo>
                    <a:pt x="292689" y="1217613"/>
                  </a:lnTo>
                  <a:lnTo>
                    <a:pt x="273960" y="1221106"/>
                  </a:lnTo>
                  <a:lnTo>
                    <a:pt x="255865" y="1226186"/>
                  </a:lnTo>
                  <a:lnTo>
                    <a:pt x="238088" y="1231901"/>
                  </a:lnTo>
                  <a:lnTo>
                    <a:pt x="220628" y="1237933"/>
                  </a:lnTo>
                  <a:lnTo>
                    <a:pt x="203803" y="1244918"/>
                  </a:lnTo>
                  <a:lnTo>
                    <a:pt x="195549" y="1248728"/>
                  </a:lnTo>
                  <a:lnTo>
                    <a:pt x="186978" y="1252856"/>
                  </a:lnTo>
                  <a:lnTo>
                    <a:pt x="178725" y="1257301"/>
                  </a:lnTo>
                  <a:lnTo>
                    <a:pt x="170788" y="1261746"/>
                  </a:lnTo>
                  <a:lnTo>
                    <a:pt x="162852" y="1266191"/>
                  </a:lnTo>
                  <a:lnTo>
                    <a:pt x="154916" y="1271271"/>
                  </a:lnTo>
                  <a:lnTo>
                    <a:pt x="146980" y="1276351"/>
                  </a:lnTo>
                  <a:lnTo>
                    <a:pt x="139361" y="1281748"/>
                  </a:lnTo>
                  <a:lnTo>
                    <a:pt x="132059" y="1287463"/>
                  </a:lnTo>
                  <a:lnTo>
                    <a:pt x="124441" y="1293496"/>
                  </a:lnTo>
                  <a:lnTo>
                    <a:pt x="117139" y="1299528"/>
                  </a:lnTo>
                  <a:lnTo>
                    <a:pt x="109838" y="1305561"/>
                  </a:lnTo>
                  <a:lnTo>
                    <a:pt x="102854" y="1312228"/>
                  </a:lnTo>
                  <a:lnTo>
                    <a:pt x="95553" y="1319213"/>
                  </a:lnTo>
                  <a:lnTo>
                    <a:pt x="88886" y="1326516"/>
                  </a:lnTo>
                  <a:lnTo>
                    <a:pt x="81902" y="1333501"/>
                  </a:lnTo>
                  <a:lnTo>
                    <a:pt x="75236" y="1341121"/>
                  </a:lnTo>
                  <a:lnTo>
                    <a:pt x="68887" y="1349058"/>
                  </a:lnTo>
                  <a:lnTo>
                    <a:pt x="62220" y="1357313"/>
                  </a:lnTo>
                  <a:lnTo>
                    <a:pt x="55871" y="1365568"/>
                  </a:lnTo>
                  <a:lnTo>
                    <a:pt x="49840" y="1374458"/>
                  </a:lnTo>
                  <a:lnTo>
                    <a:pt x="43808" y="1383031"/>
                  </a:lnTo>
                  <a:lnTo>
                    <a:pt x="37777" y="1392556"/>
                  </a:lnTo>
                  <a:lnTo>
                    <a:pt x="32063" y="1402081"/>
                  </a:lnTo>
                  <a:lnTo>
                    <a:pt x="26348" y="1411923"/>
                  </a:lnTo>
                  <a:lnTo>
                    <a:pt x="20952" y="1422083"/>
                  </a:lnTo>
                  <a:lnTo>
                    <a:pt x="15555" y="1432243"/>
                  </a:lnTo>
                  <a:lnTo>
                    <a:pt x="10159" y="1442721"/>
                  </a:lnTo>
                  <a:lnTo>
                    <a:pt x="5079" y="1453833"/>
                  </a:lnTo>
                  <a:lnTo>
                    <a:pt x="0" y="1465263"/>
                  </a:lnTo>
                  <a:lnTo>
                    <a:pt x="1905" y="1387158"/>
                  </a:lnTo>
                  <a:lnTo>
                    <a:pt x="5714" y="1377316"/>
                  </a:lnTo>
                  <a:lnTo>
                    <a:pt x="9524" y="1368108"/>
                  </a:lnTo>
                  <a:lnTo>
                    <a:pt x="13968" y="1358583"/>
                  </a:lnTo>
                  <a:lnTo>
                    <a:pt x="18412" y="1349376"/>
                  </a:lnTo>
                  <a:lnTo>
                    <a:pt x="23174" y="1340486"/>
                  </a:lnTo>
                  <a:lnTo>
                    <a:pt x="28253" y="1331278"/>
                  </a:lnTo>
                  <a:lnTo>
                    <a:pt x="33650" y="1322706"/>
                  </a:lnTo>
                  <a:lnTo>
                    <a:pt x="39046" y="1313816"/>
                  </a:lnTo>
                  <a:lnTo>
                    <a:pt x="44761" y="1305243"/>
                  </a:lnTo>
                  <a:lnTo>
                    <a:pt x="50792" y="1296988"/>
                  </a:lnTo>
                  <a:lnTo>
                    <a:pt x="56824" y="1289051"/>
                  </a:lnTo>
                  <a:lnTo>
                    <a:pt x="63173" y="1281113"/>
                  </a:lnTo>
                  <a:lnTo>
                    <a:pt x="69522" y="1273176"/>
                  </a:lnTo>
                  <a:lnTo>
                    <a:pt x="75871" y="1265556"/>
                  </a:lnTo>
                  <a:lnTo>
                    <a:pt x="82855" y="1257936"/>
                  </a:lnTo>
                  <a:lnTo>
                    <a:pt x="89521" y="1250633"/>
                  </a:lnTo>
                  <a:lnTo>
                    <a:pt x="103489" y="1236981"/>
                  </a:lnTo>
                  <a:lnTo>
                    <a:pt x="117457" y="1224281"/>
                  </a:lnTo>
                  <a:lnTo>
                    <a:pt x="132059" y="1212533"/>
                  </a:lnTo>
                  <a:lnTo>
                    <a:pt x="146662" y="1201738"/>
                  </a:lnTo>
                  <a:lnTo>
                    <a:pt x="160947" y="1191896"/>
                  </a:lnTo>
                  <a:lnTo>
                    <a:pt x="175233" y="1183006"/>
                  </a:lnTo>
                  <a:lnTo>
                    <a:pt x="189518" y="1175386"/>
                  </a:lnTo>
                  <a:lnTo>
                    <a:pt x="196184" y="1172528"/>
                  </a:lnTo>
                  <a:lnTo>
                    <a:pt x="202851" y="1169353"/>
                  </a:lnTo>
                  <a:lnTo>
                    <a:pt x="208247" y="893446"/>
                  </a:lnTo>
                  <a:lnTo>
                    <a:pt x="196819" y="898208"/>
                  </a:lnTo>
                  <a:lnTo>
                    <a:pt x="185074" y="904241"/>
                  </a:lnTo>
                  <a:lnTo>
                    <a:pt x="173645" y="910908"/>
                  </a:lnTo>
                  <a:lnTo>
                    <a:pt x="160947" y="918846"/>
                  </a:lnTo>
                  <a:lnTo>
                    <a:pt x="148884" y="927736"/>
                  </a:lnTo>
                  <a:lnTo>
                    <a:pt x="142535" y="932816"/>
                  </a:lnTo>
                  <a:lnTo>
                    <a:pt x="136504" y="937896"/>
                  </a:lnTo>
                  <a:lnTo>
                    <a:pt x="130155" y="943611"/>
                  </a:lnTo>
                  <a:lnTo>
                    <a:pt x="123488" y="949643"/>
                  </a:lnTo>
                  <a:lnTo>
                    <a:pt x="117139" y="956311"/>
                  </a:lnTo>
                  <a:lnTo>
                    <a:pt x="111108" y="962978"/>
                  </a:lnTo>
                  <a:lnTo>
                    <a:pt x="104441" y="970281"/>
                  </a:lnTo>
                  <a:lnTo>
                    <a:pt x="97775" y="977901"/>
                  </a:lnTo>
                  <a:lnTo>
                    <a:pt x="91426" y="985838"/>
                  </a:lnTo>
                  <a:lnTo>
                    <a:pt x="85077" y="994093"/>
                  </a:lnTo>
                  <a:lnTo>
                    <a:pt x="78728" y="1002983"/>
                  </a:lnTo>
                  <a:lnTo>
                    <a:pt x="72061" y="1012508"/>
                  </a:lnTo>
                  <a:lnTo>
                    <a:pt x="65712" y="1022351"/>
                  </a:lnTo>
                  <a:lnTo>
                    <a:pt x="59363" y="1032511"/>
                  </a:lnTo>
                  <a:lnTo>
                    <a:pt x="52697" y="1043306"/>
                  </a:lnTo>
                  <a:lnTo>
                    <a:pt x="46030" y="1054418"/>
                  </a:lnTo>
                  <a:lnTo>
                    <a:pt x="39681" y="1066483"/>
                  </a:lnTo>
                  <a:lnTo>
                    <a:pt x="33332" y="1078548"/>
                  </a:lnTo>
                  <a:lnTo>
                    <a:pt x="26983" y="1091883"/>
                  </a:lnTo>
                  <a:lnTo>
                    <a:pt x="20317" y="1105218"/>
                  </a:lnTo>
                  <a:lnTo>
                    <a:pt x="13968" y="1119188"/>
                  </a:lnTo>
                  <a:lnTo>
                    <a:pt x="7936" y="1133793"/>
                  </a:lnTo>
                  <a:lnTo>
                    <a:pt x="10476" y="1021716"/>
                  </a:lnTo>
                  <a:lnTo>
                    <a:pt x="15555" y="1010286"/>
                  </a:lnTo>
                  <a:lnTo>
                    <a:pt x="20317" y="999173"/>
                  </a:lnTo>
                  <a:lnTo>
                    <a:pt x="25714" y="988696"/>
                  </a:lnTo>
                  <a:lnTo>
                    <a:pt x="31428" y="978536"/>
                  </a:lnTo>
                  <a:lnTo>
                    <a:pt x="36824" y="968376"/>
                  </a:lnTo>
                  <a:lnTo>
                    <a:pt x="42221" y="958533"/>
                  </a:lnTo>
                  <a:lnTo>
                    <a:pt x="48253" y="949008"/>
                  </a:lnTo>
                  <a:lnTo>
                    <a:pt x="53967" y="939483"/>
                  </a:lnTo>
                  <a:lnTo>
                    <a:pt x="59998" y="930911"/>
                  </a:lnTo>
                  <a:lnTo>
                    <a:pt x="66665" y="922021"/>
                  </a:lnTo>
                  <a:lnTo>
                    <a:pt x="72696" y="913766"/>
                  </a:lnTo>
                  <a:lnTo>
                    <a:pt x="79045" y="905511"/>
                  </a:lnTo>
                  <a:lnTo>
                    <a:pt x="85712" y="897573"/>
                  </a:lnTo>
                  <a:lnTo>
                    <a:pt x="92378" y="889953"/>
                  </a:lnTo>
                  <a:lnTo>
                    <a:pt x="99045" y="882968"/>
                  </a:lnTo>
                  <a:lnTo>
                    <a:pt x="106346" y="875666"/>
                  </a:lnTo>
                  <a:lnTo>
                    <a:pt x="113012" y="868998"/>
                  </a:lnTo>
                  <a:lnTo>
                    <a:pt x="120314" y="862331"/>
                  </a:lnTo>
                  <a:lnTo>
                    <a:pt x="127298" y="855981"/>
                  </a:lnTo>
                  <a:lnTo>
                    <a:pt x="134916" y="849948"/>
                  </a:lnTo>
                  <a:lnTo>
                    <a:pt x="142218" y="843916"/>
                  </a:lnTo>
                  <a:lnTo>
                    <a:pt x="149837" y="838201"/>
                  </a:lnTo>
                  <a:lnTo>
                    <a:pt x="157773" y="832803"/>
                  </a:lnTo>
                  <a:lnTo>
                    <a:pt x="165074" y="827723"/>
                  </a:lnTo>
                  <a:lnTo>
                    <a:pt x="173010" y="822643"/>
                  </a:lnTo>
                  <a:lnTo>
                    <a:pt x="180947" y="818198"/>
                  </a:lnTo>
                  <a:lnTo>
                    <a:pt x="189518" y="813753"/>
                  </a:lnTo>
                  <a:lnTo>
                    <a:pt x="197454" y="809626"/>
                  </a:lnTo>
                  <a:lnTo>
                    <a:pt x="205708" y="805181"/>
                  </a:lnTo>
                  <a:lnTo>
                    <a:pt x="213961" y="801688"/>
                  </a:lnTo>
                  <a:lnTo>
                    <a:pt x="231421" y="794386"/>
                  </a:lnTo>
                  <a:lnTo>
                    <a:pt x="248564" y="788353"/>
                  </a:lnTo>
                  <a:lnTo>
                    <a:pt x="266341" y="782638"/>
                  </a:lnTo>
                  <a:lnTo>
                    <a:pt x="284753" y="778193"/>
                  </a:lnTo>
                  <a:lnTo>
                    <a:pt x="303165" y="774066"/>
                  </a:lnTo>
                  <a:lnTo>
                    <a:pt x="321577" y="770573"/>
                  </a:lnTo>
                  <a:lnTo>
                    <a:pt x="340942" y="768033"/>
                  </a:lnTo>
                  <a:lnTo>
                    <a:pt x="360306" y="766128"/>
                  </a:lnTo>
                  <a:lnTo>
                    <a:pt x="379988" y="764541"/>
                  </a:lnTo>
                  <a:lnTo>
                    <a:pt x="399987" y="763588"/>
                  </a:lnTo>
                  <a:lnTo>
                    <a:pt x="419987" y="763271"/>
                  </a:lnTo>
                  <a:lnTo>
                    <a:pt x="440621" y="763588"/>
                  </a:lnTo>
                  <a:lnTo>
                    <a:pt x="461255" y="764541"/>
                  </a:lnTo>
                  <a:lnTo>
                    <a:pt x="482207" y="765493"/>
                  </a:lnTo>
                  <a:lnTo>
                    <a:pt x="503476" y="767398"/>
                  </a:lnTo>
                  <a:lnTo>
                    <a:pt x="524745" y="769938"/>
                  </a:lnTo>
                  <a:lnTo>
                    <a:pt x="546014" y="772161"/>
                  </a:lnTo>
                  <a:lnTo>
                    <a:pt x="567918" y="775018"/>
                  </a:lnTo>
                  <a:lnTo>
                    <a:pt x="590140" y="778511"/>
                  </a:lnTo>
                  <a:lnTo>
                    <a:pt x="612044" y="782003"/>
                  </a:lnTo>
                  <a:lnTo>
                    <a:pt x="634265" y="786131"/>
                  </a:lnTo>
                  <a:lnTo>
                    <a:pt x="679343" y="794703"/>
                  </a:lnTo>
                  <a:lnTo>
                    <a:pt x="724104" y="804228"/>
                  </a:lnTo>
                  <a:lnTo>
                    <a:pt x="769817" y="814388"/>
                  </a:lnTo>
                  <a:lnTo>
                    <a:pt x="816164" y="824866"/>
                  </a:lnTo>
                  <a:lnTo>
                    <a:pt x="908225" y="846456"/>
                  </a:lnTo>
                  <a:lnTo>
                    <a:pt x="954255" y="857568"/>
                  </a:lnTo>
                  <a:lnTo>
                    <a:pt x="999968" y="867728"/>
                  </a:lnTo>
                  <a:lnTo>
                    <a:pt x="1046316" y="877571"/>
                  </a:lnTo>
                  <a:lnTo>
                    <a:pt x="1091394" y="886143"/>
                  </a:lnTo>
                  <a:lnTo>
                    <a:pt x="1114250" y="890271"/>
                  </a:lnTo>
                  <a:lnTo>
                    <a:pt x="1136789" y="894081"/>
                  </a:lnTo>
                  <a:lnTo>
                    <a:pt x="1159328" y="897891"/>
                  </a:lnTo>
                  <a:lnTo>
                    <a:pt x="1181549" y="901066"/>
                  </a:lnTo>
                  <a:lnTo>
                    <a:pt x="1203453" y="903606"/>
                  </a:lnTo>
                  <a:lnTo>
                    <a:pt x="1225675" y="906146"/>
                  </a:lnTo>
                  <a:lnTo>
                    <a:pt x="1247262" y="908051"/>
                  </a:lnTo>
                  <a:lnTo>
                    <a:pt x="1269166" y="909638"/>
                  </a:lnTo>
                  <a:lnTo>
                    <a:pt x="1290435" y="910908"/>
                  </a:lnTo>
                  <a:lnTo>
                    <a:pt x="1311386" y="911543"/>
                  </a:lnTo>
                  <a:lnTo>
                    <a:pt x="1332656" y="912178"/>
                  </a:lnTo>
                  <a:lnTo>
                    <a:pt x="1352972" y="912178"/>
                  </a:lnTo>
                  <a:lnTo>
                    <a:pt x="1373607" y="912178"/>
                  </a:lnTo>
                  <a:lnTo>
                    <a:pt x="1393606" y="911543"/>
                  </a:lnTo>
                  <a:lnTo>
                    <a:pt x="1413605" y="910908"/>
                  </a:lnTo>
                  <a:lnTo>
                    <a:pt x="1433287" y="909956"/>
                  </a:lnTo>
                  <a:lnTo>
                    <a:pt x="1452334" y="908686"/>
                  </a:lnTo>
                  <a:lnTo>
                    <a:pt x="1471699" y="907098"/>
                  </a:lnTo>
                  <a:lnTo>
                    <a:pt x="1490428" y="905193"/>
                  </a:lnTo>
                  <a:lnTo>
                    <a:pt x="1508840" y="903288"/>
                  </a:lnTo>
                  <a:lnTo>
                    <a:pt x="1527253" y="901066"/>
                  </a:lnTo>
                  <a:lnTo>
                    <a:pt x="1545030" y="898843"/>
                  </a:lnTo>
                  <a:lnTo>
                    <a:pt x="1562807" y="895668"/>
                  </a:lnTo>
                  <a:lnTo>
                    <a:pt x="1580267" y="893128"/>
                  </a:lnTo>
                  <a:lnTo>
                    <a:pt x="1597092" y="889953"/>
                  </a:lnTo>
                  <a:lnTo>
                    <a:pt x="1613916" y="886778"/>
                  </a:lnTo>
                  <a:lnTo>
                    <a:pt x="1646614" y="879476"/>
                  </a:lnTo>
                  <a:lnTo>
                    <a:pt x="1678041" y="871856"/>
                  </a:lnTo>
                  <a:lnTo>
                    <a:pt x="1708199" y="863918"/>
                  </a:lnTo>
                  <a:lnTo>
                    <a:pt x="1737405" y="855663"/>
                  </a:lnTo>
                  <a:lnTo>
                    <a:pt x="1765023" y="846456"/>
                  </a:lnTo>
                  <a:lnTo>
                    <a:pt x="1791371" y="837566"/>
                  </a:lnTo>
                  <a:lnTo>
                    <a:pt x="1816450" y="828358"/>
                  </a:lnTo>
                  <a:lnTo>
                    <a:pt x="1840258" y="818833"/>
                  </a:lnTo>
                  <a:lnTo>
                    <a:pt x="1862480" y="809943"/>
                  </a:lnTo>
                  <a:lnTo>
                    <a:pt x="1883749" y="800418"/>
                  </a:lnTo>
                  <a:lnTo>
                    <a:pt x="1903113" y="791211"/>
                  </a:lnTo>
                  <a:lnTo>
                    <a:pt x="1921208" y="782638"/>
                  </a:lnTo>
                  <a:lnTo>
                    <a:pt x="1938033" y="774066"/>
                  </a:lnTo>
                  <a:lnTo>
                    <a:pt x="1953271" y="766128"/>
                  </a:lnTo>
                  <a:lnTo>
                    <a:pt x="1966921" y="758508"/>
                  </a:lnTo>
                  <a:lnTo>
                    <a:pt x="1978984" y="751523"/>
                  </a:lnTo>
                  <a:lnTo>
                    <a:pt x="1989460" y="745173"/>
                  </a:lnTo>
                  <a:lnTo>
                    <a:pt x="2006285" y="734696"/>
                  </a:lnTo>
                  <a:lnTo>
                    <a:pt x="2016126" y="728346"/>
                  </a:lnTo>
                  <a:lnTo>
                    <a:pt x="2019300" y="725488"/>
                  </a:lnTo>
                  <a:close/>
                  <a:moveTo>
                    <a:pt x="1546743" y="504987"/>
                  </a:moveTo>
                  <a:lnTo>
                    <a:pt x="1538163" y="505305"/>
                  </a:lnTo>
                  <a:lnTo>
                    <a:pt x="1529265" y="505623"/>
                  </a:lnTo>
                  <a:lnTo>
                    <a:pt x="1520368" y="506259"/>
                  </a:lnTo>
                  <a:lnTo>
                    <a:pt x="1511470" y="507531"/>
                  </a:lnTo>
                  <a:lnTo>
                    <a:pt x="1502890" y="508803"/>
                  </a:lnTo>
                  <a:lnTo>
                    <a:pt x="1493993" y="510075"/>
                  </a:lnTo>
                  <a:lnTo>
                    <a:pt x="1485731" y="511983"/>
                  </a:lnTo>
                  <a:lnTo>
                    <a:pt x="1477469" y="513891"/>
                  </a:lnTo>
                  <a:lnTo>
                    <a:pt x="1469207" y="516117"/>
                  </a:lnTo>
                  <a:lnTo>
                    <a:pt x="1461263" y="518661"/>
                  </a:lnTo>
                  <a:lnTo>
                    <a:pt x="1453318" y="521523"/>
                  </a:lnTo>
                  <a:lnTo>
                    <a:pt x="1445692" y="524067"/>
                  </a:lnTo>
                  <a:lnTo>
                    <a:pt x="1438383" y="527247"/>
                  </a:lnTo>
                  <a:lnTo>
                    <a:pt x="1431392" y="530745"/>
                  </a:lnTo>
                  <a:lnTo>
                    <a:pt x="1425037" y="533925"/>
                  </a:lnTo>
                  <a:lnTo>
                    <a:pt x="1418681" y="537741"/>
                  </a:lnTo>
                  <a:lnTo>
                    <a:pt x="1413279" y="541239"/>
                  </a:lnTo>
                  <a:lnTo>
                    <a:pt x="1407877" y="545373"/>
                  </a:lnTo>
                  <a:lnTo>
                    <a:pt x="1402793" y="549189"/>
                  </a:lnTo>
                  <a:lnTo>
                    <a:pt x="1398344" y="553323"/>
                  </a:lnTo>
                  <a:lnTo>
                    <a:pt x="1394213" y="557457"/>
                  </a:lnTo>
                  <a:lnTo>
                    <a:pt x="1390400" y="561591"/>
                  </a:lnTo>
                  <a:lnTo>
                    <a:pt x="1386904" y="566361"/>
                  </a:lnTo>
                  <a:lnTo>
                    <a:pt x="1384044" y="570813"/>
                  </a:lnTo>
                  <a:lnTo>
                    <a:pt x="1381820" y="575265"/>
                  </a:lnTo>
                  <a:lnTo>
                    <a:pt x="1379596" y="580035"/>
                  </a:lnTo>
                  <a:lnTo>
                    <a:pt x="1378007" y="584487"/>
                  </a:lnTo>
                  <a:lnTo>
                    <a:pt x="1376418" y="589258"/>
                  </a:lnTo>
                  <a:lnTo>
                    <a:pt x="1375782" y="594028"/>
                  </a:lnTo>
                  <a:lnTo>
                    <a:pt x="1375465" y="598798"/>
                  </a:lnTo>
                  <a:lnTo>
                    <a:pt x="1375465" y="603250"/>
                  </a:lnTo>
                  <a:lnTo>
                    <a:pt x="1375782" y="608338"/>
                  </a:lnTo>
                  <a:lnTo>
                    <a:pt x="1376418" y="612790"/>
                  </a:lnTo>
                  <a:lnTo>
                    <a:pt x="1377689" y="617878"/>
                  </a:lnTo>
                  <a:lnTo>
                    <a:pt x="1379596" y="622648"/>
                  </a:lnTo>
                  <a:lnTo>
                    <a:pt x="1381820" y="627100"/>
                  </a:lnTo>
                  <a:lnTo>
                    <a:pt x="1384044" y="632188"/>
                  </a:lnTo>
                  <a:lnTo>
                    <a:pt x="1386904" y="636640"/>
                  </a:lnTo>
                  <a:lnTo>
                    <a:pt x="1390718" y="641092"/>
                  </a:lnTo>
                  <a:lnTo>
                    <a:pt x="1394531" y="645862"/>
                  </a:lnTo>
                  <a:lnTo>
                    <a:pt x="1399297" y="650314"/>
                  </a:lnTo>
                  <a:lnTo>
                    <a:pt x="1403746" y="654766"/>
                  </a:lnTo>
                  <a:lnTo>
                    <a:pt x="1409148" y="658900"/>
                  </a:lnTo>
                  <a:lnTo>
                    <a:pt x="1414550" y="663352"/>
                  </a:lnTo>
                  <a:lnTo>
                    <a:pt x="1420588" y="666850"/>
                  </a:lnTo>
                  <a:lnTo>
                    <a:pt x="1427261" y="670666"/>
                  </a:lnTo>
                  <a:lnTo>
                    <a:pt x="1433617" y="674482"/>
                  </a:lnTo>
                  <a:lnTo>
                    <a:pt x="1440290" y="677980"/>
                  </a:lnTo>
                  <a:lnTo>
                    <a:pt x="1447598" y="680842"/>
                  </a:lnTo>
                  <a:lnTo>
                    <a:pt x="1454907" y="684022"/>
                  </a:lnTo>
                  <a:lnTo>
                    <a:pt x="1462216" y="686566"/>
                  </a:lnTo>
                  <a:lnTo>
                    <a:pt x="1470160" y="689428"/>
                  </a:lnTo>
                  <a:lnTo>
                    <a:pt x="1478104" y="691654"/>
                  </a:lnTo>
                  <a:lnTo>
                    <a:pt x="1486049" y="693880"/>
                  </a:lnTo>
                  <a:lnTo>
                    <a:pt x="1494628" y="695788"/>
                  </a:lnTo>
                  <a:lnTo>
                    <a:pt x="1502890" y="697696"/>
                  </a:lnTo>
                  <a:lnTo>
                    <a:pt x="1511470" y="699286"/>
                  </a:lnTo>
                  <a:lnTo>
                    <a:pt x="1519732" y="700240"/>
                  </a:lnTo>
                  <a:lnTo>
                    <a:pt x="1528630" y="701512"/>
                  </a:lnTo>
                  <a:lnTo>
                    <a:pt x="1537527" y="702148"/>
                  </a:lnTo>
                  <a:lnTo>
                    <a:pt x="1546425" y="702466"/>
                  </a:lnTo>
                  <a:lnTo>
                    <a:pt x="1555005" y="703102"/>
                  </a:lnTo>
                  <a:lnTo>
                    <a:pt x="1564220" y="703420"/>
                  </a:lnTo>
                  <a:lnTo>
                    <a:pt x="1572800" y="703420"/>
                  </a:lnTo>
                  <a:lnTo>
                    <a:pt x="1582015" y="703102"/>
                  </a:lnTo>
                  <a:lnTo>
                    <a:pt x="1590595" y="702148"/>
                  </a:lnTo>
                  <a:lnTo>
                    <a:pt x="1599175" y="701512"/>
                  </a:lnTo>
                  <a:lnTo>
                    <a:pt x="1608390" y="700558"/>
                  </a:lnTo>
                  <a:lnTo>
                    <a:pt x="1616970" y="699286"/>
                  </a:lnTo>
                  <a:lnTo>
                    <a:pt x="1625549" y="697696"/>
                  </a:lnTo>
                  <a:lnTo>
                    <a:pt x="1634129" y="696106"/>
                  </a:lnTo>
                  <a:lnTo>
                    <a:pt x="1642391" y="694198"/>
                  </a:lnTo>
                  <a:lnTo>
                    <a:pt x="1650336" y="691972"/>
                  </a:lnTo>
                  <a:lnTo>
                    <a:pt x="1658598" y="689428"/>
                  </a:lnTo>
                  <a:lnTo>
                    <a:pt x="1666542" y="686566"/>
                  </a:lnTo>
                  <a:lnTo>
                    <a:pt x="1674168" y="683704"/>
                  </a:lnTo>
                  <a:lnTo>
                    <a:pt x="1681477" y="680524"/>
                  </a:lnTo>
                  <a:lnTo>
                    <a:pt x="1688150" y="677344"/>
                  </a:lnTo>
                  <a:lnTo>
                    <a:pt x="1694506" y="673846"/>
                  </a:lnTo>
                  <a:lnTo>
                    <a:pt x="1700543" y="670348"/>
                  </a:lnTo>
                  <a:lnTo>
                    <a:pt x="1706899" y="666532"/>
                  </a:lnTo>
                  <a:lnTo>
                    <a:pt x="1711983" y="662716"/>
                  </a:lnTo>
                  <a:lnTo>
                    <a:pt x="1717067" y="658582"/>
                  </a:lnTo>
                  <a:lnTo>
                    <a:pt x="1721516" y="654766"/>
                  </a:lnTo>
                  <a:lnTo>
                    <a:pt x="1725647" y="650632"/>
                  </a:lnTo>
                  <a:lnTo>
                    <a:pt x="1729460" y="646180"/>
                  </a:lnTo>
                  <a:lnTo>
                    <a:pt x="1732320" y="642046"/>
                  </a:lnTo>
                  <a:lnTo>
                    <a:pt x="1735498" y="637594"/>
                  </a:lnTo>
                  <a:lnTo>
                    <a:pt x="1738040" y="632824"/>
                  </a:lnTo>
                  <a:lnTo>
                    <a:pt x="1739947" y="628372"/>
                  </a:lnTo>
                  <a:lnTo>
                    <a:pt x="1741853" y="623284"/>
                  </a:lnTo>
                  <a:lnTo>
                    <a:pt x="1743124" y="618832"/>
                  </a:lnTo>
                  <a:lnTo>
                    <a:pt x="1744078" y="614380"/>
                  </a:lnTo>
                  <a:lnTo>
                    <a:pt x="1744713" y="609292"/>
                  </a:lnTo>
                  <a:lnTo>
                    <a:pt x="1744713" y="604522"/>
                  </a:lnTo>
                  <a:lnTo>
                    <a:pt x="1744078" y="600070"/>
                  </a:lnTo>
                  <a:lnTo>
                    <a:pt x="1743442" y="594982"/>
                  </a:lnTo>
                  <a:lnTo>
                    <a:pt x="1741853" y="590212"/>
                  </a:lnTo>
                  <a:lnTo>
                    <a:pt x="1740264" y="585441"/>
                  </a:lnTo>
                  <a:lnTo>
                    <a:pt x="1738040" y="580671"/>
                  </a:lnTo>
                  <a:lnTo>
                    <a:pt x="1735498" y="576219"/>
                  </a:lnTo>
                  <a:lnTo>
                    <a:pt x="1732320" y="571449"/>
                  </a:lnTo>
                  <a:lnTo>
                    <a:pt x="1729142" y="566679"/>
                  </a:lnTo>
                  <a:lnTo>
                    <a:pt x="1725329" y="562227"/>
                  </a:lnTo>
                  <a:lnTo>
                    <a:pt x="1720880" y="557457"/>
                  </a:lnTo>
                  <a:lnTo>
                    <a:pt x="1715796" y="553323"/>
                  </a:lnTo>
                  <a:lnTo>
                    <a:pt x="1710394" y="548871"/>
                  </a:lnTo>
                  <a:lnTo>
                    <a:pt x="1704992" y="544737"/>
                  </a:lnTo>
                  <a:lnTo>
                    <a:pt x="1698954" y="540921"/>
                  </a:lnTo>
                  <a:lnTo>
                    <a:pt x="1692599" y="537105"/>
                  </a:lnTo>
                  <a:lnTo>
                    <a:pt x="1685926" y="533289"/>
                  </a:lnTo>
                  <a:lnTo>
                    <a:pt x="1679253" y="529791"/>
                  </a:lnTo>
                  <a:lnTo>
                    <a:pt x="1672262" y="526929"/>
                  </a:lnTo>
                  <a:lnTo>
                    <a:pt x="1664635" y="523749"/>
                  </a:lnTo>
                  <a:lnTo>
                    <a:pt x="1657326" y="521205"/>
                  </a:lnTo>
                  <a:lnTo>
                    <a:pt x="1649700" y="518661"/>
                  </a:lnTo>
                  <a:lnTo>
                    <a:pt x="1641756" y="516117"/>
                  </a:lnTo>
                  <a:lnTo>
                    <a:pt x="1633494" y="513891"/>
                  </a:lnTo>
                  <a:lnTo>
                    <a:pt x="1625549" y="511983"/>
                  </a:lnTo>
                  <a:lnTo>
                    <a:pt x="1616652" y="510711"/>
                  </a:lnTo>
                  <a:lnTo>
                    <a:pt x="1608390" y="509121"/>
                  </a:lnTo>
                  <a:lnTo>
                    <a:pt x="1599810" y="507849"/>
                  </a:lnTo>
                  <a:lnTo>
                    <a:pt x="1590913" y="506895"/>
                  </a:lnTo>
                  <a:lnTo>
                    <a:pt x="1582333" y="505941"/>
                  </a:lnTo>
                  <a:lnTo>
                    <a:pt x="1573435" y="505305"/>
                  </a:lnTo>
                  <a:lnTo>
                    <a:pt x="1564538" y="504987"/>
                  </a:lnTo>
                  <a:lnTo>
                    <a:pt x="1555640" y="504987"/>
                  </a:lnTo>
                  <a:lnTo>
                    <a:pt x="1546743" y="504987"/>
                  </a:lnTo>
                  <a:close/>
                  <a:moveTo>
                    <a:pt x="1042760" y="493221"/>
                  </a:moveTo>
                  <a:lnTo>
                    <a:pt x="1034180" y="493539"/>
                  </a:lnTo>
                  <a:lnTo>
                    <a:pt x="1024965" y="493857"/>
                  </a:lnTo>
                  <a:lnTo>
                    <a:pt x="1016385" y="494175"/>
                  </a:lnTo>
                  <a:lnTo>
                    <a:pt x="1007487" y="495447"/>
                  </a:lnTo>
                  <a:lnTo>
                    <a:pt x="999225" y="496719"/>
                  </a:lnTo>
                  <a:lnTo>
                    <a:pt x="990646" y="497673"/>
                  </a:lnTo>
                  <a:lnTo>
                    <a:pt x="982384" y="499263"/>
                  </a:lnTo>
                  <a:lnTo>
                    <a:pt x="974439" y="501171"/>
                  </a:lnTo>
                  <a:lnTo>
                    <a:pt x="965860" y="503079"/>
                  </a:lnTo>
                  <a:lnTo>
                    <a:pt x="958551" y="505305"/>
                  </a:lnTo>
                  <a:lnTo>
                    <a:pt x="950607" y="507849"/>
                  </a:lnTo>
                  <a:lnTo>
                    <a:pt x="943298" y="510711"/>
                  </a:lnTo>
                  <a:lnTo>
                    <a:pt x="935989" y="513255"/>
                  </a:lnTo>
                  <a:lnTo>
                    <a:pt x="928998" y="516117"/>
                  </a:lnTo>
                  <a:lnTo>
                    <a:pt x="922007" y="519615"/>
                  </a:lnTo>
                  <a:lnTo>
                    <a:pt x="915652" y="523113"/>
                  </a:lnTo>
                  <a:lnTo>
                    <a:pt x="909614" y="526929"/>
                  </a:lnTo>
                  <a:lnTo>
                    <a:pt x="903577" y="530745"/>
                  </a:lnTo>
                  <a:lnTo>
                    <a:pt x="898175" y="534879"/>
                  </a:lnTo>
                  <a:lnTo>
                    <a:pt x="893090" y="539013"/>
                  </a:lnTo>
                  <a:lnTo>
                    <a:pt x="888324" y="543147"/>
                  </a:lnTo>
                  <a:lnTo>
                    <a:pt x="884193" y="547599"/>
                  </a:lnTo>
                  <a:lnTo>
                    <a:pt x="880697" y="552369"/>
                  </a:lnTo>
                  <a:lnTo>
                    <a:pt x="877520" y="556821"/>
                  </a:lnTo>
                  <a:lnTo>
                    <a:pt x="874660" y="561273"/>
                  </a:lnTo>
                  <a:lnTo>
                    <a:pt x="872118" y="565725"/>
                  </a:lnTo>
                  <a:lnTo>
                    <a:pt x="870211" y="570495"/>
                  </a:lnTo>
                  <a:lnTo>
                    <a:pt x="868622" y="575265"/>
                  </a:lnTo>
                  <a:lnTo>
                    <a:pt x="867987" y="580035"/>
                  </a:lnTo>
                  <a:lnTo>
                    <a:pt x="867351" y="584805"/>
                  </a:lnTo>
                  <a:lnTo>
                    <a:pt x="866715" y="589576"/>
                  </a:lnTo>
                  <a:lnTo>
                    <a:pt x="867351" y="594346"/>
                  </a:lnTo>
                  <a:lnTo>
                    <a:pt x="867987" y="599116"/>
                  </a:lnTo>
                  <a:lnTo>
                    <a:pt x="868622" y="603886"/>
                  </a:lnTo>
                  <a:lnTo>
                    <a:pt x="870211" y="608656"/>
                  </a:lnTo>
                  <a:lnTo>
                    <a:pt x="872118" y="613108"/>
                  </a:lnTo>
                  <a:lnTo>
                    <a:pt x="874660" y="617878"/>
                  </a:lnTo>
                  <a:lnTo>
                    <a:pt x="877520" y="622330"/>
                  </a:lnTo>
                  <a:lnTo>
                    <a:pt x="880380" y="626782"/>
                  </a:lnTo>
                  <a:lnTo>
                    <a:pt x="883875" y="631234"/>
                  </a:lnTo>
                  <a:lnTo>
                    <a:pt x="888006" y="636004"/>
                  </a:lnTo>
                  <a:lnTo>
                    <a:pt x="892137" y="640138"/>
                  </a:lnTo>
                  <a:lnTo>
                    <a:pt x="897221" y="644272"/>
                  </a:lnTo>
                  <a:lnTo>
                    <a:pt x="901988" y="648406"/>
                  </a:lnTo>
                  <a:lnTo>
                    <a:pt x="907708" y="652222"/>
                  </a:lnTo>
                  <a:lnTo>
                    <a:pt x="913745" y="656038"/>
                  </a:lnTo>
                  <a:lnTo>
                    <a:pt x="919783" y="659854"/>
                  </a:lnTo>
                  <a:lnTo>
                    <a:pt x="926774" y="663670"/>
                  </a:lnTo>
                  <a:lnTo>
                    <a:pt x="933765" y="666850"/>
                  </a:lnTo>
                  <a:lnTo>
                    <a:pt x="941391" y="670030"/>
                  </a:lnTo>
                  <a:lnTo>
                    <a:pt x="949018" y="673528"/>
                  </a:lnTo>
                  <a:lnTo>
                    <a:pt x="956962" y="676072"/>
                  </a:lnTo>
                  <a:lnTo>
                    <a:pt x="965224" y="678616"/>
                  </a:lnTo>
                  <a:lnTo>
                    <a:pt x="973168" y="680842"/>
                  </a:lnTo>
                  <a:lnTo>
                    <a:pt x="981748" y="683386"/>
                  </a:lnTo>
                  <a:lnTo>
                    <a:pt x="990328" y="685294"/>
                  </a:lnTo>
                  <a:lnTo>
                    <a:pt x="998908" y="686566"/>
                  </a:lnTo>
                  <a:lnTo>
                    <a:pt x="1007487" y="688156"/>
                  </a:lnTo>
                  <a:lnTo>
                    <a:pt x="1016385" y="689428"/>
                  </a:lnTo>
                  <a:lnTo>
                    <a:pt x="1024965" y="690064"/>
                  </a:lnTo>
                  <a:lnTo>
                    <a:pt x="1034180" y="690700"/>
                  </a:lnTo>
                  <a:lnTo>
                    <a:pt x="1042760" y="691336"/>
                  </a:lnTo>
                  <a:lnTo>
                    <a:pt x="1051975" y="691654"/>
                  </a:lnTo>
                  <a:lnTo>
                    <a:pt x="1060555" y="691654"/>
                  </a:lnTo>
                  <a:lnTo>
                    <a:pt x="1069770" y="691336"/>
                  </a:lnTo>
                  <a:lnTo>
                    <a:pt x="1078350" y="690700"/>
                  </a:lnTo>
                  <a:lnTo>
                    <a:pt x="1086930" y="690382"/>
                  </a:lnTo>
                  <a:lnTo>
                    <a:pt x="1095827" y="689428"/>
                  </a:lnTo>
                  <a:lnTo>
                    <a:pt x="1104089" y="688156"/>
                  </a:lnTo>
                  <a:lnTo>
                    <a:pt x="1112669" y="687202"/>
                  </a:lnTo>
                  <a:lnTo>
                    <a:pt x="1121249" y="685612"/>
                  </a:lnTo>
                  <a:lnTo>
                    <a:pt x="1129193" y="683704"/>
                  </a:lnTo>
                  <a:lnTo>
                    <a:pt x="1137455" y="681796"/>
                  </a:lnTo>
                  <a:lnTo>
                    <a:pt x="1145082" y="679570"/>
                  </a:lnTo>
                  <a:lnTo>
                    <a:pt x="1153026" y="676708"/>
                  </a:lnTo>
                  <a:lnTo>
                    <a:pt x="1160017" y="674164"/>
                  </a:lnTo>
                  <a:lnTo>
                    <a:pt x="1167643" y="671620"/>
                  </a:lnTo>
                  <a:lnTo>
                    <a:pt x="1174316" y="668440"/>
                  </a:lnTo>
                  <a:lnTo>
                    <a:pt x="1181307" y="664942"/>
                  </a:lnTo>
                  <a:lnTo>
                    <a:pt x="1187663" y="661762"/>
                  </a:lnTo>
                  <a:lnTo>
                    <a:pt x="1193700" y="657946"/>
                  </a:lnTo>
                  <a:lnTo>
                    <a:pt x="1199738" y="654130"/>
                  </a:lnTo>
                  <a:lnTo>
                    <a:pt x="1205140" y="649996"/>
                  </a:lnTo>
                  <a:lnTo>
                    <a:pt x="1210224" y="645862"/>
                  </a:lnTo>
                  <a:lnTo>
                    <a:pt x="1214991" y="641728"/>
                  </a:lnTo>
                  <a:lnTo>
                    <a:pt x="1219122" y="636958"/>
                  </a:lnTo>
                  <a:lnTo>
                    <a:pt x="1222617" y="632506"/>
                  </a:lnTo>
                  <a:lnTo>
                    <a:pt x="1225795" y="628054"/>
                  </a:lnTo>
                  <a:lnTo>
                    <a:pt x="1228655" y="623284"/>
                  </a:lnTo>
                  <a:lnTo>
                    <a:pt x="1231197" y="618832"/>
                  </a:lnTo>
                  <a:lnTo>
                    <a:pt x="1233104" y="614380"/>
                  </a:lnTo>
                  <a:lnTo>
                    <a:pt x="1234693" y="609292"/>
                  </a:lnTo>
                  <a:lnTo>
                    <a:pt x="1235328" y="604840"/>
                  </a:lnTo>
                  <a:lnTo>
                    <a:pt x="1235964" y="600070"/>
                  </a:lnTo>
                  <a:lnTo>
                    <a:pt x="1236599" y="595300"/>
                  </a:lnTo>
                  <a:lnTo>
                    <a:pt x="1235964" y="590530"/>
                  </a:lnTo>
                  <a:lnTo>
                    <a:pt x="1235328" y="585441"/>
                  </a:lnTo>
                  <a:lnTo>
                    <a:pt x="1234693" y="580989"/>
                  </a:lnTo>
                  <a:lnTo>
                    <a:pt x="1233104" y="576219"/>
                  </a:lnTo>
                  <a:lnTo>
                    <a:pt x="1231197" y="571449"/>
                  </a:lnTo>
                  <a:lnTo>
                    <a:pt x="1228973" y="566997"/>
                  </a:lnTo>
                  <a:lnTo>
                    <a:pt x="1225795" y="562545"/>
                  </a:lnTo>
                  <a:lnTo>
                    <a:pt x="1222935" y="557775"/>
                  </a:lnTo>
                  <a:lnTo>
                    <a:pt x="1219440" y="553323"/>
                  </a:lnTo>
                  <a:lnTo>
                    <a:pt x="1215309" y="548871"/>
                  </a:lnTo>
                  <a:lnTo>
                    <a:pt x="1211178" y="544737"/>
                  </a:lnTo>
                  <a:lnTo>
                    <a:pt x="1206093" y="540603"/>
                  </a:lnTo>
                  <a:lnTo>
                    <a:pt x="1201327" y="536469"/>
                  </a:lnTo>
                  <a:lnTo>
                    <a:pt x="1195607" y="532653"/>
                  </a:lnTo>
                  <a:lnTo>
                    <a:pt x="1189569" y="528837"/>
                  </a:lnTo>
                  <a:lnTo>
                    <a:pt x="1183532" y="525021"/>
                  </a:lnTo>
                  <a:lnTo>
                    <a:pt x="1176859" y="521205"/>
                  </a:lnTo>
                  <a:lnTo>
                    <a:pt x="1169550" y="517707"/>
                  </a:lnTo>
                  <a:lnTo>
                    <a:pt x="1161923" y="514845"/>
                  </a:lnTo>
                  <a:lnTo>
                    <a:pt x="1154297" y="511347"/>
                  </a:lnTo>
                  <a:lnTo>
                    <a:pt x="1146353" y="508803"/>
                  </a:lnTo>
                  <a:lnTo>
                    <a:pt x="1138091" y="505941"/>
                  </a:lnTo>
                  <a:lnTo>
                    <a:pt x="1130147" y="503715"/>
                  </a:lnTo>
                  <a:lnTo>
                    <a:pt x="1121567" y="501489"/>
                  </a:lnTo>
                  <a:lnTo>
                    <a:pt x="1113305" y="499581"/>
                  </a:lnTo>
                  <a:lnTo>
                    <a:pt x="1104407" y="497991"/>
                  </a:lnTo>
                  <a:lnTo>
                    <a:pt x="1095827" y="496719"/>
                  </a:lnTo>
                  <a:lnTo>
                    <a:pt x="1086930" y="495447"/>
                  </a:lnTo>
                  <a:lnTo>
                    <a:pt x="1078350" y="494811"/>
                  </a:lnTo>
                  <a:lnTo>
                    <a:pt x="1069135" y="493857"/>
                  </a:lnTo>
                  <a:lnTo>
                    <a:pt x="1060555" y="493539"/>
                  </a:lnTo>
                  <a:lnTo>
                    <a:pt x="1051340" y="493221"/>
                  </a:lnTo>
                  <a:lnTo>
                    <a:pt x="1042760" y="493221"/>
                  </a:lnTo>
                  <a:close/>
                  <a:moveTo>
                    <a:pt x="1705310" y="248995"/>
                  </a:moveTo>
                  <a:lnTo>
                    <a:pt x="1696094" y="249313"/>
                  </a:lnTo>
                  <a:lnTo>
                    <a:pt x="1687197" y="249949"/>
                  </a:lnTo>
                  <a:lnTo>
                    <a:pt x="1677664" y="251221"/>
                  </a:lnTo>
                  <a:lnTo>
                    <a:pt x="1668448" y="252175"/>
                  </a:lnTo>
                  <a:lnTo>
                    <a:pt x="1659551" y="253765"/>
                  </a:lnTo>
                  <a:lnTo>
                    <a:pt x="1650653" y="255673"/>
                  </a:lnTo>
                  <a:lnTo>
                    <a:pt x="1642391" y="257581"/>
                  </a:lnTo>
                  <a:lnTo>
                    <a:pt x="1634129" y="259807"/>
                  </a:lnTo>
                  <a:lnTo>
                    <a:pt x="1626185" y="262033"/>
                  </a:lnTo>
                  <a:lnTo>
                    <a:pt x="1618559" y="264896"/>
                  </a:lnTo>
                  <a:lnTo>
                    <a:pt x="1611568" y="267440"/>
                  </a:lnTo>
                  <a:lnTo>
                    <a:pt x="1604259" y="270620"/>
                  </a:lnTo>
                  <a:lnTo>
                    <a:pt x="1597268" y="273482"/>
                  </a:lnTo>
                  <a:lnTo>
                    <a:pt x="1591230" y="276980"/>
                  </a:lnTo>
                  <a:lnTo>
                    <a:pt x="1585193" y="280478"/>
                  </a:lnTo>
                  <a:lnTo>
                    <a:pt x="1579155" y="283658"/>
                  </a:lnTo>
                  <a:lnTo>
                    <a:pt x="1574071" y="287474"/>
                  </a:lnTo>
                  <a:lnTo>
                    <a:pt x="1568986" y="291290"/>
                  </a:lnTo>
                  <a:lnTo>
                    <a:pt x="1564538" y="295424"/>
                  </a:lnTo>
                  <a:lnTo>
                    <a:pt x="1560089" y="299240"/>
                  </a:lnTo>
                  <a:lnTo>
                    <a:pt x="1556276" y="303374"/>
                  </a:lnTo>
                  <a:lnTo>
                    <a:pt x="1552462" y="307826"/>
                  </a:lnTo>
                  <a:lnTo>
                    <a:pt x="1549285" y="312278"/>
                  </a:lnTo>
                  <a:lnTo>
                    <a:pt x="1546743" y="316730"/>
                  </a:lnTo>
                  <a:lnTo>
                    <a:pt x="1544200" y="321182"/>
                  </a:lnTo>
                  <a:lnTo>
                    <a:pt x="1542294" y="326270"/>
                  </a:lnTo>
                  <a:lnTo>
                    <a:pt x="1540705" y="330722"/>
                  </a:lnTo>
                  <a:lnTo>
                    <a:pt x="1539434" y="335492"/>
                  </a:lnTo>
                  <a:lnTo>
                    <a:pt x="1539116" y="340262"/>
                  </a:lnTo>
                  <a:lnTo>
                    <a:pt x="1538798" y="345032"/>
                  </a:lnTo>
                  <a:lnTo>
                    <a:pt x="1539116" y="350120"/>
                  </a:lnTo>
                  <a:lnTo>
                    <a:pt x="1539434" y="354890"/>
                  </a:lnTo>
                  <a:lnTo>
                    <a:pt x="1540705" y="359978"/>
                  </a:lnTo>
                  <a:lnTo>
                    <a:pt x="1542612" y="364748"/>
                  </a:lnTo>
                  <a:lnTo>
                    <a:pt x="1544518" y="369836"/>
                  </a:lnTo>
                  <a:lnTo>
                    <a:pt x="1547060" y="374606"/>
                  </a:lnTo>
                  <a:lnTo>
                    <a:pt x="1550238" y="379694"/>
                  </a:lnTo>
                  <a:lnTo>
                    <a:pt x="1553416" y="384464"/>
                  </a:lnTo>
                  <a:lnTo>
                    <a:pt x="1557547" y="388916"/>
                  </a:lnTo>
                  <a:lnTo>
                    <a:pt x="1561996" y="393686"/>
                  </a:lnTo>
                  <a:lnTo>
                    <a:pt x="1566444" y="397820"/>
                  </a:lnTo>
                  <a:lnTo>
                    <a:pt x="1571211" y="401954"/>
                  </a:lnTo>
                  <a:lnTo>
                    <a:pt x="1576613" y="406088"/>
                  </a:lnTo>
                  <a:lnTo>
                    <a:pt x="1582333" y="409904"/>
                  </a:lnTo>
                  <a:lnTo>
                    <a:pt x="1588370" y="413720"/>
                  </a:lnTo>
                  <a:lnTo>
                    <a:pt x="1594726" y="416900"/>
                  </a:lnTo>
                  <a:lnTo>
                    <a:pt x="1601081" y="420398"/>
                  </a:lnTo>
                  <a:lnTo>
                    <a:pt x="1608072" y="423578"/>
                  </a:lnTo>
                  <a:lnTo>
                    <a:pt x="1615063" y="426441"/>
                  </a:lnTo>
                  <a:lnTo>
                    <a:pt x="1622372" y="429621"/>
                  </a:lnTo>
                  <a:lnTo>
                    <a:pt x="1629998" y="432165"/>
                  </a:lnTo>
                  <a:lnTo>
                    <a:pt x="1637625" y="434391"/>
                  </a:lnTo>
                  <a:lnTo>
                    <a:pt x="1645569" y="436617"/>
                  </a:lnTo>
                  <a:lnTo>
                    <a:pt x="1653831" y="438525"/>
                  </a:lnTo>
                  <a:lnTo>
                    <a:pt x="1662093" y="440433"/>
                  </a:lnTo>
                  <a:lnTo>
                    <a:pt x="1670355" y="442341"/>
                  </a:lnTo>
                  <a:lnTo>
                    <a:pt x="1679253" y="443613"/>
                  </a:lnTo>
                  <a:lnTo>
                    <a:pt x="1687832" y="444567"/>
                  </a:lnTo>
                  <a:lnTo>
                    <a:pt x="1696412" y="445839"/>
                  </a:lnTo>
                  <a:lnTo>
                    <a:pt x="1705627" y="446475"/>
                  </a:lnTo>
                  <a:lnTo>
                    <a:pt x="1714207" y="447111"/>
                  </a:lnTo>
                  <a:lnTo>
                    <a:pt x="1723423" y="447429"/>
                  </a:lnTo>
                  <a:lnTo>
                    <a:pt x="1732320" y="447429"/>
                  </a:lnTo>
                  <a:lnTo>
                    <a:pt x="1741853" y="447111"/>
                  </a:lnTo>
                  <a:lnTo>
                    <a:pt x="1751069" y="446475"/>
                  </a:lnTo>
                  <a:lnTo>
                    <a:pt x="1759966" y="445839"/>
                  </a:lnTo>
                  <a:lnTo>
                    <a:pt x="1769181" y="444567"/>
                  </a:lnTo>
                  <a:lnTo>
                    <a:pt x="1778714" y="443613"/>
                  </a:lnTo>
                  <a:lnTo>
                    <a:pt x="1787294" y="442023"/>
                  </a:lnTo>
                  <a:lnTo>
                    <a:pt x="1796192" y="440115"/>
                  </a:lnTo>
                  <a:lnTo>
                    <a:pt x="1804772" y="438207"/>
                  </a:lnTo>
                  <a:lnTo>
                    <a:pt x="1812716" y="435981"/>
                  </a:lnTo>
                  <a:lnTo>
                    <a:pt x="1820660" y="433755"/>
                  </a:lnTo>
                  <a:lnTo>
                    <a:pt x="1828287" y="431211"/>
                  </a:lnTo>
                  <a:lnTo>
                    <a:pt x="1835913" y="428349"/>
                  </a:lnTo>
                  <a:lnTo>
                    <a:pt x="1842586" y="425805"/>
                  </a:lnTo>
                  <a:lnTo>
                    <a:pt x="1849259" y="422306"/>
                  </a:lnTo>
                  <a:lnTo>
                    <a:pt x="1855933" y="419444"/>
                  </a:lnTo>
                  <a:lnTo>
                    <a:pt x="1861970" y="415946"/>
                  </a:lnTo>
                  <a:lnTo>
                    <a:pt x="1867690" y="412130"/>
                  </a:lnTo>
                  <a:lnTo>
                    <a:pt x="1872774" y="408314"/>
                  </a:lnTo>
                  <a:lnTo>
                    <a:pt x="1878176" y="404498"/>
                  </a:lnTo>
                  <a:lnTo>
                    <a:pt x="1882625" y="400682"/>
                  </a:lnTo>
                  <a:lnTo>
                    <a:pt x="1886756" y="396548"/>
                  </a:lnTo>
                  <a:lnTo>
                    <a:pt x="1890887" y="392414"/>
                  </a:lnTo>
                  <a:lnTo>
                    <a:pt x="1894383" y="388280"/>
                  </a:lnTo>
                  <a:lnTo>
                    <a:pt x="1897560" y="383828"/>
                  </a:lnTo>
                  <a:lnTo>
                    <a:pt x="1900420" y="379058"/>
                  </a:lnTo>
                  <a:lnTo>
                    <a:pt x="1902645" y="374606"/>
                  </a:lnTo>
                  <a:lnTo>
                    <a:pt x="1904551" y="370154"/>
                  </a:lnTo>
                  <a:lnTo>
                    <a:pt x="1906140" y="365066"/>
                  </a:lnTo>
                  <a:lnTo>
                    <a:pt x="1907411" y="360614"/>
                  </a:lnTo>
                  <a:lnTo>
                    <a:pt x="1908047" y="355844"/>
                  </a:lnTo>
                  <a:lnTo>
                    <a:pt x="1908047" y="350756"/>
                  </a:lnTo>
                  <a:lnTo>
                    <a:pt x="1908047" y="345986"/>
                  </a:lnTo>
                  <a:lnTo>
                    <a:pt x="1907411" y="340898"/>
                  </a:lnTo>
                  <a:lnTo>
                    <a:pt x="1906140" y="336128"/>
                  </a:lnTo>
                  <a:lnTo>
                    <a:pt x="1904551" y="331040"/>
                  </a:lnTo>
                  <a:lnTo>
                    <a:pt x="1902327" y="326270"/>
                  </a:lnTo>
                  <a:lnTo>
                    <a:pt x="1899785" y="321182"/>
                  </a:lnTo>
                  <a:lnTo>
                    <a:pt x="1896607" y="316412"/>
                  </a:lnTo>
                  <a:lnTo>
                    <a:pt x="1893112" y="311642"/>
                  </a:lnTo>
                  <a:lnTo>
                    <a:pt x="1889616" y="307190"/>
                  </a:lnTo>
                  <a:lnTo>
                    <a:pt x="1884850" y="302738"/>
                  </a:lnTo>
                  <a:lnTo>
                    <a:pt x="1880401" y="298286"/>
                  </a:lnTo>
                  <a:lnTo>
                    <a:pt x="1875634" y="293834"/>
                  </a:lnTo>
                  <a:lnTo>
                    <a:pt x="1870232" y="290018"/>
                  </a:lnTo>
                  <a:lnTo>
                    <a:pt x="1864512" y="285884"/>
                  </a:lnTo>
                  <a:lnTo>
                    <a:pt x="1858475" y="282704"/>
                  </a:lnTo>
                  <a:lnTo>
                    <a:pt x="1852437" y="278888"/>
                  </a:lnTo>
                  <a:lnTo>
                    <a:pt x="1846082" y="275390"/>
                  </a:lnTo>
                  <a:lnTo>
                    <a:pt x="1839091" y="272528"/>
                  </a:lnTo>
                  <a:lnTo>
                    <a:pt x="1832100" y="269348"/>
                  </a:lnTo>
                  <a:lnTo>
                    <a:pt x="1824791" y="266804"/>
                  </a:lnTo>
                  <a:lnTo>
                    <a:pt x="1817165" y="263941"/>
                  </a:lnTo>
                  <a:lnTo>
                    <a:pt x="1809220" y="261397"/>
                  </a:lnTo>
                  <a:lnTo>
                    <a:pt x="1801276" y="259171"/>
                  </a:lnTo>
                  <a:lnTo>
                    <a:pt x="1793332" y="257263"/>
                  </a:lnTo>
                  <a:lnTo>
                    <a:pt x="1785070" y="255355"/>
                  </a:lnTo>
                  <a:lnTo>
                    <a:pt x="1776808" y="253765"/>
                  </a:lnTo>
                  <a:lnTo>
                    <a:pt x="1767910" y="252175"/>
                  </a:lnTo>
                  <a:lnTo>
                    <a:pt x="1759331" y="251221"/>
                  </a:lnTo>
                  <a:lnTo>
                    <a:pt x="1750751" y="250267"/>
                  </a:lnTo>
                  <a:lnTo>
                    <a:pt x="1741535" y="249631"/>
                  </a:lnTo>
                  <a:lnTo>
                    <a:pt x="1732320" y="248995"/>
                  </a:lnTo>
                  <a:lnTo>
                    <a:pt x="1723423" y="248995"/>
                  </a:lnTo>
                  <a:lnTo>
                    <a:pt x="1714207" y="248995"/>
                  </a:lnTo>
                  <a:lnTo>
                    <a:pt x="1705310" y="248995"/>
                  </a:lnTo>
                  <a:close/>
                  <a:moveTo>
                    <a:pt x="887688" y="229915"/>
                  </a:moveTo>
                  <a:lnTo>
                    <a:pt x="878473" y="230233"/>
                  </a:lnTo>
                  <a:lnTo>
                    <a:pt x="869893" y="231187"/>
                  </a:lnTo>
                  <a:lnTo>
                    <a:pt x="861313" y="231823"/>
                  </a:lnTo>
                  <a:lnTo>
                    <a:pt x="852416" y="232459"/>
                  </a:lnTo>
                  <a:lnTo>
                    <a:pt x="844154" y="234049"/>
                  </a:lnTo>
                  <a:lnTo>
                    <a:pt x="835892" y="235639"/>
                  </a:lnTo>
                  <a:lnTo>
                    <a:pt x="827630" y="237229"/>
                  </a:lnTo>
                  <a:lnTo>
                    <a:pt x="819686" y="239137"/>
                  </a:lnTo>
                  <a:lnTo>
                    <a:pt x="811741" y="241045"/>
                  </a:lnTo>
                  <a:lnTo>
                    <a:pt x="804115" y="243271"/>
                  </a:lnTo>
                  <a:lnTo>
                    <a:pt x="796488" y="245815"/>
                  </a:lnTo>
                  <a:lnTo>
                    <a:pt x="789180" y="248359"/>
                  </a:lnTo>
                  <a:lnTo>
                    <a:pt x="782506" y="251539"/>
                  </a:lnTo>
                  <a:lnTo>
                    <a:pt x="775516" y="254719"/>
                  </a:lnTo>
                  <a:lnTo>
                    <a:pt x="769160" y="257581"/>
                  </a:lnTo>
                  <a:lnTo>
                    <a:pt x="763122" y="261079"/>
                  </a:lnTo>
                  <a:lnTo>
                    <a:pt x="757085" y="264896"/>
                  </a:lnTo>
                  <a:lnTo>
                    <a:pt x="751683" y="268712"/>
                  </a:lnTo>
                  <a:lnTo>
                    <a:pt x="746598" y="272528"/>
                  </a:lnTo>
                  <a:lnTo>
                    <a:pt x="741514" y="276662"/>
                  </a:lnTo>
                  <a:lnTo>
                    <a:pt x="737383" y="280796"/>
                  </a:lnTo>
                  <a:lnTo>
                    <a:pt x="733252" y="285248"/>
                  </a:lnTo>
                  <a:lnTo>
                    <a:pt x="729439" y="289700"/>
                  </a:lnTo>
                  <a:lnTo>
                    <a:pt x="726261" y="294788"/>
                  </a:lnTo>
                  <a:lnTo>
                    <a:pt x="723401" y="299558"/>
                  </a:lnTo>
                  <a:lnTo>
                    <a:pt x="721177" y="304328"/>
                  </a:lnTo>
                  <a:lnTo>
                    <a:pt x="719270" y="309098"/>
                  </a:lnTo>
                  <a:lnTo>
                    <a:pt x="717681" y="314186"/>
                  </a:lnTo>
                  <a:lnTo>
                    <a:pt x="717046" y="318956"/>
                  </a:lnTo>
                  <a:lnTo>
                    <a:pt x="716728" y="323726"/>
                  </a:lnTo>
                  <a:lnTo>
                    <a:pt x="716728" y="328814"/>
                  </a:lnTo>
                  <a:lnTo>
                    <a:pt x="717046" y="333584"/>
                  </a:lnTo>
                  <a:lnTo>
                    <a:pt x="717681" y="338354"/>
                  </a:lnTo>
                  <a:lnTo>
                    <a:pt x="719270" y="343124"/>
                  </a:lnTo>
                  <a:lnTo>
                    <a:pt x="720859" y="348212"/>
                  </a:lnTo>
                  <a:lnTo>
                    <a:pt x="723084" y="352664"/>
                  </a:lnTo>
                  <a:lnTo>
                    <a:pt x="725626" y="357116"/>
                  </a:lnTo>
                  <a:lnTo>
                    <a:pt x="728486" y="361886"/>
                  </a:lnTo>
                  <a:lnTo>
                    <a:pt x="731663" y="366338"/>
                  </a:lnTo>
                  <a:lnTo>
                    <a:pt x="735477" y="370472"/>
                  </a:lnTo>
                  <a:lnTo>
                    <a:pt x="739608" y="374924"/>
                  </a:lnTo>
                  <a:lnTo>
                    <a:pt x="744374" y="379058"/>
                  </a:lnTo>
                  <a:lnTo>
                    <a:pt x="749141" y="382874"/>
                  </a:lnTo>
                  <a:lnTo>
                    <a:pt x="754225" y="387008"/>
                  </a:lnTo>
                  <a:lnTo>
                    <a:pt x="759627" y="390824"/>
                  </a:lnTo>
                  <a:lnTo>
                    <a:pt x="765982" y="394640"/>
                  </a:lnTo>
                  <a:lnTo>
                    <a:pt x="772020" y="398138"/>
                  </a:lnTo>
                  <a:lnTo>
                    <a:pt x="778375" y="401636"/>
                  </a:lnTo>
                  <a:lnTo>
                    <a:pt x="785366" y="404816"/>
                  </a:lnTo>
                  <a:lnTo>
                    <a:pt x="792675" y="407996"/>
                  </a:lnTo>
                  <a:lnTo>
                    <a:pt x="799984" y="410540"/>
                  </a:lnTo>
                  <a:lnTo>
                    <a:pt x="807928" y="413402"/>
                  </a:lnTo>
                  <a:lnTo>
                    <a:pt x="815872" y="415946"/>
                  </a:lnTo>
                  <a:lnTo>
                    <a:pt x="824452" y="418172"/>
                  </a:lnTo>
                  <a:lnTo>
                    <a:pt x="832714" y="420398"/>
                  </a:lnTo>
                  <a:lnTo>
                    <a:pt x="841929" y="422306"/>
                  </a:lnTo>
                  <a:lnTo>
                    <a:pt x="850827" y="423896"/>
                  </a:lnTo>
                  <a:lnTo>
                    <a:pt x="860042" y="425487"/>
                  </a:lnTo>
                  <a:lnTo>
                    <a:pt x="869258" y="426441"/>
                  </a:lnTo>
                  <a:lnTo>
                    <a:pt x="878155" y="427395"/>
                  </a:lnTo>
                  <a:lnTo>
                    <a:pt x="887688" y="428031"/>
                  </a:lnTo>
                  <a:lnTo>
                    <a:pt x="896586" y="428349"/>
                  </a:lnTo>
                  <a:lnTo>
                    <a:pt x="905801" y="428349"/>
                  </a:lnTo>
                  <a:lnTo>
                    <a:pt x="914381" y="428349"/>
                  </a:lnTo>
                  <a:lnTo>
                    <a:pt x="923596" y="428031"/>
                  </a:lnTo>
                  <a:lnTo>
                    <a:pt x="932812" y="427713"/>
                  </a:lnTo>
                  <a:lnTo>
                    <a:pt x="941391" y="426759"/>
                  </a:lnTo>
                  <a:lnTo>
                    <a:pt x="949971" y="425805"/>
                  </a:lnTo>
                  <a:lnTo>
                    <a:pt x="958551" y="424532"/>
                  </a:lnTo>
                  <a:lnTo>
                    <a:pt x="966813" y="422942"/>
                  </a:lnTo>
                  <a:lnTo>
                    <a:pt x="975075" y="421352"/>
                  </a:lnTo>
                  <a:lnTo>
                    <a:pt x="983019" y="419762"/>
                  </a:lnTo>
                  <a:lnTo>
                    <a:pt x="990963" y="417536"/>
                  </a:lnTo>
                  <a:lnTo>
                    <a:pt x="998590" y="414992"/>
                  </a:lnTo>
                  <a:lnTo>
                    <a:pt x="1006216" y="412448"/>
                  </a:lnTo>
                  <a:lnTo>
                    <a:pt x="1013207" y="409904"/>
                  </a:lnTo>
                  <a:lnTo>
                    <a:pt x="1020198" y="407042"/>
                  </a:lnTo>
                  <a:lnTo>
                    <a:pt x="1026871" y="404180"/>
                  </a:lnTo>
                  <a:lnTo>
                    <a:pt x="1033227" y="400682"/>
                  </a:lnTo>
                  <a:lnTo>
                    <a:pt x="1039264" y="397502"/>
                  </a:lnTo>
                  <a:lnTo>
                    <a:pt x="1044984" y="393686"/>
                  </a:lnTo>
                  <a:lnTo>
                    <a:pt x="1050704" y="389870"/>
                  </a:lnTo>
                  <a:lnTo>
                    <a:pt x="1055788" y="386054"/>
                  </a:lnTo>
                  <a:lnTo>
                    <a:pt x="1060555" y="381920"/>
                  </a:lnTo>
                  <a:lnTo>
                    <a:pt x="1065004" y="377786"/>
                  </a:lnTo>
                  <a:lnTo>
                    <a:pt x="1069135" y="373016"/>
                  </a:lnTo>
                  <a:lnTo>
                    <a:pt x="1072630" y="368564"/>
                  </a:lnTo>
                  <a:lnTo>
                    <a:pt x="1076126" y="364112"/>
                  </a:lnTo>
                  <a:lnTo>
                    <a:pt x="1078668" y="359024"/>
                  </a:lnTo>
                  <a:lnTo>
                    <a:pt x="1081210" y="354254"/>
                  </a:lnTo>
                  <a:lnTo>
                    <a:pt x="1083117" y="349166"/>
                  </a:lnTo>
                  <a:lnTo>
                    <a:pt x="1084388" y="344396"/>
                  </a:lnTo>
                  <a:lnTo>
                    <a:pt x="1085659" y="339308"/>
                  </a:lnTo>
                  <a:lnTo>
                    <a:pt x="1085977" y="334538"/>
                  </a:lnTo>
                  <a:lnTo>
                    <a:pt x="1085977" y="329450"/>
                  </a:lnTo>
                  <a:lnTo>
                    <a:pt x="1085659" y="324998"/>
                  </a:lnTo>
                  <a:lnTo>
                    <a:pt x="1084705" y="320228"/>
                  </a:lnTo>
                  <a:lnTo>
                    <a:pt x="1083117" y="315140"/>
                  </a:lnTo>
                  <a:lnTo>
                    <a:pt x="1081846" y="310688"/>
                  </a:lnTo>
                  <a:lnTo>
                    <a:pt x="1079621" y="305600"/>
                  </a:lnTo>
                  <a:lnTo>
                    <a:pt x="1076761" y="301148"/>
                  </a:lnTo>
                  <a:lnTo>
                    <a:pt x="1073901" y="296696"/>
                  </a:lnTo>
                  <a:lnTo>
                    <a:pt x="1070406" y="291926"/>
                  </a:lnTo>
                  <a:lnTo>
                    <a:pt x="1066910" y="287792"/>
                  </a:lnTo>
                  <a:lnTo>
                    <a:pt x="1062779" y="283658"/>
                  </a:lnTo>
                  <a:lnTo>
                    <a:pt x="1058331" y="279524"/>
                  </a:lnTo>
                  <a:lnTo>
                    <a:pt x="1053246" y="275390"/>
                  </a:lnTo>
                  <a:lnTo>
                    <a:pt x="1048162" y="271256"/>
                  </a:lnTo>
                  <a:lnTo>
                    <a:pt x="1042760" y="267440"/>
                  </a:lnTo>
                  <a:lnTo>
                    <a:pt x="1036722" y="263941"/>
                  </a:lnTo>
                  <a:lnTo>
                    <a:pt x="1030367" y="260125"/>
                  </a:lnTo>
                  <a:lnTo>
                    <a:pt x="1024011" y="256945"/>
                  </a:lnTo>
                  <a:lnTo>
                    <a:pt x="1017020" y="253765"/>
                  </a:lnTo>
                  <a:lnTo>
                    <a:pt x="1009712" y="250267"/>
                  </a:lnTo>
                  <a:lnTo>
                    <a:pt x="1002403" y="247723"/>
                  </a:lnTo>
                  <a:lnTo>
                    <a:pt x="994459" y="245179"/>
                  </a:lnTo>
                  <a:lnTo>
                    <a:pt x="986515" y="242317"/>
                  </a:lnTo>
                  <a:lnTo>
                    <a:pt x="977935" y="240091"/>
                  </a:lnTo>
                  <a:lnTo>
                    <a:pt x="969355" y="237865"/>
                  </a:lnTo>
                  <a:lnTo>
                    <a:pt x="960457" y="235957"/>
                  </a:lnTo>
                  <a:lnTo>
                    <a:pt x="951242" y="234367"/>
                  </a:lnTo>
                  <a:lnTo>
                    <a:pt x="942027" y="233095"/>
                  </a:lnTo>
                  <a:lnTo>
                    <a:pt x="933129" y="231823"/>
                  </a:lnTo>
                  <a:lnTo>
                    <a:pt x="923914" y="231187"/>
                  </a:lnTo>
                  <a:lnTo>
                    <a:pt x="915016" y="230233"/>
                  </a:lnTo>
                  <a:lnTo>
                    <a:pt x="905801" y="229915"/>
                  </a:lnTo>
                  <a:lnTo>
                    <a:pt x="896586" y="229915"/>
                  </a:lnTo>
                  <a:lnTo>
                    <a:pt x="887688" y="229915"/>
                  </a:lnTo>
                  <a:close/>
                  <a:moveTo>
                    <a:pt x="1309369" y="78864"/>
                  </a:moveTo>
                  <a:lnTo>
                    <a:pt x="1300153" y="79182"/>
                  </a:lnTo>
                  <a:lnTo>
                    <a:pt x="1290620" y="79500"/>
                  </a:lnTo>
                  <a:lnTo>
                    <a:pt x="1281405" y="80454"/>
                  </a:lnTo>
                  <a:lnTo>
                    <a:pt x="1272507" y="81090"/>
                  </a:lnTo>
                  <a:lnTo>
                    <a:pt x="1263610" y="82362"/>
                  </a:lnTo>
                  <a:lnTo>
                    <a:pt x="1255030" y="83634"/>
                  </a:lnTo>
                  <a:lnTo>
                    <a:pt x="1246768" y="85224"/>
                  </a:lnTo>
                  <a:lnTo>
                    <a:pt x="1238506" y="87132"/>
                  </a:lnTo>
                  <a:lnTo>
                    <a:pt x="1230562" y="89040"/>
                  </a:lnTo>
                  <a:lnTo>
                    <a:pt x="1222935" y="91266"/>
                  </a:lnTo>
                  <a:lnTo>
                    <a:pt x="1215309" y="93492"/>
                  </a:lnTo>
                  <a:lnTo>
                    <a:pt x="1207682" y="96354"/>
                  </a:lnTo>
                  <a:lnTo>
                    <a:pt x="1201009" y="99216"/>
                  </a:lnTo>
                  <a:lnTo>
                    <a:pt x="1194018" y="102079"/>
                  </a:lnTo>
                  <a:lnTo>
                    <a:pt x="1187663" y="105259"/>
                  </a:lnTo>
                  <a:lnTo>
                    <a:pt x="1181307" y="108439"/>
                  </a:lnTo>
                  <a:lnTo>
                    <a:pt x="1175588" y="112255"/>
                  </a:lnTo>
                  <a:lnTo>
                    <a:pt x="1169868" y="115435"/>
                  </a:lnTo>
                  <a:lnTo>
                    <a:pt x="1164466" y="119251"/>
                  </a:lnTo>
                  <a:lnTo>
                    <a:pt x="1159699" y="123067"/>
                  </a:lnTo>
                  <a:lnTo>
                    <a:pt x="1155250" y="127201"/>
                  </a:lnTo>
                  <a:lnTo>
                    <a:pt x="1151119" y="131653"/>
                  </a:lnTo>
                  <a:lnTo>
                    <a:pt x="1147306" y="136105"/>
                  </a:lnTo>
                  <a:lnTo>
                    <a:pt x="1143811" y="140239"/>
                  </a:lnTo>
                  <a:lnTo>
                    <a:pt x="1140633" y="144691"/>
                  </a:lnTo>
                  <a:lnTo>
                    <a:pt x="1138091" y="149143"/>
                  </a:lnTo>
                  <a:lnTo>
                    <a:pt x="1135866" y="154231"/>
                  </a:lnTo>
                  <a:lnTo>
                    <a:pt x="1134278" y="159001"/>
                  </a:lnTo>
                  <a:lnTo>
                    <a:pt x="1132689" y="164089"/>
                  </a:lnTo>
                  <a:lnTo>
                    <a:pt x="1132053" y="168859"/>
                  </a:lnTo>
                  <a:lnTo>
                    <a:pt x="1131735" y="173947"/>
                  </a:lnTo>
                  <a:lnTo>
                    <a:pt x="1132053" y="179353"/>
                  </a:lnTo>
                  <a:lnTo>
                    <a:pt x="1132371" y="184123"/>
                  </a:lnTo>
                  <a:lnTo>
                    <a:pt x="1133642" y="189211"/>
                  </a:lnTo>
                  <a:lnTo>
                    <a:pt x="1135231" y="193981"/>
                  </a:lnTo>
                  <a:lnTo>
                    <a:pt x="1137137" y="198751"/>
                  </a:lnTo>
                  <a:lnTo>
                    <a:pt x="1139362" y="203839"/>
                  </a:lnTo>
                  <a:lnTo>
                    <a:pt x="1142222" y="208291"/>
                  </a:lnTo>
                  <a:lnTo>
                    <a:pt x="1145399" y="213061"/>
                  </a:lnTo>
                  <a:lnTo>
                    <a:pt x="1149213" y="217513"/>
                  </a:lnTo>
                  <a:lnTo>
                    <a:pt x="1153026" y="221965"/>
                  </a:lnTo>
                  <a:lnTo>
                    <a:pt x="1157475" y="226099"/>
                  </a:lnTo>
                  <a:lnTo>
                    <a:pt x="1161923" y="230233"/>
                  </a:lnTo>
                  <a:lnTo>
                    <a:pt x="1167326" y="234049"/>
                  </a:lnTo>
                  <a:lnTo>
                    <a:pt x="1172410" y="237865"/>
                  </a:lnTo>
                  <a:lnTo>
                    <a:pt x="1178130" y="241681"/>
                  </a:lnTo>
                  <a:lnTo>
                    <a:pt x="1184167" y="245497"/>
                  </a:lnTo>
                  <a:lnTo>
                    <a:pt x="1190841" y="248995"/>
                  </a:lnTo>
                  <a:lnTo>
                    <a:pt x="1197196" y="251857"/>
                  </a:lnTo>
                  <a:lnTo>
                    <a:pt x="1204187" y="255355"/>
                  </a:lnTo>
                  <a:lnTo>
                    <a:pt x="1211496" y="257899"/>
                  </a:lnTo>
                  <a:lnTo>
                    <a:pt x="1218804" y="261079"/>
                  </a:lnTo>
                  <a:lnTo>
                    <a:pt x="1226748" y="263305"/>
                  </a:lnTo>
                  <a:lnTo>
                    <a:pt x="1234057" y="265850"/>
                  </a:lnTo>
                  <a:lnTo>
                    <a:pt x="1242637" y="267758"/>
                  </a:lnTo>
                  <a:lnTo>
                    <a:pt x="1250899" y="269984"/>
                  </a:lnTo>
                  <a:lnTo>
                    <a:pt x="1259479" y="271574"/>
                  </a:lnTo>
                  <a:lnTo>
                    <a:pt x="1268376" y="273164"/>
                  </a:lnTo>
                  <a:lnTo>
                    <a:pt x="1276956" y="274754"/>
                  </a:lnTo>
                  <a:lnTo>
                    <a:pt x="1286171" y="275708"/>
                  </a:lnTo>
                  <a:lnTo>
                    <a:pt x="1295387" y="276662"/>
                  </a:lnTo>
                  <a:lnTo>
                    <a:pt x="1304920" y="276980"/>
                  </a:lnTo>
                  <a:lnTo>
                    <a:pt x="1314453" y="277298"/>
                  </a:lnTo>
                  <a:lnTo>
                    <a:pt x="1323986" y="277616"/>
                  </a:lnTo>
                  <a:lnTo>
                    <a:pt x="1333201" y="277298"/>
                  </a:lnTo>
                  <a:lnTo>
                    <a:pt x="1342417" y="276980"/>
                  </a:lnTo>
                  <a:lnTo>
                    <a:pt x="1351632" y="276026"/>
                  </a:lnTo>
                  <a:lnTo>
                    <a:pt x="1360530" y="275390"/>
                  </a:lnTo>
                  <a:lnTo>
                    <a:pt x="1369427" y="274118"/>
                  </a:lnTo>
                  <a:lnTo>
                    <a:pt x="1378007" y="272846"/>
                  </a:lnTo>
                  <a:lnTo>
                    <a:pt x="1386269" y="271256"/>
                  </a:lnTo>
                  <a:lnTo>
                    <a:pt x="1394531" y="269348"/>
                  </a:lnTo>
                  <a:lnTo>
                    <a:pt x="1402475" y="267440"/>
                  </a:lnTo>
                  <a:lnTo>
                    <a:pt x="1410102" y="265214"/>
                  </a:lnTo>
                  <a:lnTo>
                    <a:pt x="1417728" y="262987"/>
                  </a:lnTo>
                  <a:lnTo>
                    <a:pt x="1425355" y="260125"/>
                  </a:lnTo>
                  <a:lnTo>
                    <a:pt x="1432028" y="257263"/>
                  </a:lnTo>
                  <a:lnTo>
                    <a:pt x="1439019" y="254083"/>
                  </a:lnTo>
                  <a:lnTo>
                    <a:pt x="1445374" y="251221"/>
                  </a:lnTo>
                  <a:lnTo>
                    <a:pt x="1451729" y="247723"/>
                  </a:lnTo>
                  <a:lnTo>
                    <a:pt x="1457449" y="244225"/>
                  </a:lnTo>
                  <a:lnTo>
                    <a:pt x="1463169" y="241045"/>
                  </a:lnTo>
                  <a:lnTo>
                    <a:pt x="1468253" y="237229"/>
                  </a:lnTo>
                  <a:lnTo>
                    <a:pt x="1473338" y="233095"/>
                  </a:lnTo>
                  <a:lnTo>
                    <a:pt x="1477787" y="229279"/>
                  </a:lnTo>
                  <a:lnTo>
                    <a:pt x="1481918" y="225145"/>
                  </a:lnTo>
                  <a:lnTo>
                    <a:pt x="1485731" y="220375"/>
                  </a:lnTo>
                  <a:lnTo>
                    <a:pt x="1489226" y="215923"/>
                  </a:lnTo>
                  <a:lnTo>
                    <a:pt x="1492086" y="211471"/>
                  </a:lnTo>
                  <a:lnTo>
                    <a:pt x="1494628" y="207019"/>
                  </a:lnTo>
                  <a:lnTo>
                    <a:pt x="1496853" y="202249"/>
                  </a:lnTo>
                  <a:lnTo>
                    <a:pt x="1498759" y="197479"/>
                  </a:lnTo>
                  <a:lnTo>
                    <a:pt x="1499713" y="192391"/>
                  </a:lnTo>
                  <a:lnTo>
                    <a:pt x="1500666" y="187621"/>
                  </a:lnTo>
                  <a:lnTo>
                    <a:pt x="1500984" y="182215"/>
                  </a:lnTo>
                  <a:lnTo>
                    <a:pt x="1500984" y="177445"/>
                  </a:lnTo>
                  <a:lnTo>
                    <a:pt x="1500030" y="172039"/>
                  </a:lnTo>
                  <a:lnTo>
                    <a:pt x="1499395" y="166951"/>
                  </a:lnTo>
                  <a:lnTo>
                    <a:pt x="1497806" y="162181"/>
                  </a:lnTo>
                  <a:lnTo>
                    <a:pt x="1495899" y="157093"/>
                  </a:lnTo>
                  <a:lnTo>
                    <a:pt x="1493357" y="152641"/>
                  </a:lnTo>
                  <a:lnTo>
                    <a:pt x="1490815" y="147871"/>
                  </a:lnTo>
                  <a:lnTo>
                    <a:pt x="1487320" y="143101"/>
                  </a:lnTo>
                  <a:lnTo>
                    <a:pt x="1483824" y="138967"/>
                  </a:lnTo>
                  <a:lnTo>
                    <a:pt x="1479693" y="134515"/>
                  </a:lnTo>
                  <a:lnTo>
                    <a:pt x="1475562" y="130381"/>
                  </a:lnTo>
                  <a:lnTo>
                    <a:pt x="1470796" y="126247"/>
                  </a:lnTo>
                  <a:lnTo>
                    <a:pt x="1465711" y="122113"/>
                  </a:lnTo>
                  <a:lnTo>
                    <a:pt x="1460309" y="118297"/>
                  </a:lnTo>
                  <a:lnTo>
                    <a:pt x="1454907" y="114481"/>
                  </a:lnTo>
                  <a:lnTo>
                    <a:pt x="1448870" y="110983"/>
                  </a:lnTo>
                  <a:lnTo>
                    <a:pt x="1442196" y="107485"/>
                  </a:lnTo>
                  <a:lnTo>
                    <a:pt x="1435841" y="104305"/>
                  </a:lnTo>
                  <a:lnTo>
                    <a:pt x="1428532" y="101124"/>
                  </a:lnTo>
                  <a:lnTo>
                    <a:pt x="1421541" y="98262"/>
                  </a:lnTo>
                  <a:lnTo>
                    <a:pt x="1414233" y="95400"/>
                  </a:lnTo>
                  <a:lnTo>
                    <a:pt x="1406606" y="92856"/>
                  </a:lnTo>
                  <a:lnTo>
                    <a:pt x="1398662" y="90630"/>
                  </a:lnTo>
                  <a:lnTo>
                    <a:pt x="1390400" y="88404"/>
                  </a:lnTo>
                  <a:lnTo>
                    <a:pt x="1382138" y="86496"/>
                  </a:lnTo>
                  <a:lnTo>
                    <a:pt x="1373876" y="84906"/>
                  </a:lnTo>
                  <a:lnTo>
                    <a:pt x="1364978" y="83316"/>
                  </a:lnTo>
                  <a:lnTo>
                    <a:pt x="1356081" y="82044"/>
                  </a:lnTo>
                  <a:lnTo>
                    <a:pt x="1346865" y="80772"/>
                  </a:lnTo>
                  <a:lnTo>
                    <a:pt x="1337968" y="80136"/>
                  </a:lnTo>
                  <a:lnTo>
                    <a:pt x="1328435" y="79500"/>
                  </a:lnTo>
                  <a:lnTo>
                    <a:pt x="1318902" y="79182"/>
                  </a:lnTo>
                  <a:lnTo>
                    <a:pt x="1309369" y="78864"/>
                  </a:lnTo>
                  <a:close/>
                  <a:moveTo>
                    <a:pt x="1282994" y="0"/>
                  </a:moveTo>
                  <a:lnTo>
                    <a:pt x="1302060" y="0"/>
                  </a:lnTo>
                  <a:lnTo>
                    <a:pt x="1321126" y="318"/>
                  </a:lnTo>
                  <a:lnTo>
                    <a:pt x="1340828" y="1272"/>
                  </a:lnTo>
                  <a:lnTo>
                    <a:pt x="1359894" y="1908"/>
                  </a:lnTo>
                  <a:lnTo>
                    <a:pt x="1378960" y="3180"/>
                  </a:lnTo>
                  <a:lnTo>
                    <a:pt x="1398026" y="4134"/>
                  </a:lnTo>
                  <a:lnTo>
                    <a:pt x="1416457" y="5724"/>
                  </a:lnTo>
                  <a:lnTo>
                    <a:pt x="1435523" y="7632"/>
                  </a:lnTo>
                  <a:lnTo>
                    <a:pt x="1453636" y="9540"/>
                  </a:lnTo>
                  <a:lnTo>
                    <a:pt x="1472067" y="12084"/>
                  </a:lnTo>
                  <a:lnTo>
                    <a:pt x="1490497" y="14628"/>
                  </a:lnTo>
                  <a:lnTo>
                    <a:pt x="1507975" y="17490"/>
                  </a:lnTo>
                  <a:lnTo>
                    <a:pt x="1525770" y="20034"/>
                  </a:lnTo>
                  <a:lnTo>
                    <a:pt x="1543565" y="23532"/>
                  </a:lnTo>
                  <a:lnTo>
                    <a:pt x="1561042" y="27030"/>
                  </a:lnTo>
                  <a:lnTo>
                    <a:pt x="1578202" y="30846"/>
                  </a:lnTo>
                  <a:lnTo>
                    <a:pt x="1595044" y="34662"/>
                  </a:lnTo>
                  <a:lnTo>
                    <a:pt x="1612203" y="38796"/>
                  </a:lnTo>
                  <a:lnTo>
                    <a:pt x="1628727" y="42930"/>
                  </a:lnTo>
                  <a:lnTo>
                    <a:pt x="1644933" y="47382"/>
                  </a:lnTo>
                  <a:lnTo>
                    <a:pt x="1661457" y="51834"/>
                  </a:lnTo>
                  <a:lnTo>
                    <a:pt x="1677346" y="56922"/>
                  </a:lnTo>
                  <a:lnTo>
                    <a:pt x="1692599" y="62328"/>
                  </a:lnTo>
                  <a:lnTo>
                    <a:pt x="1708170" y="67416"/>
                  </a:lnTo>
                  <a:lnTo>
                    <a:pt x="1723423" y="72822"/>
                  </a:lnTo>
                  <a:lnTo>
                    <a:pt x="1738675" y="78546"/>
                  </a:lnTo>
                  <a:lnTo>
                    <a:pt x="1752975" y="84270"/>
                  </a:lnTo>
                  <a:lnTo>
                    <a:pt x="1767275" y="90312"/>
                  </a:lnTo>
                  <a:lnTo>
                    <a:pt x="1781574" y="96672"/>
                  </a:lnTo>
                  <a:lnTo>
                    <a:pt x="1795238" y="102715"/>
                  </a:lnTo>
                  <a:lnTo>
                    <a:pt x="1808903" y="109393"/>
                  </a:lnTo>
                  <a:lnTo>
                    <a:pt x="1822567" y="116071"/>
                  </a:lnTo>
                  <a:lnTo>
                    <a:pt x="1835277" y="122749"/>
                  </a:lnTo>
                  <a:lnTo>
                    <a:pt x="1847988" y="130063"/>
                  </a:lnTo>
                  <a:lnTo>
                    <a:pt x="1860381" y="137059"/>
                  </a:lnTo>
                  <a:lnTo>
                    <a:pt x="1872457" y="144373"/>
                  </a:lnTo>
                  <a:lnTo>
                    <a:pt x="1884214" y="152005"/>
                  </a:lnTo>
                  <a:lnTo>
                    <a:pt x="1895654" y="159637"/>
                  </a:lnTo>
                  <a:lnTo>
                    <a:pt x="1906776" y="167587"/>
                  </a:lnTo>
                  <a:lnTo>
                    <a:pt x="1917580" y="175537"/>
                  </a:lnTo>
                  <a:lnTo>
                    <a:pt x="1928066" y="183487"/>
                  </a:lnTo>
                  <a:lnTo>
                    <a:pt x="1937917" y="191755"/>
                  </a:lnTo>
                  <a:lnTo>
                    <a:pt x="1947768" y="199705"/>
                  </a:lnTo>
                  <a:lnTo>
                    <a:pt x="1957301" y="208291"/>
                  </a:lnTo>
                  <a:lnTo>
                    <a:pt x="1966199" y="216559"/>
                  </a:lnTo>
                  <a:lnTo>
                    <a:pt x="1974461" y="225463"/>
                  </a:lnTo>
                  <a:lnTo>
                    <a:pt x="1983040" y="234049"/>
                  </a:lnTo>
                  <a:lnTo>
                    <a:pt x="1990985" y="243271"/>
                  </a:lnTo>
                  <a:lnTo>
                    <a:pt x="1998293" y="252175"/>
                  </a:lnTo>
                  <a:lnTo>
                    <a:pt x="2005602" y="261397"/>
                  </a:lnTo>
                  <a:lnTo>
                    <a:pt x="2011957" y="270620"/>
                  </a:lnTo>
                  <a:lnTo>
                    <a:pt x="2018631" y="279842"/>
                  </a:lnTo>
                  <a:lnTo>
                    <a:pt x="2024033" y="289382"/>
                  </a:lnTo>
                  <a:lnTo>
                    <a:pt x="2029753" y="298922"/>
                  </a:lnTo>
                  <a:lnTo>
                    <a:pt x="2034837" y="308462"/>
                  </a:lnTo>
                  <a:lnTo>
                    <a:pt x="2039286" y="318320"/>
                  </a:lnTo>
                  <a:lnTo>
                    <a:pt x="2043417" y="328178"/>
                  </a:lnTo>
                  <a:lnTo>
                    <a:pt x="2047230" y="338036"/>
                  </a:lnTo>
                  <a:lnTo>
                    <a:pt x="2050725" y="347894"/>
                  </a:lnTo>
                  <a:lnTo>
                    <a:pt x="2053267" y="357434"/>
                  </a:lnTo>
                  <a:lnTo>
                    <a:pt x="2055810" y="367928"/>
                  </a:lnTo>
                  <a:lnTo>
                    <a:pt x="2057716" y="378104"/>
                  </a:lnTo>
                  <a:lnTo>
                    <a:pt x="2058987" y="388280"/>
                  </a:lnTo>
                  <a:lnTo>
                    <a:pt x="2060258" y="398456"/>
                  </a:lnTo>
                  <a:lnTo>
                    <a:pt x="2060576" y="408632"/>
                  </a:lnTo>
                  <a:lnTo>
                    <a:pt x="2060576" y="419444"/>
                  </a:lnTo>
                  <a:lnTo>
                    <a:pt x="2060258" y="429621"/>
                  </a:lnTo>
                  <a:lnTo>
                    <a:pt x="2059305" y="439797"/>
                  </a:lnTo>
                  <a:lnTo>
                    <a:pt x="2057716" y="449973"/>
                  </a:lnTo>
                  <a:lnTo>
                    <a:pt x="2055810" y="460149"/>
                  </a:lnTo>
                  <a:lnTo>
                    <a:pt x="2053267" y="470007"/>
                  </a:lnTo>
                  <a:lnTo>
                    <a:pt x="2050725" y="480183"/>
                  </a:lnTo>
                  <a:lnTo>
                    <a:pt x="2047230" y="490041"/>
                  </a:lnTo>
                  <a:lnTo>
                    <a:pt x="2043417" y="499899"/>
                  </a:lnTo>
                  <a:lnTo>
                    <a:pt x="2039286" y="509439"/>
                  </a:lnTo>
                  <a:lnTo>
                    <a:pt x="2034837" y="518979"/>
                  </a:lnTo>
                  <a:lnTo>
                    <a:pt x="2029753" y="528519"/>
                  </a:lnTo>
                  <a:lnTo>
                    <a:pt x="2024033" y="537741"/>
                  </a:lnTo>
                  <a:lnTo>
                    <a:pt x="2017995" y="547281"/>
                  </a:lnTo>
                  <a:lnTo>
                    <a:pt x="2011957" y="556503"/>
                  </a:lnTo>
                  <a:lnTo>
                    <a:pt x="2005284" y="565407"/>
                  </a:lnTo>
                  <a:lnTo>
                    <a:pt x="1997976" y="574311"/>
                  </a:lnTo>
                  <a:lnTo>
                    <a:pt x="1990349" y="582897"/>
                  </a:lnTo>
                  <a:lnTo>
                    <a:pt x="1983040" y="591484"/>
                  </a:lnTo>
                  <a:lnTo>
                    <a:pt x="1974461" y="600388"/>
                  </a:lnTo>
                  <a:lnTo>
                    <a:pt x="1965881" y="608656"/>
                  </a:lnTo>
                  <a:lnTo>
                    <a:pt x="1956983" y="616924"/>
                  </a:lnTo>
                  <a:lnTo>
                    <a:pt x="1947450" y="625192"/>
                  </a:lnTo>
                  <a:lnTo>
                    <a:pt x="1937599" y="633142"/>
                  </a:lnTo>
                  <a:lnTo>
                    <a:pt x="1927748" y="640774"/>
                  </a:lnTo>
                  <a:lnTo>
                    <a:pt x="1916944" y="648724"/>
                  </a:lnTo>
                  <a:lnTo>
                    <a:pt x="1906458" y="656356"/>
                  </a:lnTo>
                  <a:lnTo>
                    <a:pt x="1895018" y="663670"/>
                  </a:lnTo>
                  <a:lnTo>
                    <a:pt x="1883896" y="671302"/>
                  </a:lnTo>
                  <a:lnTo>
                    <a:pt x="1872139" y="677980"/>
                  </a:lnTo>
                  <a:lnTo>
                    <a:pt x="1860064" y="685294"/>
                  </a:lnTo>
                  <a:lnTo>
                    <a:pt x="1847353" y="691972"/>
                  </a:lnTo>
                  <a:lnTo>
                    <a:pt x="1834642" y="698332"/>
                  </a:lnTo>
                  <a:lnTo>
                    <a:pt x="1821613" y="705010"/>
                  </a:lnTo>
                  <a:lnTo>
                    <a:pt x="1808585" y="711370"/>
                  </a:lnTo>
                  <a:lnTo>
                    <a:pt x="1794921" y="717412"/>
                  </a:lnTo>
                  <a:lnTo>
                    <a:pt x="1780939" y="723454"/>
                  </a:lnTo>
                  <a:lnTo>
                    <a:pt x="1766957" y="729179"/>
                  </a:lnTo>
                  <a:lnTo>
                    <a:pt x="1752657" y="734267"/>
                  </a:lnTo>
                  <a:lnTo>
                    <a:pt x="1737722" y="739991"/>
                  </a:lnTo>
                  <a:lnTo>
                    <a:pt x="1723105" y="745079"/>
                  </a:lnTo>
                  <a:lnTo>
                    <a:pt x="1707852" y="750167"/>
                  </a:lnTo>
                  <a:lnTo>
                    <a:pt x="1692281" y="754937"/>
                  </a:lnTo>
                  <a:lnTo>
                    <a:pt x="1676393" y="759389"/>
                  </a:lnTo>
                  <a:lnTo>
                    <a:pt x="1660504" y="763841"/>
                  </a:lnTo>
                  <a:lnTo>
                    <a:pt x="1644616" y="767975"/>
                  </a:lnTo>
                  <a:lnTo>
                    <a:pt x="1628092" y="771791"/>
                  </a:lnTo>
                  <a:lnTo>
                    <a:pt x="1611885" y="775607"/>
                  </a:lnTo>
                  <a:lnTo>
                    <a:pt x="1594726" y="779423"/>
                  </a:lnTo>
                  <a:lnTo>
                    <a:pt x="1577884" y="782921"/>
                  </a:lnTo>
                  <a:lnTo>
                    <a:pt x="1560724" y="785783"/>
                  </a:lnTo>
                  <a:lnTo>
                    <a:pt x="1543247" y="788645"/>
                  </a:lnTo>
                  <a:lnTo>
                    <a:pt x="1525770" y="791189"/>
                  </a:lnTo>
                  <a:lnTo>
                    <a:pt x="1507975" y="793733"/>
                  </a:lnTo>
                  <a:lnTo>
                    <a:pt x="1490497" y="796277"/>
                  </a:lnTo>
                  <a:lnTo>
                    <a:pt x="1472067" y="797867"/>
                  </a:lnTo>
                  <a:lnTo>
                    <a:pt x="1453954" y="799457"/>
                  </a:lnTo>
                  <a:lnTo>
                    <a:pt x="1435523" y="801047"/>
                  </a:lnTo>
                  <a:lnTo>
                    <a:pt x="1417093" y="802637"/>
                  </a:lnTo>
                  <a:lnTo>
                    <a:pt x="1398026" y="803273"/>
                  </a:lnTo>
                  <a:lnTo>
                    <a:pt x="1379596" y="804227"/>
                  </a:lnTo>
                  <a:lnTo>
                    <a:pt x="1360530" y="804545"/>
                  </a:lnTo>
                  <a:lnTo>
                    <a:pt x="1341146" y="804863"/>
                  </a:lnTo>
                  <a:lnTo>
                    <a:pt x="1322079" y="804863"/>
                  </a:lnTo>
                  <a:lnTo>
                    <a:pt x="1302695" y="804545"/>
                  </a:lnTo>
                  <a:lnTo>
                    <a:pt x="1283311" y="804227"/>
                  </a:lnTo>
                  <a:lnTo>
                    <a:pt x="1264563" y="802955"/>
                  </a:lnTo>
                  <a:lnTo>
                    <a:pt x="1245179" y="802319"/>
                  </a:lnTo>
                  <a:lnTo>
                    <a:pt x="1226113" y="800729"/>
                  </a:lnTo>
                  <a:lnTo>
                    <a:pt x="1207365" y="799139"/>
                  </a:lnTo>
                  <a:lnTo>
                    <a:pt x="1188934" y="797231"/>
                  </a:lnTo>
                  <a:lnTo>
                    <a:pt x="1170185" y="795323"/>
                  </a:lnTo>
                  <a:lnTo>
                    <a:pt x="1152073" y="793097"/>
                  </a:lnTo>
                  <a:lnTo>
                    <a:pt x="1133960" y="790553"/>
                  </a:lnTo>
                  <a:lnTo>
                    <a:pt x="1115847" y="787691"/>
                  </a:lnTo>
                  <a:lnTo>
                    <a:pt x="1098052" y="784829"/>
                  </a:lnTo>
                  <a:lnTo>
                    <a:pt x="1080574" y="781331"/>
                  </a:lnTo>
                  <a:lnTo>
                    <a:pt x="1063097" y="777833"/>
                  </a:lnTo>
                  <a:lnTo>
                    <a:pt x="1045938" y="774653"/>
                  </a:lnTo>
                  <a:lnTo>
                    <a:pt x="1028778" y="770837"/>
                  </a:lnTo>
                  <a:lnTo>
                    <a:pt x="1012254" y="766703"/>
                  </a:lnTo>
                  <a:lnTo>
                    <a:pt x="995412" y="761933"/>
                  </a:lnTo>
                  <a:lnTo>
                    <a:pt x="979206" y="757799"/>
                  </a:lnTo>
                  <a:lnTo>
                    <a:pt x="963000" y="753029"/>
                  </a:lnTo>
                  <a:lnTo>
                    <a:pt x="947111" y="747941"/>
                  </a:lnTo>
                  <a:lnTo>
                    <a:pt x="931223" y="743171"/>
                  </a:lnTo>
                  <a:lnTo>
                    <a:pt x="915970" y="737765"/>
                  </a:lnTo>
                  <a:lnTo>
                    <a:pt x="900399" y="732041"/>
                  </a:lnTo>
                  <a:lnTo>
                    <a:pt x="885782" y="726317"/>
                  </a:lnTo>
                  <a:lnTo>
                    <a:pt x="871164" y="720910"/>
                  </a:lnTo>
                  <a:lnTo>
                    <a:pt x="856547" y="714550"/>
                  </a:lnTo>
                  <a:lnTo>
                    <a:pt x="842565" y="708508"/>
                  </a:lnTo>
                  <a:lnTo>
                    <a:pt x="828583" y="702148"/>
                  </a:lnTo>
                  <a:lnTo>
                    <a:pt x="814919" y="695788"/>
                  </a:lnTo>
                  <a:lnTo>
                    <a:pt x="801890" y="688792"/>
                  </a:lnTo>
                  <a:lnTo>
                    <a:pt x="788862" y="682114"/>
                  </a:lnTo>
                  <a:lnTo>
                    <a:pt x="776151" y="674800"/>
                  </a:lnTo>
                  <a:lnTo>
                    <a:pt x="763440" y="667804"/>
                  </a:lnTo>
                  <a:lnTo>
                    <a:pt x="751683" y="660490"/>
                  </a:lnTo>
                  <a:lnTo>
                    <a:pt x="739608" y="652858"/>
                  </a:lnTo>
                  <a:lnTo>
                    <a:pt x="728486" y="645544"/>
                  </a:lnTo>
                  <a:lnTo>
                    <a:pt x="717364" y="637912"/>
                  </a:lnTo>
                  <a:lnTo>
                    <a:pt x="706559" y="629962"/>
                  </a:lnTo>
                  <a:lnTo>
                    <a:pt x="696073" y="621694"/>
                  </a:lnTo>
                  <a:lnTo>
                    <a:pt x="685904" y="613744"/>
                  </a:lnTo>
                  <a:lnTo>
                    <a:pt x="676054" y="605158"/>
                  </a:lnTo>
                  <a:lnTo>
                    <a:pt x="667156" y="596890"/>
                  </a:lnTo>
                  <a:lnTo>
                    <a:pt x="657941" y="588303"/>
                  </a:lnTo>
                  <a:lnTo>
                    <a:pt x="649361" y="579399"/>
                  </a:lnTo>
                  <a:lnTo>
                    <a:pt x="641099" y="570813"/>
                  </a:lnTo>
                  <a:lnTo>
                    <a:pt x="633155" y="561591"/>
                  </a:lnTo>
                  <a:lnTo>
                    <a:pt x="625846" y="553005"/>
                  </a:lnTo>
                  <a:lnTo>
                    <a:pt x="618537" y="543783"/>
                  </a:lnTo>
                  <a:lnTo>
                    <a:pt x="611864" y="534561"/>
                  </a:lnTo>
                  <a:lnTo>
                    <a:pt x="605826" y="525339"/>
                  </a:lnTo>
                  <a:lnTo>
                    <a:pt x="599789" y="515799"/>
                  </a:lnTo>
                  <a:lnTo>
                    <a:pt x="594387" y="506259"/>
                  </a:lnTo>
                  <a:lnTo>
                    <a:pt x="589302" y="496719"/>
                  </a:lnTo>
                  <a:lnTo>
                    <a:pt x="584536" y="487179"/>
                  </a:lnTo>
                  <a:lnTo>
                    <a:pt x="580405" y="477321"/>
                  </a:lnTo>
                  <a:lnTo>
                    <a:pt x="576592" y="467463"/>
                  </a:lnTo>
                  <a:lnTo>
                    <a:pt x="573732" y="457287"/>
                  </a:lnTo>
                  <a:lnTo>
                    <a:pt x="570554" y="447429"/>
                  </a:lnTo>
                  <a:lnTo>
                    <a:pt x="568330" y="437253"/>
                  </a:lnTo>
                  <a:lnTo>
                    <a:pt x="566423" y="427395"/>
                  </a:lnTo>
                  <a:lnTo>
                    <a:pt x="564834" y="416900"/>
                  </a:lnTo>
                  <a:lnTo>
                    <a:pt x="563881" y="406724"/>
                  </a:lnTo>
                  <a:lnTo>
                    <a:pt x="563563" y="396230"/>
                  </a:lnTo>
                  <a:lnTo>
                    <a:pt x="563563" y="386054"/>
                  </a:lnTo>
                  <a:lnTo>
                    <a:pt x="563881" y="375242"/>
                  </a:lnTo>
                  <a:lnTo>
                    <a:pt x="564834" y="365066"/>
                  </a:lnTo>
                  <a:lnTo>
                    <a:pt x="566423" y="354890"/>
                  </a:lnTo>
                  <a:lnTo>
                    <a:pt x="568330" y="345032"/>
                  </a:lnTo>
                  <a:lnTo>
                    <a:pt x="570554" y="334856"/>
                  </a:lnTo>
                  <a:lnTo>
                    <a:pt x="573732" y="324998"/>
                  </a:lnTo>
                  <a:lnTo>
                    <a:pt x="576592" y="315140"/>
                  </a:lnTo>
                  <a:lnTo>
                    <a:pt x="580405" y="305282"/>
                  </a:lnTo>
                  <a:lnTo>
                    <a:pt x="584536" y="295424"/>
                  </a:lnTo>
                  <a:lnTo>
                    <a:pt x="589620" y="285884"/>
                  </a:lnTo>
                  <a:lnTo>
                    <a:pt x="594387" y="276662"/>
                  </a:lnTo>
                  <a:lnTo>
                    <a:pt x="599789" y="267122"/>
                  </a:lnTo>
                  <a:lnTo>
                    <a:pt x="605826" y="257899"/>
                  </a:lnTo>
                  <a:lnTo>
                    <a:pt x="612182" y="248995"/>
                  </a:lnTo>
                  <a:lnTo>
                    <a:pt x="618537" y="239773"/>
                  </a:lnTo>
                  <a:lnTo>
                    <a:pt x="625846" y="230869"/>
                  </a:lnTo>
                  <a:lnTo>
                    <a:pt x="633472" y="221965"/>
                  </a:lnTo>
                  <a:lnTo>
                    <a:pt x="641417" y="213379"/>
                  </a:lnTo>
                  <a:lnTo>
                    <a:pt x="649679" y="204475"/>
                  </a:lnTo>
                  <a:lnTo>
                    <a:pt x="658258" y="196207"/>
                  </a:lnTo>
                  <a:lnTo>
                    <a:pt x="667156" y="187939"/>
                  </a:lnTo>
                  <a:lnTo>
                    <a:pt x="676689" y="179989"/>
                  </a:lnTo>
                  <a:lnTo>
                    <a:pt x="686540" y="172039"/>
                  </a:lnTo>
                  <a:lnTo>
                    <a:pt x="696709" y="164089"/>
                  </a:lnTo>
                  <a:lnTo>
                    <a:pt x="706877" y="156457"/>
                  </a:lnTo>
                  <a:lnTo>
                    <a:pt x="717681" y="148825"/>
                  </a:lnTo>
                  <a:lnTo>
                    <a:pt x="728803" y="141193"/>
                  </a:lnTo>
                  <a:lnTo>
                    <a:pt x="740561" y="134197"/>
                  </a:lnTo>
                  <a:lnTo>
                    <a:pt x="752318" y="126883"/>
                  </a:lnTo>
                  <a:lnTo>
                    <a:pt x="764394" y="120205"/>
                  </a:lnTo>
                  <a:lnTo>
                    <a:pt x="776469" y="113209"/>
                  </a:lnTo>
                  <a:lnTo>
                    <a:pt x="789180" y="106531"/>
                  </a:lnTo>
                  <a:lnTo>
                    <a:pt x="802208" y="100170"/>
                  </a:lnTo>
                  <a:lnTo>
                    <a:pt x="815872" y="94128"/>
                  </a:lnTo>
                  <a:lnTo>
                    <a:pt x="828901" y="87450"/>
                  </a:lnTo>
                  <a:lnTo>
                    <a:pt x="842883" y="82044"/>
                  </a:lnTo>
                  <a:lnTo>
                    <a:pt x="857500" y="76320"/>
                  </a:lnTo>
                  <a:lnTo>
                    <a:pt x="871800" y="70596"/>
                  </a:lnTo>
                  <a:lnTo>
                    <a:pt x="886099" y="65190"/>
                  </a:lnTo>
                  <a:lnTo>
                    <a:pt x="901352" y="59784"/>
                  </a:lnTo>
                  <a:lnTo>
                    <a:pt x="916287" y="55014"/>
                  </a:lnTo>
                  <a:lnTo>
                    <a:pt x="931858" y="49926"/>
                  </a:lnTo>
                  <a:lnTo>
                    <a:pt x="947429" y="45474"/>
                  </a:lnTo>
                  <a:lnTo>
                    <a:pt x="963317" y="41340"/>
                  </a:lnTo>
                  <a:lnTo>
                    <a:pt x="979524" y="36888"/>
                  </a:lnTo>
                  <a:lnTo>
                    <a:pt x="995730" y="33072"/>
                  </a:lnTo>
                  <a:lnTo>
                    <a:pt x="1012572" y="29256"/>
                  </a:lnTo>
                  <a:lnTo>
                    <a:pt x="1029096" y="25758"/>
                  </a:lnTo>
                  <a:lnTo>
                    <a:pt x="1046255" y="22578"/>
                  </a:lnTo>
                  <a:lnTo>
                    <a:pt x="1063733" y="19398"/>
                  </a:lnTo>
                  <a:lnTo>
                    <a:pt x="1080892" y="16218"/>
                  </a:lnTo>
                  <a:lnTo>
                    <a:pt x="1098370" y="13674"/>
                  </a:lnTo>
                  <a:lnTo>
                    <a:pt x="1116165" y="11448"/>
                  </a:lnTo>
                  <a:lnTo>
                    <a:pt x="1133960" y="9222"/>
                  </a:lnTo>
                  <a:lnTo>
                    <a:pt x="1152073" y="7314"/>
                  </a:lnTo>
                  <a:lnTo>
                    <a:pt x="1170185" y="5406"/>
                  </a:lnTo>
                  <a:lnTo>
                    <a:pt x="1188934" y="3816"/>
                  </a:lnTo>
                  <a:lnTo>
                    <a:pt x="1207365" y="2862"/>
                  </a:lnTo>
                  <a:lnTo>
                    <a:pt x="1225795" y="1590"/>
                  </a:lnTo>
                  <a:lnTo>
                    <a:pt x="1244861" y="954"/>
                  </a:lnTo>
                  <a:lnTo>
                    <a:pt x="1263610" y="318"/>
                  </a:lnTo>
                  <a:lnTo>
                    <a:pt x="1282994" y="0"/>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49" name="场记板"/>
            <p:cNvSpPr/>
            <p:nvPr/>
          </p:nvSpPr>
          <p:spPr bwMode="auto">
            <a:xfrm>
              <a:off x="1647825" y="5182921"/>
              <a:ext cx="680874" cy="719670"/>
            </a:xfrm>
            <a:custGeom>
              <a:avLst/>
              <a:gdLst>
                <a:gd name="T0" fmla="*/ 477551 w 1511300"/>
                <a:gd name="T1" fmla="*/ 1378409 h 1482725"/>
                <a:gd name="T2" fmla="*/ 477551 w 1511300"/>
                <a:gd name="T3" fmla="*/ 1498148 h 1482725"/>
                <a:gd name="T4" fmla="*/ 1513513 w 1511300"/>
                <a:gd name="T5" fmla="*/ 1498148 h 1482725"/>
                <a:gd name="T6" fmla="*/ 1513513 w 1511300"/>
                <a:gd name="T7" fmla="*/ 1378409 h 1482725"/>
                <a:gd name="T8" fmla="*/ 477551 w 1511300"/>
                <a:gd name="T9" fmla="*/ 1102887 h 1482725"/>
                <a:gd name="T10" fmla="*/ 477551 w 1511300"/>
                <a:gd name="T11" fmla="*/ 1223028 h 1482725"/>
                <a:gd name="T12" fmla="*/ 1513513 w 1511300"/>
                <a:gd name="T13" fmla="*/ 1223028 h 1482725"/>
                <a:gd name="T14" fmla="*/ 1513513 w 1511300"/>
                <a:gd name="T15" fmla="*/ 1102887 h 1482725"/>
                <a:gd name="T16" fmla="*/ 393890 w 1511300"/>
                <a:gd name="T17" fmla="*/ 734858 h 1482725"/>
                <a:gd name="T18" fmla="*/ 1905000 w 1511300"/>
                <a:gd name="T19" fmla="*/ 734858 h 1482725"/>
                <a:gd name="T20" fmla="*/ 1905000 w 1511300"/>
                <a:gd name="T21" fmla="*/ 1868981 h 1482725"/>
                <a:gd name="T22" fmla="*/ 40030 w 1511300"/>
                <a:gd name="T23" fmla="*/ 1868981 h 1482725"/>
                <a:gd name="T24" fmla="*/ 40030 w 1511300"/>
                <a:gd name="T25" fmla="*/ 1088471 h 1482725"/>
                <a:gd name="T26" fmla="*/ 40021 w 1511300"/>
                <a:gd name="T27" fmla="*/ 496260 h 1482725"/>
                <a:gd name="T28" fmla="*/ 280147 w 1511300"/>
                <a:gd name="T29" fmla="*/ 735387 h 1482725"/>
                <a:gd name="T30" fmla="*/ 40021 w 1511300"/>
                <a:gd name="T31" fmla="*/ 974512 h 1482725"/>
                <a:gd name="T32" fmla="*/ 687305 w 1511300"/>
                <a:gd name="T33" fmla="*/ 278324 h 1482725"/>
                <a:gd name="T34" fmla="*/ 444326 w 1511300"/>
                <a:gd name="T35" fmla="*/ 323177 h 1482725"/>
                <a:gd name="T36" fmla="*/ 581628 w 1511300"/>
                <a:gd name="T37" fmla="*/ 559853 h 1482725"/>
                <a:gd name="T38" fmla="*/ 824206 w 1511300"/>
                <a:gd name="T39" fmla="*/ 515401 h 1482725"/>
                <a:gd name="T40" fmla="*/ 1183269 w 1511300"/>
                <a:gd name="T41" fmla="*/ 187419 h 1482725"/>
                <a:gd name="T42" fmla="*/ 940291 w 1511300"/>
                <a:gd name="T43" fmla="*/ 231871 h 1482725"/>
                <a:gd name="T44" fmla="*/ 1077592 w 1511300"/>
                <a:gd name="T45" fmla="*/ 468547 h 1482725"/>
                <a:gd name="T46" fmla="*/ 1320571 w 1511300"/>
                <a:gd name="T47" fmla="*/ 423695 h 1482725"/>
                <a:gd name="T48" fmla="*/ 1679235 w 1511300"/>
                <a:gd name="T49" fmla="*/ 96513 h 1482725"/>
                <a:gd name="T50" fmla="*/ 1436656 w 1511300"/>
                <a:gd name="T51" fmla="*/ 140965 h 1482725"/>
                <a:gd name="T52" fmla="*/ 1573557 w 1511300"/>
                <a:gd name="T53" fmla="*/ 377240 h 1482725"/>
                <a:gd name="T54" fmla="*/ 1794118 w 1511300"/>
                <a:gd name="T55" fmla="*/ 336793 h 1482725"/>
                <a:gd name="T56" fmla="*/ 1782910 w 1511300"/>
                <a:gd name="T57" fmla="*/ 274721 h 1482725"/>
                <a:gd name="T58" fmla="*/ 1805327 w 1511300"/>
                <a:gd name="T59" fmla="*/ 0 h 1482725"/>
                <a:gd name="T60" fmla="*/ 1877781 w 1511300"/>
                <a:gd name="T61" fmla="*/ 394860 h 1482725"/>
                <a:gd name="T62" fmla="*/ 344653 w 1511300"/>
                <a:gd name="T63" fmla="*/ 676389 h 1482725"/>
                <a:gd name="T64" fmla="*/ 0 w 1511300"/>
                <a:gd name="T65" fmla="*/ 331186 h 14827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1300" h="1482725">
                  <a:moveTo>
                    <a:pt x="378857" y="1093538"/>
                  </a:moveTo>
                  <a:lnTo>
                    <a:pt x="378857" y="1188531"/>
                  </a:lnTo>
                  <a:lnTo>
                    <a:pt x="1200720" y="1188531"/>
                  </a:lnTo>
                  <a:lnTo>
                    <a:pt x="1200720" y="1093538"/>
                  </a:lnTo>
                  <a:lnTo>
                    <a:pt x="378857" y="1093538"/>
                  </a:lnTo>
                  <a:close/>
                  <a:moveTo>
                    <a:pt x="378857" y="874957"/>
                  </a:moveTo>
                  <a:lnTo>
                    <a:pt x="378857" y="970269"/>
                  </a:lnTo>
                  <a:lnTo>
                    <a:pt x="1200720" y="970269"/>
                  </a:lnTo>
                  <a:lnTo>
                    <a:pt x="1200720" y="874957"/>
                  </a:lnTo>
                  <a:lnTo>
                    <a:pt x="378857" y="874957"/>
                  </a:lnTo>
                  <a:close/>
                  <a:moveTo>
                    <a:pt x="312486" y="582987"/>
                  </a:moveTo>
                  <a:lnTo>
                    <a:pt x="1511300" y="582987"/>
                  </a:lnTo>
                  <a:lnTo>
                    <a:pt x="1511300" y="1482725"/>
                  </a:lnTo>
                  <a:lnTo>
                    <a:pt x="31757" y="1482725"/>
                  </a:lnTo>
                  <a:lnTo>
                    <a:pt x="31757" y="863520"/>
                  </a:lnTo>
                  <a:lnTo>
                    <a:pt x="312486" y="582987"/>
                  </a:lnTo>
                  <a:close/>
                  <a:moveTo>
                    <a:pt x="31750" y="393700"/>
                  </a:moveTo>
                  <a:lnTo>
                    <a:pt x="222250" y="583407"/>
                  </a:lnTo>
                  <a:lnTo>
                    <a:pt x="31750" y="773113"/>
                  </a:lnTo>
                  <a:lnTo>
                    <a:pt x="31750" y="393700"/>
                  </a:lnTo>
                  <a:close/>
                  <a:moveTo>
                    <a:pt x="545262" y="220804"/>
                  </a:moveTo>
                  <a:lnTo>
                    <a:pt x="352499" y="256387"/>
                  </a:lnTo>
                  <a:lnTo>
                    <a:pt x="461425" y="444150"/>
                  </a:lnTo>
                  <a:lnTo>
                    <a:pt x="653870" y="408885"/>
                  </a:lnTo>
                  <a:lnTo>
                    <a:pt x="545262" y="220804"/>
                  </a:lnTo>
                  <a:close/>
                  <a:moveTo>
                    <a:pt x="938727" y="148686"/>
                  </a:moveTo>
                  <a:lnTo>
                    <a:pt x="745964" y="183951"/>
                  </a:lnTo>
                  <a:lnTo>
                    <a:pt x="854890" y="371714"/>
                  </a:lnTo>
                  <a:lnTo>
                    <a:pt x="1047653" y="336131"/>
                  </a:lnTo>
                  <a:lnTo>
                    <a:pt x="938727" y="148686"/>
                  </a:lnTo>
                  <a:close/>
                  <a:moveTo>
                    <a:pt x="1332193" y="76567"/>
                  </a:moveTo>
                  <a:lnTo>
                    <a:pt x="1139747" y="111832"/>
                  </a:lnTo>
                  <a:lnTo>
                    <a:pt x="1248355" y="299277"/>
                  </a:lnTo>
                  <a:lnTo>
                    <a:pt x="1423334" y="267189"/>
                  </a:lnTo>
                  <a:lnTo>
                    <a:pt x="1414442" y="217945"/>
                  </a:lnTo>
                  <a:lnTo>
                    <a:pt x="1332193" y="76567"/>
                  </a:lnTo>
                  <a:close/>
                  <a:moveTo>
                    <a:pt x="1432226" y="0"/>
                  </a:moveTo>
                  <a:lnTo>
                    <a:pt x="1489706" y="313256"/>
                  </a:lnTo>
                  <a:lnTo>
                    <a:pt x="273425" y="536602"/>
                  </a:lnTo>
                  <a:lnTo>
                    <a:pt x="0" y="262741"/>
                  </a:lnTo>
                  <a:lnTo>
                    <a:pt x="1432226" y="0"/>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13" name="文本框 22"/>
          <p:cNvSpPr txBox="1"/>
          <p:nvPr/>
        </p:nvSpPr>
        <p:spPr>
          <a:xfrm>
            <a:off x="3715199" y="328508"/>
            <a:ext cx="6124126" cy="461665"/>
          </a:xfrm>
          <a:prstGeom prst="rect">
            <a:avLst/>
          </a:prstGeom>
          <a:noFill/>
        </p:spPr>
        <p:txBody>
          <a:bodyPr wrap="square" rtlCol="0">
            <a:spAutoFit/>
          </a:bodyPr>
          <a:lstStyle/>
          <a:p>
            <a:r>
              <a:rPr lang="en-US" altLang="zh-CN" sz="2400" dirty="0" smtClean="0">
                <a:solidFill>
                  <a:schemeClr val="bg1"/>
                </a:solidFill>
                <a:latin typeface="808-CAI978" pitchFamily="34" charset="0"/>
              </a:rPr>
              <a:t>OTT Platform Features</a:t>
            </a:r>
            <a:endParaRPr lang="zh-CN" altLang="en-US" sz="24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
        <p:nvSpPr>
          <p:cNvPr id="14" name="文本框 35"/>
          <p:cNvSpPr txBox="1"/>
          <p:nvPr/>
        </p:nvSpPr>
        <p:spPr>
          <a:xfrm>
            <a:off x="66675" y="81039"/>
            <a:ext cx="3274507" cy="1118890"/>
          </a:xfrm>
          <a:prstGeom prst="roundRect">
            <a:avLst>
              <a:gd name="adj" fmla="val 6852"/>
            </a:avLst>
          </a:prstGeom>
          <a:noFill/>
          <a:ln>
            <a:noFill/>
          </a:ln>
        </p:spPr>
        <p:txBody>
          <a:bodyPr wrap="square" rtlCol="0">
            <a:spAutoFit/>
          </a:bodyPr>
          <a:lstStyle/>
          <a:p>
            <a:pPr algn="ctr">
              <a:spcBef>
                <a:spcPct val="50000"/>
              </a:spcBef>
              <a:defRPr/>
            </a:pPr>
            <a:r>
              <a:rPr lang="en-US" altLang="zh-CN" sz="3200" b="1" dirty="0" smtClean="0">
                <a:solidFill>
                  <a:schemeClr val="bg1"/>
                </a:solidFill>
                <a:latin typeface="Aharoni" pitchFamily="2" charset="-79"/>
                <a:cs typeface="Aharoni" pitchFamily="2" charset="-79"/>
              </a:rPr>
              <a:t>Carrier-grade Solution   </a:t>
            </a:r>
            <a:endParaRPr lang="en-US" altLang="zh-CN" sz="3200" b="1" dirty="0">
              <a:solidFill>
                <a:schemeClr val="bg1"/>
              </a:solidFill>
              <a:latin typeface="Aharoni" pitchFamily="2" charset="-79"/>
              <a:cs typeface="Aharoni" pitchFamily="2" charset="-79"/>
            </a:endParaRPr>
          </a:p>
        </p:txBody>
      </p:sp>
      <p:cxnSp>
        <p:nvCxnSpPr>
          <p:cNvPr id="15" name="直接连接符 14"/>
          <p:cNvCxnSpPr/>
          <p:nvPr/>
        </p:nvCxnSpPr>
        <p:spPr>
          <a:xfrm>
            <a:off x="3427997" y="314325"/>
            <a:ext cx="0" cy="561975"/>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06737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1" y="0"/>
            <a:ext cx="12192001" cy="1162050"/>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445469"/>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3715199" y="328508"/>
            <a:ext cx="6124126" cy="461665"/>
          </a:xfrm>
          <a:prstGeom prst="rect">
            <a:avLst/>
          </a:prstGeom>
          <a:noFill/>
        </p:spPr>
        <p:txBody>
          <a:bodyPr wrap="square" rtlCol="0">
            <a:spAutoFit/>
          </a:bodyPr>
          <a:lstStyle/>
          <a:p>
            <a:r>
              <a:rPr lang="en-US" altLang="zh-CN" sz="2400" dirty="0" smtClean="0">
                <a:solidFill>
                  <a:schemeClr val="bg1"/>
                </a:solidFill>
                <a:latin typeface="808-CAI978" pitchFamily="34" charset="0"/>
              </a:rPr>
              <a:t>OTT Platform Features</a:t>
            </a:r>
            <a:endParaRPr lang="zh-CN" altLang="en-US" sz="24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
        <p:nvSpPr>
          <p:cNvPr id="36" name="文本框 35"/>
          <p:cNvSpPr txBox="1"/>
          <p:nvPr/>
        </p:nvSpPr>
        <p:spPr>
          <a:xfrm>
            <a:off x="66675" y="81039"/>
            <a:ext cx="3274507" cy="1118890"/>
          </a:xfrm>
          <a:prstGeom prst="roundRect">
            <a:avLst>
              <a:gd name="adj" fmla="val 6852"/>
            </a:avLst>
          </a:prstGeom>
          <a:noFill/>
          <a:ln>
            <a:noFill/>
          </a:ln>
        </p:spPr>
        <p:txBody>
          <a:bodyPr wrap="square" rtlCol="0">
            <a:spAutoFit/>
          </a:bodyPr>
          <a:lstStyle/>
          <a:p>
            <a:pPr algn="ctr">
              <a:spcBef>
                <a:spcPct val="50000"/>
              </a:spcBef>
              <a:defRPr/>
            </a:pPr>
            <a:r>
              <a:rPr lang="en-US" altLang="zh-CN" sz="3200" b="1" dirty="0" smtClean="0">
                <a:solidFill>
                  <a:schemeClr val="bg1"/>
                </a:solidFill>
                <a:latin typeface="Aharoni" pitchFamily="2" charset="-79"/>
                <a:cs typeface="Aharoni" pitchFamily="2" charset="-79"/>
              </a:rPr>
              <a:t>Carrier-grade Solution   </a:t>
            </a:r>
            <a:endParaRPr lang="en-US" altLang="zh-CN" sz="3200" b="1" dirty="0">
              <a:solidFill>
                <a:schemeClr val="bg1"/>
              </a:solidFill>
              <a:latin typeface="Aharoni" pitchFamily="2" charset="-79"/>
              <a:cs typeface="Aharoni" pitchFamily="2" charset="-79"/>
            </a:endParaRPr>
          </a:p>
        </p:txBody>
      </p:sp>
      <p:sp>
        <p:nvSpPr>
          <p:cNvPr id="19" name="文本框 18"/>
          <p:cNvSpPr txBox="1"/>
          <p:nvPr/>
        </p:nvSpPr>
        <p:spPr>
          <a:xfrm rot="10800000">
            <a:off x="11343024" y="666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grpSp>
        <p:nvGrpSpPr>
          <p:cNvPr id="20" name="组合 19"/>
          <p:cNvGrpSpPr/>
          <p:nvPr/>
        </p:nvGrpSpPr>
        <p:grpSpPr>
          <a:xfrm>
            <a:off x="1981200" y="1228725"/>
            <a:ext cx="8118475" cy="5029200"/>
            <a:chOff x="1981200" y="1343025"/>
            <a:chExt cx="8118475" cy="5029200"/>
          </a:xfrm>
        </p:grpSpPr>
        <p:sp>
          <p:nvSpPr>
            <p:cNvPr id="13" name="文本框 11"/>
            <p:cNvSpPr txBox="1"/>
            <p:nvPr/>
          </p:nvSpPr>
          <p:spPr>
            <a:xfrm>
              <a:off x="2896235" y="1343025"/>
              <a:ext cx="7203440" cy="5029200"/>
            </a:xfrm>
            <a:prstGeom prst="rect">
              <a:avLst/>
            </a:prstGeom>
            <a:noFill/>
          </p:spPr>
          <p:txBody>
            <a:bodyPr wrap="square" rtlCol="0" anchor="t">
              <a:spAutoFit/>
            </a:bodyPr>
            <a:lstStyle/>
            <a:p>
              <a:endParaRPr lang="zh-CN" altLang="en-US" dirty="0">
                <a:solidFill>
                  <a:srgbClr val="445469"/>
                </a:solidFill>
              </a:endParaRPr>
            </a:p>
            <a:p>
              <a:endParaRPr lang="zh-CN" altLang="en-US" dirty="0">
                <a:solidFill>
                  <a:srgbClr val="445469"/>
                </a:solidFill>
              </a:endParaRPr>
            </a:p>
            <a:p>
              <a:r>
                <a:rPr lang="zh-CN" altLang="en-US" dirty="0">
                  <a:solidFill>
                    <a:srgbClr val="445469"/>
                  </a:solidFill>
                </a:rPr>
                <a:t>EPG</a:t>
              </a:r>
            </a:p>
            <a:p>
              <a:r>
                <a:rPr lang="zh-CN" altLang="en-US" dirty="0">
                  <a:solidFill>
                    <a:srgbClr val="445469"/>
                  </a:solidFill>
                </a:rPr>
                <a:t>Management, manual or automated EPG import from Cloud.</a:t>
              </a:r>
            </a:p>
            <a:p>
              <a:endParaRPr lang="zh-CN" altLang="en-US" dirty="0">
                <a:solidFill>
                  <a:srgbClr val="445469"/>
                </a:solidFill>
              </a:endParaRPr>
            </a:p>
            <a:p>
              <a:r>
                <a:rPr lang="zh-CN" altLang="en-US" dirty="0">
                  <a:solidFill>
                    <a:srgbClr val="445469"/>
                  </a:solidFill>
                </a:rPr>
                <a:t>Billing</a:t>
              </a:r>
            </a:p>
            <a:p>
              <a:r>
                <a:rPr lang="zh-CN" altLang="en-US" dirty="0">
                  <a:solidFill>
                    <a:srgbClr val="445469"/>
                  </a:solidFill>
                </a:rPr>
                <a:t>Packages, Subscription periods with traditional or pre-paid subscribers.</a:t>
              </a:r>
            </a:p>
            <a:p>
              <a:endParaRPr lang="zh-CN" altLang="en-US" dirty="0">
                <a:solidFill>
                  <a:srgbClr val="445469"/>
                </a:solidFill>
              </a:endParaRPr>
            </a:p>
            <a:p>
              <a:r>
                <a:rPr lang="zh-CN" altLang="en-US" dirty="0">
                  <a:solidFill>
                    <a:srgbClr val="445469"/>
                  </a:solidFill>
                </a:rPr>
                <a:t>Real-time &amp; Detailed statistics</a:t>
              </a:r>
            </a:p>
            <a:p>
              <a:r>
                <a:rPr lang="zh-CN" altLang="en-US" dirty="0">
                  <a:solidFill>
                    <a:srgbClr val="445469"/>
                  </a:solidFill>
                </a:rPr>
                <a:t>Advanced CDN, Devices and client statistics with usage and revenue reports.</a:t>
              </a:r>
            </a:p>
            <a:p>
              <a:endParaRPr lang="zh-CN" altLang="en-US" dirty="0">
                <a:solidFill>
                  <a:srgbClr val="445469"/>
                </a:solidFill>
              </a:endParaRPr>
            </a:p>
            <a:p>
              <a:r>
                <a:rPr lang="zh-CN" altLang="en-US" dirty="0">
                  <a:solidFill>
                    <a:srgbClr val="445469"/>
                  </a:solidFill>
                </a:rPr>
                <a:t>Advertising</a:t>
              </a:r>
            </a:p>
            <a:p>
              <a:r>
                <a:rPr lang="zh-CN" altLang="en-US" dirty="0">
                  <a:solidFill>
                    <a:srgbClr val="445469"/>
                  </a:solidFill>
                </a:rPr>
                <a:t>One click integration with 3rd-party Video Ads providers.</a:t>
              </a:r>
            </a:p>
            <a:p>
              <a:endParaRPr lang="zh-CN" altLang="en-US" dirty="0">
                <a:solidFill>
                  <a:srgbClr val="445469"/>
                </a:solidFill>
              </a:endParaRPr>
            </a:p>
            <a:p>
              <a:r>
                <a:rPr lang="zh-CN" altLang="en-US" dirty="0">
                  <a:solidFill>
                    <a:srgbClr val="445469"/>
                  </a:solidFill>
                </a:rPr>
                <a:t>White-label solution</a:t>
              </a:r>
            </a:p>
            <a:p>
              <a:r>
                <a:rPr lang="zh-CN" altLang="en-US" dirty="0">
                  <a:solidFill>
                    <a:srgbClr val="445469"/>
                  </a:solidFill>
                </a:rPr>
                <a:t>Easy to transform and customize.</a:t>
              </a:r>
            </a:p>
          </p:txBody>
        </p:sp>
        <p:sp>
          <p:nvSpPr>
            <p:cNvPr id="14" name="箱子"/>
            <p:cNvSpPr/>
            <p:nvPr/>
          </p:nvSpPr>
          <p:spPr>
            <a:xfrm>
              <a:off x="1990724" y="2910840"/>
              <a:ext cx="626745" cy="552450"/>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内存卡"/>
            <p:cNvSpPr/>
            <p:nvPr/>
          </p:nvSpPr>
          <p:spPr bwMode="auto">
            <a:xfrm>
              <a:off x="2019300" y="3916045"/>
              <a:ext cx="598170" cy="636270"/>
            </a:xfrm>
            <a:custGeom>
              <a:avLst/>
              <a:gdLst>
                <a:gd name="T0" fmla="*/ 564497097 w 4340"/>
                <a:gd name="T1" fmla="*/ 4619846 h 5168"/>
                <a:gd name="T2" fmla="*/ 584623852 w 4340"/>
                <a:gd name="T3" fmla="*/ 23642569 h 5168"/>
                <a:gd name="T4" fmla="*/ 590063426 w 4340"/>
                <a:gd name="T5" fmla="*/ 659545429 h 5168"/>
                <a:gd name="T6" fmla="*/ 579864179 w 4340"/>
                <a:gd name="T7" fmla="*/ 685769774 h 5168"/>
                <a:gd name="T8" fmla="*/ 556337921 w 4340"/>
                <a:gd name="T9" fmla="*/ 700715988 h 5168"/>
                <a:gd name="T10" fmla="*/ 31821857 w 4340"/>
                <a:gd name="T11" fmla="*/ 700172650 h 5168"/>
                <a:gd name="T12" fmla="*/ 9111554 w 4340"/>
                <a:gd name="T13" fmla="*/ 684003373 h 5168"/>
                <a:gd name="T14" fmla="*/ 0 w 4340"/>
                <a:gd name="T15" fmla="*/ 657235690 h 5168"/>
                <a:gd name="T16" fmla="*/ 6527636 w 4340"/>
                <a:gd name="T17" fmla="*/ 171883859 h 5168"/>
                <a:gd name="T18" fmla="*/ 45148869 w 4340"/>
                <a:gd name="T19" fmla="*/ 130577650 h 5168"/>
                <a:gd name="T20" fmla="*/ 127967330 w 4340"/>
                <a:gd name="T21" fmla="*/ 567556930 h 5168"/>
                <a:gd name="T22" fmla="*/ 159789188 w 4340"/>
                <a:gd name="T23" fmla="*/ 577611629 h 5168"/>
                <a:gd name="T24" fmla="*/ 191202884 w 4340"/>
                <a:gd name="T25" fmla="*/ 566605905 h 5168"/>
                <a:gd name="T26" fmla="*/ 197322358 w 4340"/>
                <a:gd name="T27" fmla="*/ 520679480 h 5168"/>
                <a:gd name="T28" fmla="*/ 183723239 w 4340"/>
                <a:gd name="T29" fmla="*/ 496900893 h 5168"/>
                <a:gd name="T30" fmla="*/ 194602755 w 4340"/>
                <a:gd name="T31" fmla="*/ 482905704 h 5168"/>
                <a:gd name="T32" fmla="*/ 195826503 w 4340"/>
                <a:gd name="T33" fmla="*/ 442006814 h 5168"/>
                <a:gd name="T34" fmla="*/ 183043338 w 4340"/>
                <a:gd name="T35" fmla="*/ 428147276 h 5168"/>
                <a:gd name="T36" fmla="*/ 140206279 w 4340"/>
                <a:gd name="T37" fmla="*/ 425837537 h 5168"/>
                <a:gd name="T38" fmla="*/ 122663442 w 4340"/>
                <a:gd name="T39" fmla="*/ 446762679 h 5168"/>
                <a:gd name="T40" fmla="*/ 158429018 w 4340"/>
                <a:gd name="T41" fmla="*/ 445811285 h 5168"/>
                <a:gd name="T42" fmla="*/ 164276753 w 4340"/>
                <a:gd name="T43" fmla="*/ 479372902 h 5168"/>
                <a:gd name="T44" fmla="*/ 150133787 w 4340"/>
                <a:gd name="T45" fmla="*/ 503151490 h 5168"/>
                <a:gd name="T46" fmla="*/ 163596853 w 4340"/>
                <a:gd name="T47" fmla="*/ 508450693 h 5168"/>
                <a:gd name="T48" fmla="*/ 159653134 w 4340"/>
                <a:gd name="T49" fmla="*/ 554241098 h 5168"/>
                <a:gd name="T50" fmla="*/ 121711802 w 4340"/>
                <a:gd name="T51" fmla="*/ 512662851 h 5168"/>
                <a:gd name="T52" fmla="*/ 279052757 w 4340"/>
                <a:gd name="T53" fmla="*/ 469318203 h 5168"/>
                <a:gd name="T54" fmla="*/ 271573482 w 4340"/>
                <a:gd name="T55" fmla="*/ 433854166 h 5168"/>
                <a:gd name="T56" fmla="*/ 248726755 w 4340"/>
                <a:gd name="T57" fmla="*/ 423527798 h 5168"/>
                <a:gd name="T58" fmla="*/ 212281278 w 4340"/>
                <a:gd name="T59" fmla="*/ 430457383 h 5168"/>
                <a:gd name="T60" fmla="*/ 202897986 w 4340"/>
                <a:gd name="T61" fmla="*/ 452469201 h 5168"/>
                <a:gd name="T62" fmla="*/ 239751624 w 4340"/>
                <a:gd name="T63" fmla="*/ 446490641 h 5168"/>
                <a:gd name="T64" fmla="*/ 246414945 w 4340"/>
                <a:gd name="T65" fmla="*/ 461573243 h 5168"/>
                <a:gd name="T66" fmla="*/ 397228634 w 4340"/>
                <a:gd name="T67" fmla="*/ 501113051 h 5168"/>
                <a:gd name="T68" fmla="*/ 362007273 w 4340"/>
                <a:gd name="T69" fmla="*/ 556550837 h 5168"/>
                <a:gd name="T70" fmla="*/ 357383285 w 4340"/>
                <a:gd name="T71" fmla="*/ 445947304 h 5168"/>
                <a:gd name="T72" fmla="*/ 366766946 w 4340"/>
                <a:gd name="T73" fmla="*/ 445947304 h 5168"/>
                <a:gd name="T74" fmla="*/ 390293205 w 4340"/>
                <a:gd name="T75" fmla="*/ 431680077 h 5168"/>
                <a:gd name="T76" fmla="*/ 348679893 w 4340"/>
                <a:gd name="T77" fmla="*/ 424207155 h 5168"/>
                <a:gd name="T78" fmla="*/ 326785544 w 4340"/>
                <a:gd name="T79" fmla="*/ 438338362 h 5168"/>
                <a:gd name="T80" fmla="*/ 326649490 w 4340"/>
                <a:gd name="T81" fmla="*/ 564703485 h 5168"/>
                <a:gd name="T82" fmla="*/ 345008282 w 4340"/>
                <a:gd name="T83" fmla="*/ 576796622 h 5168"/>
                <a:gd name="T84" fmla="*/ 381317705 w 4340"/>
                <a:gd name="T85" fmla="*/ 576388935 h 5168"/>
                <a:gd name="T86" fmla="*/ 469439686 w 4340"/>
                <a:gd name="T87" fmla="*/ 568915643 h 5168"/>
                <a:gd name="T88" fmla="*/ 478687294 w 4340"/>
                <a:gd name="T89" fmla="*/ 553425723 h 5168"/>
                <a:gd name="T90" fmla="*/ 472839558 w 4340"/>
                <a:gd name="T91" fmla="*/ 501792777 h 5168"/>
                <a:gd name="T92" fmla="*/ 469031894 w 4340"/>
                <a:gd name="T93" fmla="*/ 490107327 h 5168"/>
                <a:gd name="T94" fmla="*/ 478279132 w 4340"/>
                <a:gd name="T95" fmla="*/ 451518175 h 5168"/>
                <a:gd name="T96" fmla="*/ 470391695 w 4340"/>
                <a:gd name="T97" fmla="*/ 432631472 h 5168"/>
                <a:gd name="T98" fmla="*/ 404164431 w 4340"/>
                <a:gd name="T99" fmla="*/ 576388935 h 5168"/>
                <a:gd name="T100" fmla="*/ 441425863 w 4340"/>
                <a:gd name="T101" fmla="*/ 444588590 h 5168"/>
                <a:gd name="T102" fmla="*/ 446185536 w 4340"/>
                <a:gd name="T103" fmla="*/ 481410972 h 5168"/>
                <a:gd name="T104" fmla="*/ 443873357 w 4340"/>
                <a:gd name="T105" fmla="*/ 503966497 h 5168"/>
                <a:gd name="T106" fmla="*/ 445369581 w 4340"/>
                <a:gd name="T107" fmla="*/ 553697392 h 5168"/>
                <a:gd name="T108" fmla="*/ 108928637 w 4340"/>
                <a:gd name="T109" fmla="*/ 362111453 h 5168"/>
                <a:gd name="T110" fmla="*/ 80914445 w 4340"/>
                <a:gd name="T111" fmla="*/ 382628908 h 5168"/>
                <a:gd name="T112" fmla="*/ 88258035 w 4340"/>
                <a:gd name="T113" fmla="*/ 625712142 h 5168"/>
                <a:gd name="T114" fmla="*/ 493510160 w 4340"/>
                <a:gd name="T115" fmla="*/ 632913765 h 5168"/>
                <a:gd name="T116" fmla="*/ 514044708 w 4340"/>
                <a:gd name="T117" fmla="*/ 605059037 h 5168"/>
                <a:gd name="T118" fmla="*/ 498813680 w 4340"/>
                <a:gd name="T119" fmla="*/ 365508236 h 5168"/>
                <a:gd name="T120" fmla="*/ 212417332 w 4340"/>
                <a:gd name="T121" fmla="*/ 24729613 h 516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40" h="5168">
                  <a:moveTo>
                    <a:pt x="332" y="961"/>
                  </a:moveTo>
                  <a:lnTo>
                    <a:pt x="1480" y="0"/>
                  </a:lnTo>
                  <a:lnTo>
                    <a:pt x="4009" y="0"/>
                  </a:lnTo>
                  <a:lnTo>
                    <a:pt x="4025" y="0"/>
                  </a:lnTo>
                  <a:lnTo>
                    <a:pt x="4042" y="3"/>
                  </a:lnTo>
                  <a:lnTo>
                    <a:pt x="4058" y="5"/>
                  </a:lnTo>
                  <a:lnTo>
                    <a:pt x="4075" y="7"/>
                  </a:lnTo>
                  <a:lnTo>
                    <a:pt x="4091" y="11"/>
                  </a:lnTo>
                  <a:lnTo>
                    <a:pt x="4106" y="15"/>
                  </a:lnTo>
                  <a:lnTo>
                    <a:pt x="4122" y="21"/>
                  </a:lnTo>
                  <a:lnTo>
                    <a:pt x="4137" y="26"/>
                  </a:lnTo>
                  <a:lnTo>
                    <a:pt x="4151" y="34"/>
                  </a:lnTo>
                  <a:lnTo>
                    <a:pt x="4166" y="40"/>
                  </a:lnTo>
                  <a:lnTo>
                    <a:pt x="4180" y="49"/>
                  </a:lnTo>
                  <a:lnTo>
                    <a:pt x="4193" y="57"/>
                  </a:lnTo>
                  <a:lnTo>
                    <a:pt x="4206" y="67"/>
                  </a:lnTo>
                  <a:lnTo>
                    <a:pt x="4219" y="77"/>
                  </a:lnTo>
                  <a:lnTo>
                    <a:pt x="4231" y="87"/>
                  </a:lnTo>
                  <a:lnTo>
                    <a:pt x="4242" y="98"/>
                  </a:lnTo>
                  <a:lnTo>
                    <a:pt x="4253" y="110"/>
                  </a:lnTo>
                  <a:lnTo>
                    <a:pt x="4264" y="122"/>
                  </a:lnTo>
                  <a:lnTo>
                    <a:pt x="4273" y="133"/>
                  </a:lnTo>
                  <a:lnTo>
                    <a:pt x="4283" y="147"/>
                  </a:lnTo>
                  <a:lnTo>
                    <a:pt x="4292" y="160"/>
                  </a:lnTo>
                  <a:lnTo>
                    <a:pt x="4299" y="174"/>
                  </a:lnTo>
                  <a:lnTo>
                    <a:pt x="4307" y="188"/>
                  </a:lnTo>
                  <a:lnTo>
                    <a:pt x="4313" y="203"/>
                  </a:lnTo>
                  <a:lnTo>
                    <a:pt x="4320" y="218"/>
                  </a:lnTo>
                  <a:lnTo>
                    <a:pt x="4325" y="233"/>
                  </a:lnTo>
                  <a:lnTo>
                    <a:pt x="4329" y="249"/>
                  </a:lnTo>
                  <a:lnTo>
                    <a:pt x="4332" y="265"/>
                  </a:lnTo>
                  <a:lnTo>
                    <a:pt x="4336" y="281"/>
                  </a:lnTo>
                  <a:lnTo>
                    <a:pt x="4338" y="298"/>
                  </a:lnTo>
                  <a:lnTo>
                    <a:pt x="4339" y="315"/>
                  </a:lnTo>
                  <a:lnTo>
                    <a:pt x="4340" y="332"/>
                  </a:lnTo>
                  <a:lnTo>
                    <a:pt x="4340" y="4837"/>
                  </a:lnTo>
                  <a:lnTo>
                    <a:pt x="4339" y="4854"/>
                  </a:lnTo>
                  <a:lnTo>
                    <a:pt x="4338" y="4870"/>
                  </a:lnTo>
                  <a:lnTo>
                    <a:pt x="4336" y="4887"/>
                  </a:lnTo>
                  <a:lnTo>
                    <a:pt x="4332" y="4903"/>
                  </a:lnTo>
                  <a:lnTo>
                    <a:pt x="4329" y="4919"/>
                  </a:lnTo>
                  <a:lnTo>
                    <a:pt x="4325" y="4934"/>
                  </a:lnTo>
                  <a:lnTo>
                    <a:pt x="4320" y="4950"/>
                  </a:lnTo>
                  <a:lnTo>
                    <a:pt x="4313" y="4965"/>
                  </a:lnTo>
                  <a:lnTo>
                    <a:pt x="4307" y="4979"/>
                  </a:lnTo>
                  <a:lnTo>
                    <a:pt x="4299" y="4994"/>
                  </a:lnTo>
                  <a:lnTo>
                    <a:pt x="4292" y="5008"/>
                  </a:lnTo>
                  <a:lnTo>
                    <a:pt x="4283" y="5021"/>
                  </a:lnTo>
                  <a:lnTo>
                    <a:pt x="4273" y="5034"/>
                  </a:lnTo>
                  <a:lnTo>
                    <a:pt x="4264" y="5047"/>
                  </a:lnTo>
                  <a:lnTo>
                    <a:pt x="4253" y="5058"/>
                  </a:lnTo>
                  <a:lnTo>
                    <a:pt x="4242" y="5070"/>
                  </a:lnTo>
                  <a:lnTo>
                    <a:pt x="4231" y="5081"/>
                  </a:lnTo>
                  <a:lnTo>
                    <a:pt x="4219" y="5092"/>
                  </a:lnTo>
                  <a:lnTo>
                    <a:pt x="4206" y="5101"/>
                  </a:lnTo>
                  <a:lnTo>
                    <a:pt x="4193" y="5111"/>
                  </a:lnTo>
                  <a:lnTo>
                    <a:pt x="4180" y="5120"/>
                  </a:lnTo>
                  <a:lnTo>
                    <a:pt x="4166" y="5127"/>
                  </a:lnTo>
                  <a:lnTo>
                    <a:pt x="4151" y="5135"/>
                  </a:lnTo>
                  <a:lnTo>
                    <a:pt x="4137" y="5141"/>
                  </a:lnTo>
                  <a:lnTo>
                    <a:pt x="4122" y="5147"/>
                  </a:lnTo>
                  <a:lnTo>
                    <a:pt x="4106" y="5153"/>
                  </a:lnTo>
                  <a:lnTo>
                    <a:pt x="4091" y="5157"/>
                  </a:lnTo>
                  <a:lnTo>
                    <a:pt x="4075" y="5160"/>
                  </a:lnTo>
                  <a:lnTo>
                    <a:pt x="4058" y="5164"/>
                  </a:lnTo>
                  <a:lnTo>
                    <a:pt x="4042" y="5166"/>
                  </a:lnTo>
                  <a:lnTo>
                    <a:pt x="4025" y="5167"/>
                  </a:lnTo>
                  <a:lnTo>
                    <a:pt x="4009" y="5168"/>
                  </a:lnTo>
                  <a:lnTo>
                    <a:pt x="332" y="5168"/>
                  </a:lnTo>
                  <a:lnTo>
                    <a:pt x="316" y="5167"/>
                  </a:lnTo>
                  <a:lnTo>
                    <a:pt x="299" y="5166"/>
                  </a:lnTo>
                  <a:lnTo>
                    <a:pt x="281" y="5164"/>
                  </a:lnTo>
                  <a:lnTo>
                    <a:pt x="265" y="5160"/>
                  </a:lnTo>
                  <a:lnTo>
                    <a:pt x="249" y="5157"/>
                  </a:lnTo>
                  <a:lnTo>
                    <a:pt x="234" y="5153"/>
                  </a:lnTo>
                  <a:lnTo>
                    <a:pt x="218" y="5147"/>
                  </a:lnTo>
                  <a:lnTo>
                    <a:pt x="203" y="5141"/>
                  </a:lnTo>
                  <a:lnTo>
                    <a:pt x="189" y="5135"/>
                  </a:lnTo>
                  <a:lnTo>
                    <a:pt x="174" y="5127"/>
                  </a:lnTo>
                  <a:lnTo>
                    <a:pt x="160" y="5120"/>
                  </a:lnTo>
                  <a:lnTo>
                    <a:pt x="147" y="5111"/>
                  </a:lnTo>
                  <a:lnTo>
                    <a:pt x="134" y="5101"/>
                  </a:lnTo>
                  <a:lnTo>
                    <a:pt x="122" y="5092"/>
                  </a:lnTo>
                  <a:lnTo>
                    <a:pt x="110" y="5081"/>
                  </a:lnTo>
                  <a:lnTo>
                    <a:pt x="98" y="5070"/>
                  </a:lnTo>
                  <a:lnTo>
                    <a:pt x="87" y="5058"/>
                  </a:lnTo>
                  <a:lnTo>
                    <a:pt x="77" y="5047"/>
                  </a:lnTo>
                  <a:lnTo>
                    <a:pt x="67" y="5034"/>
                  </a:lnTo>
                  <a:lnTo>
                    <a:pt x="57" y="5021"/>
                  </a:lnTo>
                  <a:lnTo>
                    <a:pt x="49" y="5008"/>
                  </a:lnTo>
                  <a:lnTo>
                    <a:pt x="41" y="4994"/>
                  </a:lnTo>
                  <a:lnTo>
                    <a:pt x="34" y="4979"/>
                  </a:lnTo>
                  <a:lnTo>
                    <a:pt x="27" y="4965"/>
                  </a:lnTo>
                  <a:lnTo>
                    <a:pt x="21" y="4950"/>
                  </a:lnTo>
                  <a:lnTo>
                    <a:pt x="16" y="4934"/>
                  </a:lnTo>
                  <a:lnTo>
                    <a:pt x="11" y="4919"/>
                  </a:lnTo>
                  <a:lnTo>
                    <a:pt x="8" y="4903"/>
                  </a:lnTo>
                  <a:lnTo>
                    <a:pt x="5" y="4887"/>
                  </a:lnTo>
                  <a:lnTo>
                    <a:pt x="3" y="4870"/>
                  </a:lnTo>
                  <a:lnTo>
                    <a:pt x="2" y="4854"/>
                  </a:lnTo>
                  <a:lnTo>
                    <a:pt x="0" y="4837"/>
                  </a:lnTo>
                  <a:lnTo>
                    <a:pt x="0" y="1552"/>
                  </a:lnTo>
                  <a:lnTo>
                    <a:pt x="2" y="1497"/>
                  </a:lnTo>
                  <a:lnTo>
                    <a:pt x="5" y="1446"/>
                  </a:lnTo>
                  <a:lnTo>
                    <a:pt x="7" y="1422"/>
                  </a:lnTo>
                  <a:lnTo>
                    <a:pt x="10" y="1399"/>
                  </a:lnTo>
                  <a:lnTo>
                    <a:pt x="13" y="1378"/>
                  </a:lnTo>
                  <a:lnTo>
                    <a:pt x="18" y="1358"/>
                  </a:lnTo>
                  <a:lnTo>
                    <a:pt x="23" y="1338"/>
                  </a:lnTo>
                  <a:lnTo>
                    <a:pt x="28" y="1319"/>
                  </a:lnTo>
                  <a:lnTo>
                    <a:pt x="34" y="1301"/>
                  </a:lnTo>
                  <a:lnTo>
                    <a:pt x="40" y="1283"/>
                  </a:lnTo>
                  <a:lnTo>
                    <a:pt x="48" y="1265"/>
                  </a:lnTo>
                  <a:lnTo>
                    <a:pt x="56" y="1249"/>
                  </a:lnTo>
                  <a:lnTo>
                    <a:pt x="65" y="1233"/>
                  </a:lnTo>
                  <a:lnTo>
                    <a:pt x="73" y="1217"/>
                  </a:lnTo>
                  <a:lnTo>
                    <a:pt x="84" y="1202"/>
                  </a:lnTo>
                  <a:lnTo>
                    <a:pt x="95" y="1187"/>
                  </a:lnTo>
                  <a:lnTo>
                    <a:pt x="107" y="1171"/>
                  </a:lnTo>
                  <a:lnTo>
                    <a:pt x="118" y="1157"/>
                  </a:lnTo>
                  <a:lnTo>
                    <a:pt x="146" y="1127"/>
                  </a:lnTo>
                  <a:lnTo>
                    <a:pt x="176" y="1096"/>
                  </a:lnTo>
                  <a:lnTo>
                    <a:pt x="210" y="1065"/>
                  </a:lnTo>
                  <a:lnTo>
                    <a:pt x="247" y="1033"/>
                  </a:lnTo>
                  <a:lnTo>
                    <a:pt x="332" y="961"/>
                  </a:lnTo>
                  <a:close/>
                  <a:moveTo>
                    <a:pt x="895" y="3773"/>
                  </a:moveTo>
                  <a:lnTo>
                    <a:pt x="895" y="4040"/>
                  </a:lnTo>
                  <a:lnTo>
                    <a:pt x="896" y="4066"/>
                  </a:lnTo>
                  <a:lnTo>
                    <a:pt x="899" y="4089"/>
                  </a:lnTo>
                  <a:lnTo>
                    <a:pt x="904" y="4112"/>
                  </a:lnTo>
                  <a:lnTo>
                    <a:pt x="908" y="4123"/>
                  </a:lnTo>
                  <a:lnTo>
                    <a:pt x="913" y="4132"/>
                  </a:lnTo>
                  <a:lnTo>
                    <a:pt x="917" y="4142"/>
                  </a:lnTo>
                  <a:lnTo>
                    <a:pt x="922" y="4151"/>
                  </a:lnTo>
                  <a:lnTo>
                    <a:pt x="928" y="4160"/>
                  </a:lnTo>
                  <a:lnTo>
                    <a:pt x="934" y="4169"/>
                  </a:lnTo>
                  <a:lnTo>
                    <a:pt x="941" y="4177"/>
                  </a:lnTo>
                  <a:lnTo>
                    <a:pt x="948" y="4185"/>
                  </a:lnTo>
                  <a:lnTo>
                    <a:pt x="957" y="4192"/>
                  </a:lnTo>
                  <a:lnTo>
                    <a:pt x="965" y="4199"/>
                  </a:lnTo>
                  <a:lnTo>
                    <a:pt x="974" y="4205"/>
                  </a:lnTo>
                  <a:lnTo>
                    <a:pt x="984" y="4210"/>
                  </a:lnTo>
                  <a:lnTo>
                    <a:pt x="1004" y="4222"/>
                  </a:lnTo>
                  <a:lnTo>
                    <a:pt x="1027" y="4231"/>
                  </a:lnTo>
                  <a:lnTo>
                    <a:pt x="1052" y="4238"/>
                  </a:lnTo>
                  <a:lnTo>
                    <a:pt x="1080" y="4244"/>
                  </a:lnTo>
                  <a:lnTo>
                    <a:pt x="1110" y="4248"/>
                  </a:lnTo>
                  <a:lnTo>
                    <a:pt x="1141" y="4251"/>
                  </a:lnTo>
                  <a:lnTo>
                    <a:pt x="1175" y="4251"/>
                  </a:lnTo>
                  <a:lnTo>
                    <a:pt x="1209" y="4251"/>
                  </a:lnTo>
                  <a:lnTo>
                    <a:pt x="1240" y="4248"/>
                  </a:lnTo>
                  <a:lnTo>
                    <a:pt x="1269" y="4244"/>
                  </a:lnTo>
                  <a:lnTo>
                    <a:pt x="1297" y="4237"/>
                  </a:lnTo>
                  <a:lnTo>
                    <a:pt x="1321" y="4229"/>
                  </a:lnTo>
                  <a:lnTo>
                    <a:pt x="1344" y="4219"/>
                  </a:lnTo>
                  <a:lnTo>
                    <a:pt x="1354" y="4214"/>
                  </a:lnTo>
                  <a:lnTo>
                    <a:pt x="1364" y="4207"/>
                  </a:lnTo>
                  <a:lnTo>
                    <a:pt x="1374" y="4201"/>
                  </a:lnTo>
                  <a:lnTo>
                    <a:pt x="1382" y="4193"/>
                  </a:lnTo>
                  <a:lnTo>
                    <a:pt x="1391" y="4186"/>
                  </a:lnTo>
                  <a:lnTo>
                    <a:pt x="1398" y="4178"/>
                  </a:lnTo>
                  <a:lnTo>
                    <a:pt x="1406" y="4170"/>
                  </a:lnTo>
                  <a:lnTo>
                    <a:pt x="1412" y="4161"/>
                  </a:lnTo>
                  <a:lnTo>
                    <a:pt x="1419" y="4151"/>
                  </a:lnTo>
                  <a:lnTo>
                    <a:pt x="1425" y="4142"/>
                  </a:lnTo>
                  <a:lnTo>
                    <a:pt x="1429" y="4131"/>
                  </a:lnTo>
                  <a:lnTo>
                    <a:pt x="1435" y="4120"/>
                  </a:lnTo>
                  <a:lnTo>
                    <a:pt x="1438" y="4110"/>
                  </a:lnTo>
                  <a:lnTo>
                    <a:pt x="1442" y="4098"/>
                  </a:lnTo>
                  <a:lnTo>
                    <a:pt x="1448" y="4073"/>
                  </a:lnTo>
                  <a:lnTo>
                    <a:pt x="1451" y="4046"/>
                  </a:lnTo>
                  <a:lnTo>
                    <a:pt x="1452" y="4019"/>
                  </a:lnTo>
                  <a:lnTo>
                    <a:pt x="1452" y="3852"/>
                  </a:lnTo>
                  <a:lnTo>
                    <a:pt x="1451" y="3832"/>
                  </a:lnTo>
                  <a:lnTo>
                    <a:pt x="1450" y="3813"/>
                  </a:lnTo>
                  <a:lnTo>
                    <a:pt x="1447" y="3794"/>
                  </a:lnTo>
                  <a:lnTo>
                    <a:pt x="1443" y="3776"/>
                  </a:lnTo>
                  <a:lnTo>
                    <a:pt x="1439" y="3760"/>
                  </a:lnTo>
                  <a:lnTo>
                    <a:pt x="1434" y="3744"/>
                  </a:lnTo>
                  <a:lnTo>
                    <a:pt x="1426" y="3730"/>
                  </a:lnTo>
                  <a:lnTo>
                    <a:pt x="1419" y="3716"/>
                  </a:lnTo>
                  <a:lnTo>
                    <a:pt x="1410" y="3704"/>
                  </a:lnTo>
                  <a:lnTo>
                    <a:pt x="1401" y="3693"/>
                  </a:lnTo>
                  <a:lnTo>
                    <a:pt x="1390" y="3682"/>
                  </a:lnTo>
                  <a:lnTo>
                    <a:pt x="1378" y="3673"/>
                  </a:lnTo>
                  <a:lnTo>
                    <a:pt x="1365" y="3665"/>
                  </a:lnTo>
                  <a:lnTo>
                    <a:pt x="1351" y="3657"/>
                  </a:lnTo>
                  <a:lnTo>
                    <a:pt x="1336" y="3651"/>
                  </a:lnTo>
                  <a:lnTo>
                    <a:pt x="1321" y="3645"/>
                  </a:lnTo>
                  <a:lnTo>
                    <a:pt x="1336" y="3640"/>
                  </a:lnTo>
                  <a:lnTo>
                    <a:pt x="1351" y="3633"/>
                  </a:lnTo>
                  <a:lnTo>
                    <a:pt x="1364" y="3625"/>
                  </a:lnTo>
                  <a:lnTo>
                    <a:pt x="1377" y="3618"/>
                  </a:lnTo>
                  <a:lnTo>
                    <a:pt x="1388" y="3608"/>
                  </a:lnTo>
                  <a:lnTo>
                    <a:pt x="1398" y="3599"/>
                  </a:lnTo>
                  <a:lnTo>
                    <a:pt x="1408" y="3589"/>
                  </a:lnTo>
                  <a:lnTo>
                    <a:pt x="1417" y="3578"/>
                  </a:lnTo>
                  <a:lnTo>
                    <a:pt x="1424" y="3566"/>
                  </a:lnTo>
                  <a:lnTo>
                    <a:pt x="1431" y="3554"/>
                  </a:lnTo>
                  <a:lnTo>
                    <a:pt x="1436" y="3540"/>
                  </a:lnTo>
                  <a:lnTo>
                    <a:pt x="1440" y="3528"/>
                  </a:lnTo>
                  <a:lnTo>
                    <a:pt x="1444" y="3513"/>
                  </a:lnTo>
                  <a:lnTo>
                    <a:pt x="1447" y="3498"/>
                  </a:lnTo>
                  <a:lnTo>
                    <a:pt x="1448" y="3483"/>
                  </a:lnTo>
                  <a:lnTo>
                    <a:pt x="1449" y="3465"/>
                  </a:lnTo>
                  <a:lnTo>
                    <a:pt x="1449" y="3312"/>
                  </a:lnTo>
                  <a:lnTo>
                    <a:pt x="1449" y="3300"/>
                  </a:lnTo>
                  <a:lnTo>
                    <a:pt x="1448" y="3287"/>
                  </a:lnTo>
                  <a:lnTo>
                    <a:pt x="1446" y="3276"/>
                  </a:lnTo>
                  <a:lnTo>
                    <a:pt x="1443" y="3265"/>
                  </a:lnTo>
                  <a:lnTo>
                    <a:pt x="1440" y="3253"/>
                  </a:lnTo>
                  <a:lnTo>
                    <a:pt x="1437" y="3243"/>
                  </a:lnTo>
                  <a:lnTo>
                    <a:pt x="1433" y="3233"/>
                  </a:lnTo>
                  <a:lnTo>
                    <a:pt x="1428" y="3223"/>
                  </a:lnTo>
                  <a:lnTo>
                    <a:pt x="1423" y="3214"/>
                  </a:lnTo>
                  <a:lnTo>
                    <a:pt x="1417" y="3206"/>
                  </a:lnTo>
                  <a:lnTo>
                    <a:pt x="1410" y="3197"/>
                  </a:lnTo>
                  <a:lnTo>
                    <a:pt x="1403" y="3189"/>
                  </a:lnTo>
                  <a:lnTo>
                    <a:pt x="1394" y="3181"/>
                  </a:lnTo>
                  <a:lnTo>
                    <a:pt x="1386" y="3175"/>
                  </a:lnTo>
                  <a:lnTo>
                    <a:pt x="1377" y="3168"/>
                  </a:lnTo>
                  <a:lnTo>
                    <a:pt x="1366" y="3162"/>
                  </a:lnTo>
                  <a:lnTo>
                    <a:pt x="1346" y="3151"/>
                  </a:lnTo>
                  <a:lnTo>
                    <a:pt x="1324" y="3142"/>
                  </a:lnTo>
                  <a:lnTo>
                    <a:pt x="1302" y="3133"/>
                  </a:lnTo>
                  <a:lnTo>
                    <a:pt x="1278" y="3127"/>
                  </a:lnTo>
                  <a:lnTo>
                    <a:pt x="1254" y="3121"/>
                  </a:lnTo>
                  <a:lnTo>
                    <a:pt x="1228" y="3118"/>
                  </a:lnTo>
                  <a:lnTo>
                    <a:pt x="1202" y="3116"/>
                  </a:lnTo>
                  <a:lnTo>
                    <a:pt x="1175" y="3115"/>
                  </a:lnTo>
                  <a:lnTo>
                    <a:pt x="1142" y="3116"/>
                  </a:lnTo>
                  <a:lnTo>
                    <a:pt x="1111" y="3118"/>
                  </a:lnTo>
                  <a:lnTo>
                    <a:pt x="1082" y="3121"/>
                  </a:lnTo>
                  <a:lnTo>
                    <a:pt x="1055" y="3127"/>
                  </a:lnTo>
                  <a:lnTo>
                    <a:pt x="1031" y="3134"/>
                  </a:lnTo>
                  <a:lnTo>
                    <a:pt x="1008" y="3143"/>
                  </a:lnTo>
                  <a:lnTo>
                    <a:pt x="988" y="3152"/>
                  </a:lnTo>
                  <a:lnTo>
                    <a:pt x="970" y="3164"/>
                  </a:lnTo>
                  <a:lnTo>
                    <a:pt x="953" y="3177"/>
                  </a:lnTo>
                  <a:lnTo>
                    <a:pt x="946" y="3184"/>
                  </a:lnTo>
                  <a:lnTo>
                    <a:pt x="940" y="3192"/>
                  </a:lnTo>
                  <a:lnTo>
                    <a:pt x="933" y="3199"/>
                  </a:lnTo>
                  <a:lnTo>
                    <a:pt x="928" y="3208"/>
                  </a:lnTo>
                  <a:lnTo>
                    <a:pt x="922" y="3217"/>
                  </a:lnTo>
                  <a:lnTo>
                    <a:pt x="918" y="3226"/>
                  </a:lnTo>
                  <a:lnTo>
                    <a:pt x="911" y="3246"/>
                  </a:lnTo>
                  <a:lnTo>
                    <a:pt x="905" y="3266"/>
                  </a:lnTo>
                  <a:lnTo>
                    <a:pt x="902" y="3288"/>
                  </a:lnTo>
                  <a:lnTo>
                    <a:pt x="901" y="3312"/>
                  </a:lnTo>
                  <a:lnTo>
                    <a:pt x="901" y="3520"/>
                  </a:lnTo>
                  <a:lnTo>
                    <a:pt x="1119" y="3520"/>
                  </a:lnTo>
                  <a:lnTo>
                    <a:pt x="1119" y="3314"/>
                  </a:lnTo>
                  <a:lnTo>
                    <a:pt x="1120" y="3306"/>
                  </a:lnTo>
                  <a:lnTo>
                    <a:pt x="1122" y="3299"/>
                  </a:lnTo>
                  <a:lnTo>
                    <a:pt x="1125" y="3294"/>
                  </a:lnTo>
                  <a:lnTo>
                    <a:pt x="1130" y="3288"/>
                  </a:lnTo>
                  <a:lnTo>
                    <a:pt x="1137" y="3285"/>
                  </a:lnTo>
                  <a:lnTo>
                    <a:pt x="1144" y="3283"/>
                  </a:lnTo>
                  <a:lnTo>
                    <a:pt x="1154" y="3281"/>
                  </a:lnTo>
                  <a:lnTo>
                    <a:pt x="1165" y="3281"/>
                  </a:lnTo>
                  <a:lnTo>
                    <a:pt x="1174" y="3281"/>
                  </a:lnTo>
                  <a:lnTo>
                    <a:pt x="1184" y="3283"/>
                  </a:lnTo>
                  <a:lnTo>
                    <a:pt x="1191" y="3285"/>
                  </a:lnTo>
                  <a:lnTo>
                    <a:pt x="1198" y="3288"/>
                  </a:lnTo>
                  <a:lnTo>
                    <a:pt x="1202" y="3294"/>
                  </a:lnTo>
                  <a:lnTo>
                    <a:pt x="1205" y="3299"/>
                  </a:lnTo>
                  <a:lnTo>
                    <a:pt x="1208" y="3306"/>
                  </a:lnTo>
                  <a:lnTo>
                    <a:pt x="1209" y="3314"/>
                  </a:lnTo>
                  <a:lnTo>
                    <a:pt x="1209" y="3511"/>
                  </a:lnTo>
                  <a:lnTo>
                    <a:pt x="1209" y="3520"/>
                  </a:lnTo>
                  <a:lnTo>
                    <a:pt x="1208" y="3528"/>
                  </a:lnTo>
                  <a:lnTo>
                    <a:pt x="1205" y="3534"/>
                  </a:lnTo>
                  <a:lnTo>
                    <a:pt x="1202" y="3540"/>
                  </a:lnTo>
                  <a:lnTo>
                    <a:pt x="1198" y="3546"/>
                  </a:lnTo>
                  <a:lnTo>
                    <a:pt x="1194" y="3551"/>
                  </a:lnTo>
                  <a:lnTo>
                    <a:pt x="1188" y="3556"/>
                  </a:lnTo>
                  <a:lnTo>
                    <a:pt x="1182" y="3561"/>
                  </a:lnTo>
                  <a:lnTo>
                    <a:pt x="1175" y="3565"/>
                  </a:lnTo>
                  <a:lnTo>
                    <a:pt x="1168" y="3568"/>
                  </a:lnTo>
                  <a:lnTo>
                    <a:pt x="1159" y="3570"/>
                  </a:lnTo>
                  <a:lnTo>
                    <a:pt x="1150" y="3574"/>
                  </a:lnTo>
                  <a:lnTo>
                    <a:pt x="1128" y="3576"/>
                  </a:lnTo>
                  <a:lnTo>
                    <a:pt x="1104" y="3577"/>
                  </a:lnTo>
                  <a:lnTo>
                    <a:pt x="1104" y="3703"/>
                  </a:lnTo>
                  <a:lnTo>
                    <a:pt x="1131" y="3704"/>
                  </a:lnTo>
                  <a:lnTo>
                    <a:pt x="1143" y="3706"/>
                  </a:lnTo>
                  <a:lnTo>
                    <a:pt x="1155" y="3708"/>
                  </a:lnTo>
                  <a:lnTo>
                    <a:pt x="1165" y="3710"/>
                  </a:lnTo>
                  <a:lnTo>
                    <a:pt x="1173" y="3712"/>
                  </a:lnTo>
                  <a:lnTo>
                    <a:pt x="1181" y="3715"/>
                  </a:lnTo>
                  <a:lnTo>
                    <a:pt x="1186" y="3719"/>
                  </a:lnTo>
                  <a:lnTo>
                    <a:pt x="1191" y="3724"/>
                  </a:lnTo>
                  <a:lnTo>
                    <a:pt x="1196" y="3729"/>
                  </a:lnTo>
                  <a:lnTo>
                    <a:pt x="1200" y="3736"/>
                  </a:lnTo>
                  <a:lnTo>
                    <a:pt x="1203" y="3742"/>
                  </a:lnTo>
                  <a:lnTo>
                    <a:pt x="1205" y="3751"/>
                  </a:lnTo>
                  <a:lnTo>
                    <a:pt x="1208" y="3759"/>
                  </a:lnTo>
                  <a:lnTo>
                    <a:pt x="1209" y="3769"/>
                  </a:lnTo>
                  <a:lnTo>
                    <a:pt x="1209" y="3779"/>
                  </a:lnTo>
                  <a:lnTo>
                    <a:pt x="1209" y="4038"/>
                  </a:lnTo>
                  <a:lnTo>
                    <a:pt x="1208" y="4047"/>
                  </a:lnTo>
                  <a:lnTo>
                    <a:pt x="1205" y="4056"/>
                  </a:lnTo>
                  <a:lnTo>
                    <a:pt x="1202" y="4064"/>
                  </a:lnTo>
                  <a:lnTo>
                    <a:pt x="1198" y="4069"/>
                  </a:lnTo>
                  <a:lnTo>
                    <a:pt x="1191" y="4074"/>
                  </a:lnTo>
                  <a:lnTo>
                    <a:pt x="1184" y="4078"/>
                  </a:lnTo>
                  <a:lnTo>
                    <a:pt x="1174" y="4079"/>
                  </a:lnTo>
                  <a:lnTo>
                    <a:pt x="1165" y="4080"/>
                  </a:lnTo>
                  <a:lnTo>
                    <a:pt x="1154" y="4079"/>
                  </a:lnTo>
                  <a:lnTo>
                    <a:pt x="1145" y="4078"/>
                  </a:lnTo>
                  <a:lnTo>
                    <a:pt x="1137" y="4074"/>
                  </a:lnTo>
                  <a:lnTo>
                    <a:pt x="1131" y="4069"/>
                  </a:lnTo>
                  <a:lnTo>
                    <a:pt x="1126" y="4064"/>
                  </a:lnTo>
                  <a:lnTo>
                    <a:pt x="1123" y="4056"/>
                  </a:lnTo>
                  <a:lnTo>
                    <a:pt x="1121" y="4047"/>
                  </a:lnTo>
                  <a:lnTo>
                    <a:pt x="1120" y="4038"/>
                  </a:lnTo>
                  <a:lnTo>
                    <a:pt x="1120" y="3773"/>
                  </a:lnTo>
                  <a:lnTo>
                    <a:pt x="895" y="3773"/>
                  </a:lnTo>
                  <a:close/>
                  <a:moveTo>
                    <a:pt x="2052" y="4242"/>
                  </a:moveTo>
                  <a:lnTo>
                    <a:pt x="2052" y="4098"/>
                  </a:lnTo>
                  <a:lnTo>
                    <a:pt x="1752" y="4098"/>
                  </a:lnTo>
                  <a:lnTo>
                    <a:pt x="2028" y="3570"/>
                  </a:lnTo>
                  <a:lnTo>
                    <a:pt x="2033" y="3559"/>
                  </a:lnTo>
                  <a:lnTo>
                    <a:pt x="2038" y="3546"/>
                  </a:lnTo>
                  <a:lnTo>
                    <a:pt x="2043" y="3532"/>
                  </a:lnTo>
                  <a:lnTo>
                    <a:pt x="2046" y="3518"/>
                  </a:lnTo>
                  <a:lnTo>
                    <a:pt x="2049" y="3503"/>
                  </a:lnTo>
                  <a:lnTo>
                    <a:pt x="2050" y="3487"/>
                  </a:lnTo>
                  <a:lnTo>
                    <a:pt x="2051" y="3471"/>
                  </a:lnTo>
                  <a:lnTo>
                    <a:pt x="2052" y="3454"/>
                  </a:lnTo>
                  <a:lnTo>
                    <a:pt x="2051" y="3410"/>
                  </a:lnTo>
                  <a:lnTo>
                    <a:pt x="2049" y="3369"/>
                  </a:lnTo>
                  <a:lnTo>
                    <a:pt x="2044" y="3332"/>
                  </a:lnTo>
                  <a:lnTo>
                    <a:pt x="2038" y="3298"/>
                  </a:lnTo>
                  <a:lnTo>
                    <a:pt x="2030" y="3267"/>
                  </a:lnTo>
                  <a:lnTo>
                    <a:pt x="2025" y="3253"/>
                  </a:lnTo>
                  <a:lnTo>
                    <a:pt x="2021" y="3239"/>
                  </a:lnTo>
                  <a:lnTo>
                    <a:pt x="2015" y="3226"/>
                  </a:lnTo>
                  <a:lnTo>
                    <a:pt x="2009" y="3214"/>
                  </a:lnTo>
                  <a:lnTo>
                    <a:pt x="2003" y="3204"/>
                  </a:lnTo>
                  <a:lnTo>
                    <a:pt x="1997" y="3193"/>
                  </a:lnTo>
                  <a:lnTo>
                    <a:pt x="1989" y="3184"/>
                  </a:lnTo>
                  <a:lnTo>
                    <a:pt x="1980" y="3175"/>
                  </a:lnTo>
                  <a:lnTo>
                    <a:pt x="1971" y="3166"/>
                  </a:lnTo>
                  <a:lnTo>
                    <a:pt x="1961" y="3159"/>
                  </a:lnTo>
                  <a:lnTo>
                    <a:pt x="1950" y="3152"/>
                  </a:lnTo>
                  <a:lnTo>
                    <a:pt x="1939" y="3146"/>
                  </a:lnTo>
                  <a:lnTo>
                    <a:pt x="1926" y="3139"/>
                  </a:lnTo>
                  <a:lnTo>
                    <a:pt x="1912" y="3134"/>
                  </a:lnTo>
                  <a:lnTo>
                    <a:pt x="1897" y="3130"/>
                  </a:lnTo>
                  <a:lnTo>
                    <a:pt x="1882" y="3126"/>
                  </a:lnTo>
                  <a:lnTo>
                    <a:pt x="1865" y="3122"/>
                  </a:lnTo>
                  <a:lnTo>
                    <a:pt x="1848" y="3119"/>
                  </a:lnTo>
                  <a:lnTo>
                    <a:pt x="1829" y="3117"/>
                  </a:lnTo>
                  <a:lnTo>
                    <a:pt x="1810" y="3116"/>
                  </a:lnTo>
                  <a:lnTo>
                    <a:pt x="1791" y="3115"/>
                  </a:lnTo>
                  <a:lnTo>
                    <a:pt x="1769" y="3115"/>
                  </a:lnTo>
                  <a:lnTo>
                    <a:pt x="1736" y="3116"/>
                  </a:lnTo>
                  <a:lnTo>
                    <a:pt x="1704" y="3118"/>
                  </a:lnTo>
                  <a:lnTo>
                    <a:pt x="1675" y="3122"/>
                  </a:lnTo>
                  <a:lnTo>
                    <a:pt x="1648" y="3128"/>
                  </a:lnTo>
                  <a:lnTo>
                    <a:pt x="1623" y="3135"/>
                  </a:lnTo>
                  <a:lnTo>
                    <a:pt x="1600" y="3145"/>
                  </a:lnTo>
                  <a:lnTo>
                    <a:pt x="1580" y="3156"/>
                  </a:lnTo>
                  <a:lnTo>
                    <a:pt x="1570" y="3162"/>
                  </a:lnTo>
                  <a:lnTo>
                    <a:pt x="1561" y="3168"/>
                  </a:lnTo>
                  <a:lnTo>
                    <a:pt x="1553" y="3176"/>
                  </a:lnTo>
                  <a:lnTo>
                    <a:pt x="1545" y="3182"/>
                  </a:lnTo>
                  <a:lnTo>
                    <a:pt x="1538" y="3191"/>
                  </a:lnTo>
                  <a:lnTo>
                    <a:pt x="1531" y="3198"/>
                  </a:lnTo>
                  <a:lnTo>
                    <a:pt x="1525" y="3207"/>
                  </a:lnTo>
                  <a:lnTo>
                    <a:pt x="1519" y="3217"/>
                  </a:lnTo>
                  <a:lnTo>
                    <a:pt x="1514" y="3226"/>
                  </a:lnTo>
                  <a:lnTo>
                    <a:pt x="1510" y="3236"/>
                  </a:lnTo>
                  <a:lnTo>
                    <a:pt x="1506" y="3246"/>
                  </a:lnTo>
                  <a:lnTo>
                    <a:pt x="1502" y="3257"/>
                  </a:lnTo>
                  <a:lnTo>
                    <a:pt x="1496" y="3280"/>
                  </a:lnTo>
                  <a:lnTo>
                    <a:pt x="1493" y="3303"/>
                  </a:lnTo>
                  <a:lnTo>
                    <a:pt x="1492" y="3330"/>
                  </a:lnTo>
                  <a:lnTo>
                    <a:pt x="1492" y="3525"/>
                  </a:lnTo>
                  <a:lnTo>
                    <a:pt x="1711" y="3525"/>
                  </a:lnTo>
                  <a:lnTo>
                    <a:pt x="1711" y="3333"/>
                  </a:lnTo>
                  <a:lnTo>
                    <a:pt x="1712" y="3323"/>
                  </a:lnTo>
                  <a:lnTo>
                    <a:pt x="1715" y="3313"/>
                  </a:lnTo>
                  <a:lnTo>
                    <a:pt x="1719" y="3305"/>
                  </a:lnTo>
                  <a:lnTo>
                    <a:pt x="1724" y="3298"/>
                  </a:lnTo>
                  <a:lnTo>
                    <a:pt x="1732" y="3293"/>
                  </a:lnTo>
                  <a:lnTo>
                    <a:pt x="1740" y="3290"/>
                  </a:lnTo>
                  <a:lnTo>
                    <a:pt x="1751" y="3287"/>
                  </a:lnTo>
                  <a:lnTo>
                    <a:pt x="1763" y="3286"/>
                  </a:lnTo>
                  <a:lnTo>
                    <a:pt x="1775" y="3287"/>
                  </a:lnTo>
                  <a:lnTo>
                    <a:pt x="1780" y="3290"/>
                  </a:lnTo>
                  <a:lnTo>
                    <a:pt x="1785" y="3292"/>
                  </a:lnTo>
                  <a:lnTo>
                    <a:pt x="1790" y="3294"/>
                  </a:lnTo>
                  <a:lnTo>
                    <a:pt x="1794" y="3297"/>
                  </a:lnTo>
                  <a:lnTo>
                    <a:pt x="1797" y="3301"/>
                  </a:lnTo>
                  <a:lnTo>
                    <a:pt x="1800" y="3306"/>
                  </a:lnTo>
                  <a:lnTo>
                    <a:pt x="1806" y="3316"/>
                  </a:lnTo>
                  <a:lnTo>
                    <a:pt x="1810" y="3329"/>
                  </a:lnTo>
                  <a:lnTo>
                    <a:pt x="1812" y="3344"/>
                  </a:lnTo>
                  <a:lnTo>
                    <a:pt x="1813" y="3361"/>
                  </a:lnTo>
                  <a:lnTo>
                    <a:pt x="1812" y="3397"/>
                  </a:lnTo>
                  <a:lnTo>
                    <a:pt x="1810" y="3429"/>
                  </a:lnTo>
                  <a:lnTo>
                    <a:pt x="1807" y="3460"/>
                  </a:lnTo>
                  <a:lnTo>
                    <a:pt x="1801" y="3490"/>
                  </a:lnTo>
                  <a:lnTo>
                    <a:pt x="1795" y="3517"/>
                  </a:lnTo>
                  <a:lnTo>
                    <a:pt x="1787" y="3543"/>
                  </a:lnTo>
                  <a:lnTo>
                    <a:pt x="1778" y="3566"/>
                  </a:lnTo>
                  <a:lnTo>
                    <a:pt x="1768" y="3588"/>
                  </a:lnTo>
                  <a:lnTo>
                    <a:pt x="1492" y="4094"/>
                  </a:lnTo>
                  <a:lnTo>
                    <a:pt x="1492" y="4242"/>
                  </a:lnTo>
                  <a:lnTo>
                    <a:pt x="2052" y="4242"/>
                  </a:lnTo>
                  <a:close/>
                  <a:moveTo>
                    <a:pt x="2921" y="4242"/>
                  </a:moveTo>
                  <a:lnTo>
                    <a:pt x="2921" y="3688"/>
                  </a:lnTo>
                  <a:lnTo>
                    <a:pt x="2648" y="3688"/>
                  </a:lnTo>
                  <a:lnTo>
                    <a:pt x="2648" y="3860"/>
                  </a:lnTo>
                  <a:lnTo>
                    <a:pt x="2699" y="3860"/>
                  </a:lnTo>
                  <a:lnTo>
                    <a:pt x="2699" y="4069"/>
                  </a:lnTo>
                  <a:lnTo>
                    <a:pt x="2699" y="4075"/>
                  </a:lnTo>
                  <a:lnTo>
                    <a:pt x="2697" y="4081"/>
                  </a:lnTo>
                  <a:lnTo>
                    <a:pt x="2693" y="4085"/>
                  </a:lnTo>
                  <a:lnTo>
                    <a:pt x="2690" y="4089"/>
                  </a:lnTo>
                  <a:lnTo>
                    <a:pt x="2685" y="4093"/>
                  </a:lnTo>
                  <a:lnTo>
                    <a:pt x="2678" y="4095"/>
                  </a:lnTo>
                  <a:lnTo>
                    <a:pt x="2671" y="4096"/>
                  </a:lnTo>
                  <a:lnTo>
                    <a:pt x="2662" y="4096"/>
                  </a:lnTo>
                  <a:lnTo>
                    <a:pt x="2654" y="4096"/>
                  </a:lnTo>
                  <a:lnTo>
                    <a:pt x="2646" y="4095"/>
                  </a:lnTo>
                  <a:lnTo>
                    <a:pt x="2640" y="4093"/>
                  </a:lnTo>
                  <a:lnTo>
                    <a:pt x="2635" y="4089"/>
                  </a:lnTo>
                  <a:lnTo>
                    <a:pt x="2631" y="4085"/>
                  </a:lnTo>
                  <a:lnTo>
                    <a:pt x="2628" y="4081"/>
                  </a:lnTo>
                  <a:lnTo>
                    <a:pt x="2627" y="4075"/>
                  </a:lnTo>
                  <a:lnTo>
                    <a:pt x="2626" y="4069"/>
                  </a:lnTo>
                  <a:lnTo>
                    <a:pt x="2626" y="3294"/>
                  </a:lnTo>
                  <a:lnTo>
                    <a:pt x="2627" y="3287"/>
                  </a:lnTo>
                  <a:lnTo>
                    <a:pt x="2628" y="3282"/>
                  </a:lnTo>
                  <a:lnTo>
                    <a:pt x="2631" y="3277"/>
                  </a:lnTo>
                  <a:lnTo>
                    <a:pt x="2635" y="3273"/>
                  </a:lnTo>
                  <a:lnTo>
                    <a:pt x="2640" y="3270"/>
                  </a:lnTo>
                  <a:lnTo>
                    <a:pt x="2646" y="3268"/>
                  </a:lnTo>
                  <a:lnTo>
                    <a:pt x="2654" y="3267"/>
                  </a:lnTo>
                  <a:lnTo>
                    <a:pt x="2662" y="3266"/>
                  </a:lnTo>
                  <a:lnTo>
                    <a:pt x="2671" y="3267"/>
                  </a:lnTo>
                  <a:lnTo>
                    <a:pt x="2678" y="3268"/>
                  </a:lnTo>
                  <a:lnTo>
                    <a:pt x="2685" y="3270"/>
                  </a:lnTo>
                  <a:lnTo>
                    <a:pt x="2690" y="3273"/>
                  </a:lnTo>
                  <a:lnTo>
                    <a:pt x="2693" y="3277"/>
                  </a:lnTo>
                  <a:lnTo>
                    <a:pt x="2697" y="3282"/>
                  </a:lnTo>
                  <a:lnTo>
                    <a:pt x="2699" y="3287"/>
                  </a:lnTo>
                  <a:lnTo>
                    <a:pt x="2699" y="3294"/>
                  </a:lnTo>
                  <a:lnTo>
                    <a:pt x="2699" y="3520"/>
                  </a:lnTo>
                  <a:lnTo>
                    <a:pt x="2921" y="3520"/>
                  </a:lnTo>
                  <a:lnTo>
                    <a:pt x="2921" y="3312"/>
                  </a:lnTo>
                  <a:lnTo>
                    <a:pt x="2920" y="3288"/>
                  </a:lnTo>
                  <a:lnTo>
                    <a:pt x="2916" y="3266"/>
                  </a:lnTo>
                  <a:lnTo>
                    <a:pt x="2912" y="3246"/>
                  </a:lnTo>
                  <a:lnTo>
                    <a:pt x="2904" y="3226"/>
                  </a:lnTo>
                  <a:lnTo>
                    <a:pt x="2895" y="3208"/>
                  </a:lnTo>
                  <a:lnTo>
                    <a:pt x="2884" y="3192"/>
                  </a:lnTo>
                  <a:lnTo>
                    <a:pt x="2870" y="3177"/>
                  </a:lnTo>
                  <a:lnTo>
                    <a:pt x="2855" y="3164"/>
                  </a:lnTo>
                  <a:lnTo>
                    <a:pt x="2838" y="3152"/>
                  </a:lnTo>
                  <a:lnTo>
                    <a:pt x="2818" y="3143"/>
                  </a:lnTo>
                  <a:lnTo>
                    <a:pt x="2796" y="3134"/>
                  </a:lnTo>
                  <a:lnTo>
                    <a:pt x="2773" y="3127"/>
                  </a:lnTo>
                  <a:lnTo>
                    <a:pt x="2747" y="3121"/>
                  </a:lnTo>
                  <a:lnTo>
                    <a:pt x="2719" y="3118"/>
                  </a:lnTo>
                  <a:lnTo>
                    <a:pt x="2690" y="3116"/>
                  </a:lnTo>
                  <a:lnTo>
                    <a:pt x="2658" y="3115"/>
                  </a:lnTo>
                  <a:lnTo>
                    <a:pt x="2624" y="3116"/>
                  </a:lnTo>
                  <a:lnTo>
                    <a:pt x="2593" y="3118"/>
                  </a:lnTo>
                  <a:lnTo>
                    <a:pt x="2564" y="3122"/>
                  </a:lnTo>
                  <a:lnTo>
                    <a:pt x="2537" y="3129"/>
                  </a:lnTo>
                  <a:lnTo>
                    <a:pt x="2511" y="3136"/>
                  </a:lnTo>
                  <a:lnTo>
                    <a:pt x="2489" y="3145"/>
                  </a:lnTo>
                  <a:lnTo>
                    <a:pt x="2468" y="3157"/>
                  </a:lnTo>
                  <a:lnTo>
                    <a:pt x="2459" y="3162"/>
                  </a:lnTo>
                  <a:lnTo>
                    <a:pt x="2450" y="3168"/>
                  </a:lnTo>
                  <a:lnTo>
                    <a:pt x="2441" y="3176"/>
                  </a:lnTo>
                  <a:lnTo>
                    <a:pt x="2434" y="3183"/>
                  </a:lnTo>
                  <a:lnTo>
                    <a:pt x="2426" y="3191"/>
                  </a:lnTo>
                  <a:lnTo>
                    <a:pt x="2420" y="3199"/>
                  </a:lnTo>
                  <a:lnTo>
                    <a:pt x="2414" y="3208"/>
                  </a:lnTo>
                  <a:lnTo>
                    <a:pt x="2407" y="3218"/>
                  </a:lnTo>
                  <a:lnTo>
                    <a:pt x="2403" y="3226"/>
                  </a:lnTo>
                  <a:lnTo>
                    <a:pt x="2397" y="3237"/>
                  </a:lnTo>
                  <a:lnTo>
                    <a:pt x="2394" y="3247"/>
                  </a:lnTo>
                  <a:lnTo>
                    <a:pt x="2390" y="3258"/>
                  </a:lnTo>
                  <a:lnTo>
                    <a:pt x="2385" y="3281"/>
                  </a:lnTo>
                  <a:lnTo>
                    <a:pt x="2381" y="3306"/>
                  </a:lnTo>
                  <a:lnTo>
                    <a:pt x="2380" y="3332"/>
                  </a:lnTo>
                  <a:lnTo>
                    <a:pt x="2380" y="4060"/>
                  </a:lnTo>
                  <a:lnTo>
                    <a:pt x="2381" y="4085"/>
                  </a:lnTo>
                  <a:lnTo>
                    <a:pt x="2385" y="4108"/>
                  </a:lnTo>
                  <a:lnTo>
                    <a:pt x="2390" y="4128"/>
                  </a:lnTo>
                  <a:lnTo>
                    <a:pt x="2397" y="4147"/>
                  </a:lnTo>
                  <a:lnTo>
                    <a:pt x="2402" y="4156"/>
                  </a:lnTo>
                  <a:lnTo>
                    <a:pt x="2406" y="4164"/>
                  </a:lnTo>
                  <a:lnTo>
                    <a:pt x="2411" y="4172"/>
                  </a:lnTo>
                  <a:lnTo>
                    <a:pt x="2418" y="4179"/>
                  </a:lnTo>
                  <a:lnTo>
                    <a:pt x="2424" y="4187"/>
                  </a:lnTo>
                  <a:lnTo>
                    <a:pt x="2431" y="4193"/>
                  </a:lnTo>
                  <a:lnTo>
                    <a:pt x="2438" y="4200"/>
                  </a:lnTo>
                  <a:lnTo>
                    <a:pt x="2447" y="4206"/>
                  </a:lnTo>
                  <a:lnTo>
                    <a:pt x="2463" y="4217"/>
                  </a:lnTo>
                  <a:lnTo>
                    <a:pt x="2480" y="4225"/>
                  </a:lnTo>
                  <a:lnTo>
                    <a:pt x="2498" y="4234"/>
                  </a:lnTo>
                  <a:lnTo>
                    <a:pt x="2518" y="4240"/>
                  </a:lnTo>
                  <a:lnTo>
                    <a:pt x="2537" y="4245"/>
                  </a:lnTo>
                  <a:lnTo>
                    <a:pt x="2557" y="4249"/>
                  </a:lnTo>
                  <a:lnTo>
                    <a:pt x="2579" y="4251"/>
                  </a:lnTo>
                  <a:lnTo>
                    <a:pt x="2600" y="4251"/>
                  </a:lnTo>
                  <a:lnTo>
                    <a:pt x="2623" y="4250"/>
                  </a:lnTo>
                  <a:lnTo>
                    <a:pt x="2645" y="4247"/>
                  </a:lnTo>
                  <a:lnTo>
                    <a:pt x="2667" y="4242"/>
                  </a:lnTo>
                  <a:lnTo>
                    <a:pt x="2688" y="4234"/>
                  </a:lnTo>
                  <a:lnTo>
                    <a:pt x="2709" y="4223"/>
                  </a:lnTo>
                  <a:lnTo>
                    <a:pt x="2730" y="4212"/>
                  </a:lnTo>
                  <a:lnTo>
                    <a:pt x="2751" y="4197"/>
                  </a:lnTo>
                  <a:lnTo>
                    <a:pt x="2772" y="4180"/>
                  </a:lnTo>
                  <a:lnTo>
                    <a:pt x="2804" y="4242"/>
                  </a:lnTo>
                  <a:lnTo>
                    <a:pt x="2921" y="4242"/>
                  </a:lnTo>
                  <a:close/>
                  <a:moveTo>
                    <a:pt x="2972" y="4242"/>
                  </a:moveTo>
                  <a:lnTo>
                    <a:pt x="3281" y="4242"/>
                  </a:lnTo>
                  <a:lnTo>
                    <a:pt x="3305" y="4240"/>
                  </a:lnTo>
                  <a:lnTo>
                    <a:pt x="3329" y="4238"/>
                  </a:lnTo>
                  <a:lnTo>
                    <a:pt x="3352" y="4234"/>
                  </a:lnTo>
                  <a:lnTo>
                    <a:pt x="3373" y="4228"/>
                  </a:lnTo>
                  <a:lnTo>
                    <a:pt x="3394" y="4220"/>
                  </a:lnTo>
                  <a:lnTo>
                    <a:pt x="3415" y="4210"/>
                  </a:lnTo>
                  <a:lnTo>
                    <a:pt x="3434" y="4200"/>
                  </a:lnTo>
                  <a:lnTo>
                    <a:pt x="3452" y="4187"/>
                  </a:lnTo>
                  <a:lnTo>
                    <a:pt x="3461" y="4179"/>
                  </a:lnTo>
                  <a:lnTo>
                    <a:pt x="3469" y="4172"/>
                  </a:lnTo>
                  <a:lnTo>
                    <a:pt x="3477" y="4164"/>
                  </a:lnTo>
                  <a:lnTo>
                    <a:pt x="3483" y="4156"/>
                  </a:lnTo>
                  <a:lnTo>
                    <a:pt x="3491" y="4147"/>
                  </a:lnTo>
                  <a:lnTo>
                    <a:pt x="3496" y="4138"/>
                  </a:lnTo>
                  <a:lnTo>
                    <a:pt x="3502" y="4128"/>
                  </a:lnTo>
                  <a:lnTo>
                    <a:pt x="3507" y="4117"/>
                  </a:lnTo>
                  <a:lnTo>
                    <a:pt x="3510" y="4108"/>
                  </a:lnTo>
                  <a:lnTo>
                    <a:pt x="3514" y="4096"/>
                  </a:lnTo>
                  <a:lnTo>
                    <a:pt x="3518" y="4085"/>
                  </a:lnTo>
                  <a:lnTo>
                    <a:pt x="3520" y="4073"/>
                  </a:lnTo>
                  <a:lnTo>
                    <a:pt x="3523" y="4047"/>
                  </a:lnTo>
                  <a:lnTo>
                    <a:pt x="3524" y="4021"/>
                  </a:lnTo>
                  <a:lnTo>
                    <a:pt x="3524" y="3804"/>
                  </a:lnTo>
                  <a:lnTo>
                    <a:pt x="3524" y="3789"/>
                  </a:lnTo>
                  <a:lnTo>
                    <a:pt x="3522" y="3775"/>
                  </a:lnTo>
                  <a:lnTo>
                    <a:pt x="3519" y="3761"/>
                  </a:lnTo>
                  <a:lnTo>
                    <a:pt x="3516" y="3748"/>
                  </a:lnTo>
                  <a:lnTo>
                    <a:pt x="3510" y="3736"/>
                  </a:lnTo>
                  <a:lnTo>
                    <a:pt x="3504" y="3724"/>
                  </a:lnTo>
                  <a:lnTo>
                    <a:pt x="3495" y="3713"/>
                  </a:lnTo>
                  <a:lnTo>
                    <a:pt x="3487" y="3702"/>
                  </a:lnTo>
                  <a:lnTo>
                    <a:pt x="3477" y="3693"/>
                  </a:lnTo>
                  <a:lnTo>
                    <a:pt x="3465" y="3684"/>
                  </a:lnTo>
                  <a:lnTo>
                    <a:pt x="3453" y="3675"/>
                  </a:lnTo>
                  <a:lnTo>
                    <a:pt x="3439" y="3667"/>
                  </a:lnTo>
                  <a:lnTo>
                    <a:pt x="3424" y="3660"/>
                  </a:lnTo>
                  <a:lnTo>
                    <a:pt x="3408" y="3654"/>
                  </a:lnTo>
                  <a:lnTo>
                    <a:pt x="3391" y="3649"/>
                  </a:lnTo>
                  <a:lnTo>
                    <a:pt x="3373" y="3643"/>
                  </a:lnTo>
                  <a:lnTo>
                    <a:pt x="3391" y="3637"/>
                  </a:lnTo>
                  <a:lnTo>
                    <a:pt x="3407" y="3630"/>
                  </a:lnTo>
                  <a:lnTo>
                    <a:pt x="3422" y="3623"/>
                  </a:lnTo>
                  <a:lnTo>
                    <a:pt x="3436" y="3614"/>
                  </a:lnTo>
                  <a:lnTo>
                    <a:pt x="3449" y="3607"/>
                  </a:lnTo>
                  <a:lnTo>
                    <a:pt x="3461" y="3597"/>
                  </a:lnTo>
                  <a:lnTo>
                    <a:pt x="3472" y="3588"/>
                  </a:lnTo>
                  <a:lnTo>
                    <a:pt x="3481" y="3578"/>
                  </a:lnTo>
                  <a:lnTo>
                    <a:pt x="3489" y="3567"/>
                  </a:lnTo>
                  <a:lnTo>
                    <a:pt x="3496" y="3555"/>
                  </a:lnTo>
                  <a:lnTo>
                    <a:pt x="3503" y="3545"/>
                  </a:lnTo>
                  <a:lnTo>
                    <a:pt x="3508" y="3532"/>
                  </a:lnTo>
                  <a:lnTo>
                    <a:pt x="3511" y="3519"/>
                  </a:lnTo>
                  <a:lnTo>
                    <a:pt x="3514" y="3506"/>
                  </a:lnTo>
                  <a:lnTo>
                    <a:pt x="3516" y="3492"/>
                  </a:lnTo>
                  <a:lnTo>
                    <a:pt x="3517" y="3477"/>
                  </a:lnTo>
                  <a:lnTo>
                    <a:pt x="3517" y="3323"/>
                  </a:lnTo>
                  <a:lnTo>
                    <a:pt x="3516" y="3297"/>
                  </a:lnTo>
                  <a:lnTo>
                    <a:pt x="3513" y="3285"/>
                  </a:lnTo>
                  <a:lnTo>
                    <a:pt x="3512" y="3275"/>
                  </a:lnTo>
                  <a:lnTo>
                    <a:pt x="3509" y="3264"/>
                  </a:lnTo>
                  <a:lnTo>
                    <a:pt x="3506" y="3253"/>
                  </a:lnTo>
                  <a:lnTo>
                    <a:pt x="3502" y="3242"/>
                  </a:lnTo>
                  <a:lnTo>
                    <a:pt x="3497" y="3233"/>
                  </a:lnTo>
                  <a:lnTo>
                    <a:pt x="3492" y="3224"/>
                  </a:lnTo>
                  <a:lnTo>
                    <a:pt x="3487" y="3216"/>
                  </a:lnTo>
                  <a:lnTo>
                    <a:pt x="3480" y="3207"/>
                  </a:lnTo>
                  <a:lnTo>
                    <a:pt x="3474" y="3198"/>
                  </a:lnTo>
                  <a:lnTo>
                    <a:pt x="3466" y="3192"/>
                  </a:lnTo>
                  <a:lnTo>
                    <a:pt x="3459" y="3184"/>
                  </a:lnTo>
                  <a:lnTo>
                    <a:pt x="3449" y="3178"/>
                  </a:lnTo>
                  <a:lnTo>
                    <a:pt x="3440" y="3172"/>
                  </a:lnTo>
                  <a:lnTo>
                    <a:pt x="3421" y="3161"/>
                  </a:lnTo>
                  <a:lnTo>
                    <a:pt x="3401" y="3151"/>
                  </a:lnTo>
                  <a:lnTo>
                    <a:pt x="3379" y="3143"/>
                  </a:lnTo>
                  <a:lnTo>
                    <a:pt x="3357" y="3136"/>
                  </a:lnTo>
                  <a:lnTo>
                    <a:pt x="3334" y="3131"/>
                  </a:lnTo>
                  <a:lnTo>
                    <a:pt x="3311" y="3128"/>
                  </a:lnTo>
                  <a:lnTo>
                    <a:pt x="3286" y="3126"/>
                  </a:lnTo>
                  <a:lnTo>
                    <a:pt x="3260" y="3124"/>
                  </a:lnTo>
                  <a:lnTo>
                    <a:pt x="2972" y="3124"/>
                  </a:lnTo>
                  <a:lnTo>
                    <a:pt x="2972" y="4242"/>
                  </a:lnTo>
                  <a:close/>
                  <a:moveTo>
                    <a:pt x="3285" y="3517"/>
                  </a:moveTo>
                  <a:lnTo>
                    <a:pt x="3285" y="3327"/>
                  </a:lnTo>
                  <a:lnTo>
                    <a:pt x="3284" y="3313"/>
                  </a:lnTo>
                  <a:lnTo>
                    <a:pt x="3281" y="3301"/>
                  </a:lnTo>
                  <a:lnTo>
                    <a:pt x="3279" y="3296"/>
                  </a:lnTo>
                  <a:lnTo>
                    <a:pt x="3275" y="3292"/>
                  </a:lnTo>
                  <a:lnTo>
                    <a:pt x="3272" y="3287"/>
                  </a:lnTo>
                  <a:lnTo>
                    <a:pt x="3268" y="3283"/>
                  </a:lnTo>
                  <a:lnTo>
                    <a:pt x="3264" y="3280"/>
                  </a:lnTo>
                  <a:lnTo>
                    <a:pt x="3258" y="3277"/>
                  </a:lnTo>
                  <a:lnTo>
                    <a:pt x="3246" y="3272"/>
                  </a:lnTo>
                  <a:lnTo>
                    <a:pt x="3233" y="3269"/>
                  </a:lnTo>
                  <a:lnTo>
                    <a:pt x="3218" y="3269"/>
                  </a:lnTo>
                  <a:lnTo>
                    <a:pt x="3218" y="3577"/>
                  </a:lnTo>
                  <a:lnTo>
                    <a:pt x="3233" y="3576"/>
                  </a:lnTo>
                  <a:lnTo>
                    <a:pt x="3246" y="3573"/>
                  </a:lnTo>
                  <a:lnTo>
                    <a:pt x="3258" y="3568"/>
                  </a:lnTo>
                  <a:lnTo>
                    <a:pt x="3264" y="3565"/>
                  </a:lnTo>
                  <a:lnTo>
                    <a:pt x="3268" y="3562"/>
                  </a:lnTo>
                  <a:lnTo>
                    <a:pt x="3272" y="3558"/>
                  </a:lnTo>
                  <a:lnTo>
                    <a:pt x="3275" y="3553"/>
                  </a:lnTo>
                  <a:lnTo>
                    <a:pt x="3279" y="3548"/>
                  </a:lnTo>
                  <a:lnTo>
                    <a:pt x="3281" y="3543"/>
                  </a:lnTo>
                  <a:lnTo>
                    <a:pt x="3284" y="3531"/>
                  </a:lnTo>
                  <a:lnTo>
                    <a:pt x="3285" y="3517"/>
                  </a:lnTo>
                  <a:close/>
                  <a:moveTo>
                    <a:pt x="3285" y="4039"/>
                  </a:moveTo>
                  <a:lnTo>
                    <a:pt x="3285" y="3756"/>
                  </a:lnTo>
                  <a:lnTo>
                    <a:pt x="3284" y="3743"/>
                  </a:lnTo>
                  <a:lnTo>
                    <a:pt x="3281" y="3731"/>
                  </a:lnTo>
                  <a:lnTo>
                    <a:pt x="3279" y="3726"/>
                  </a:lnTo>
                  <a:lnTo>
                    <a:pt x="3275" y="3721"/>
                  </a:lnTo>
                  <a:lnTo>
                    <a:pt x="3272" y="3716"/>
                  </a:lnTo>
                  <a:lnTo>
                    <a:pt x="3268" y="3713"/>
                  </a:lnTo>
                  <a:lnTo>
                    <a:pt x="3264" y="3709"/>
                  </a:lnTo>
                  <a:lnTo>
                    <a:pt x="3258" y="3707"/>
                  </a:lnTo>
                  <a:lnTo>
                    <a:pt x="3246" y="3701"/>
                  </a:lnTo>
                  <a:lnTo>
                    <a:pt x="3233" y="3699"/>
                  </a:lnTo>
                  <a:lnTo>
                    <a:pt x="3218" y="3698"/>
                  </a:lnTo>
                  <a:lnTo>
                    <a:pt x="3218" y="4098"/>
                  </a:lnTo>
                  <a:lnTo>
                    <a:pt x="3233" y="4097"/>
                  </a:lnTo>
                  <a:lnTo>
                    <a:pt x="3246" y="4095"/>
                  </a:lnTo>
                  <a:lnTo>
                    <a:pt x="3258" y="4089"/>
                  </a:lnTo>
                  <a:lnTo>
                    <a:pt x="3264" y="4087"/>
                  </a:lnTo>
                  <a:lnTo>
                    <a:pt x="3268" y="4083"/>
                  </a:lnTo>
                  <a:lnTo>
                    <a:pt x="3272" y="4080"/>
                  </a:lnTo>
                  <a:lnTo>
                    <a:pt x="3275" y="4075"/>
                  </a:lnTo>
                  <a:lnTo>
                    <a:pt x="3279" y="4070"/>
                  </a:lnTo>
                  <a:lnTo>
                    <a:pt x="3281" y="4065"/>
                  </a:lnTo>
                  <a:lnTo>
                    <a:pt x="3284" y="4053"/>
                  </a:lnTo>
                  <a:lnTo>
                    <a:pt x="3285" y="4039"/>
                  </a:lnTo>
                  <a:close/>
                  <a:moveTo>
                    <a:pt x="3384" y="182"/>
                  </a:moveTo>
                  <a:lnTo>
                    <a:pt x="3384" y="1490"/>
                  </a:lnTo>
                  <a:lnTo>
                    <a:pt x="3847" y="1490"/>
                  </a:lnTo>
                  <a:lnTo>
                    <a:pt x="3847" y="182"/>
                  </a:lnTo>
                  <a:lnTo>
                    <a:pt x="3384" y="182"/>
                  </a:lnTo>
                  <a:close/>
                  <a:moveTo>
                    <a:pt x="801" y="2665"/>
                  </a:moveTo>
                  <a:lnTo>
                    <a:pt x="801" y="2665"/>
                  </a:lnTo>
                  <a:lnTo>
                    <a:pt x="780" y="2666"/>
                  </a:lnTo>
                  <a:lnTo>
                    <a:pt x="758" y="2669"/>
                  </a:lnTo>
                  <a:lnTo>
                    <a:pt x="737" y="2674"/>
                  </a:lnTo>
                  <a:lnTo>
                    <a:pt x="718" y="2682"/>
                  </a:lnTo>
                  <a:lnTo>
                    <a:pt x="698" y="2690"/>
                  </a:lnTo>
                  <a:lnTo>
                    <a:pt x="681" y="2701"/>
                  </a:lnTo>
                  <a:lnTo>
                    <a:pt x="664" y="2714"/>
                  </a:lnTo>
                  <a:lnTo>
                    <a:pt x="649" y="2728"/>
                  </a:lnTo>
                  <a:lnTo>
                    <a:pt x="635" y="2743"/>
                  </a:lnTo>
                  <a:lnTo>
                    <a:pt x="623" y="2760"/>
                  </a:lnTo>
                  <a:lnTo>
                    <a:pt x="613" y="2777"/>
                  </a:lnTo>
                  <a:lnTo>
                    <a:pt x="603" y="2796"/>
                  </a:lnTo>
                  <a:lnTo>
                    <a:pt x="595" y="2816"/>
                  </a:lnTo>
                  <a:lnTo>
                    <a:pt x="590" y="2837"/>
                  </a:lnTo>
                  <a:lnTo>
                    <a:pt x="587" y="2858"/>
                  </a:lnTo>
                  <a:lnTo>
                    <a:pt x="586" y="2880"/>
                  </a:lnTo>
                  <a:lnTo>
                    <a:pt x="586" y="4453"/>
                  </a:lnTo>
                  <a:lnTo>
                    <a:pt x="587" y="4474"/>
                  </a:lnTo>
                  <a:lnTo>
                    <a:pt x="590" y="4496"/>
                  </a:lnTo>
                  <a:lnTo>
                    <a:pt x="595" y="4516"/>
                  </a:lnTo>
                  <a:lnTo>
                    <a:pt x="603" y="4536"/>
                  </a:lnTo>
                  <a:lnTo>
                    <a:pt x="613" y="4555"/>
                  </a:lnTo>
                  <a:lnTo>
                    <a:pt x="623" y="4573"/>
                  </a:lnTo>
                  <a:lnTo>
                    <a:pt x="635" y="4589"/>
                  </a:lnTo>
                  <a:lnTo>
                    <a:pt x="649" y="4605"/>
                  </a:lnTo>
                  <a:lnTo>
                    <a:pt x="664" y="4619"/>
                  </a:lnTo>
                  <a:lnTo>
                    <a:pt x="681" y="4631"/>
                  </a:lnTo>
                  <a:lnTo>
                    <a:pt x="698" y="4641"/>
                  </a:lnTo>
                  <a:lnTo>
                    <a:pt x="718" y="4651"/>
                  </a:lnTo>
                  <a:lnTo>
                    <a:pt x="737" y="4658"/>
                  </a:lnTo>
                  <a:lnTo>
                    <a:pt x="758" y="4663"/>
                  </a:lnTo>
                  <a:lnTo>
                    <a:pt x="780" y="4667"/>
                  </a:lnTo>
                  <a:lnTo>
                    <a:pt x="801" y="4668"/>
                  </a:lnTo>
                  <a:lnTo>
                    <a:pt x="3566" y="4668"/>
                  </a:lnTo>
                  <a:lnTo>
                    <a:pt x="3587" y="4667"/>
                  </a:lnTo>
                  <a:lnTo>
                    <a:pt x="3609" y="4663"/>
                  </a:lnTo>
                  <a:lnTo>
                    <a:pt x="3629" y="4658"/>
                  </a:lnTo>
                  <a:lnTo>
                    <a:pt x="3650" y="4651"/>
                  </a:lnTo>
                  <a:lnTo>
                    <a:pt x="3668" y="4641"/>
                  </a:lnTo>
                  <a:lnTo>
                    <a:pt x="3686" y="4631"/>
                  </a:lnTo>
                  <a:lnTo>
                    <a:pt x="3702" y="4619"/>
                  </a:lnTo>
                  <a:lnTo>
                    <a:pt x="3717" y="4605"/>
                  </a:lnTo>
                  <a:lnTo>
                    <a:pt x="3731" y="4589"/>
                  </a:lnTo>
                  <a:lnTo>
                    <a:pt x="3744" y="4573"/>
                  </a:lnTo>
                  <a:lnTo>
                    <a:pt x="3755" y="4555"/>
                  </a:lnTo>
                  <a:lnTo>
                    <a:pt x="3763" y="4536"/>
                  </a:lnTo>
                  <a:lnTo>
                    <a:pt x="3771" y="4516"/>
                  </a:lnTo>
                  <a:lnTo>
                    <a:pt x="3776" y="4496"/>
                  </a:lnTo>
                  <a:lnTo>
                    <a:pt x="3779" y="4474"/>
                  </a:lnTo>
                  <a:lnTo>
                    <a:pt x="3780" y="4453"/>
                  </a:lnTo>
                  <a:lnTo>
                    <a:pt x="3780" y="2880"/>
                  </a:lnTo>
                  <a:lnTo>
                    <a:pt x="3779" y="2858"/>
                  </a:lnTo>
                  <a:lnTo>
                    <a:pt x="3776" y="2837"/>
                  </a:lnTo>
                  <a:lnTo>
                    <a:pt x="3771" y="2816"/>
                  </a:lnTo>
                  <a:lnTo>
                    <a:pt x="3763" y="2796"/>
                  </a:lnTo>
                  <a:lnTo>
                    <a:pt x="3755" y="2777"/>
                  </a:lnTo>
                  <a:lnTo>
                    <a:pt x="3744" y="2760"/>
                  </a:lnTo>
                  <a:lnTo>
                    <a:pt x="3731" y="2743"/>
                  </a:lnTo>
                  <a:lnTo>
                    <a:pt x="3717" y="2728"/>
                  </a:lnTo>
                  <a:lnTo>
                    <a:pt x="3702" y="2714"/>
                  </a:lnTo>
                  <a:lnTo>
                    <a:pt x="3686" y="2701"/>
                  </a:lnTo>
                  <a:lnTo>
                    <a:pt x="3668" y="2690"/>
                  </a:lnTo>
                  <a:lnTo>
                    <a:pt x="3650" y="2682"/>
                  </a:lnTo>
                  <a:lnTo>
                    <a:pt x="3629" y="2674"/>
                  </a:lnTo>
                  <a:lnTo>
                    <a:pt x="3609" y="2669"/>
                  </a:lnTo>
                  <a:lnTo>
                    <a:pt x="3587" y="2666"/>
                  </a:lnTo>
                  <a:lnTo>
                    <a:pt x="3566" y="2665"/>
                  </a:lnTo>
                  <a:lnTo>
                    <a:pt x="801" y="2665"/>
                  </a:lnTo>
                  <a:close/>
                  <a:moveTo>
                    <a:pt x="1562" y="182"/>
                  </a:moveTo>
                  <a:lnTo>
                    <a:pt x="1562" y="1490"/>
                  </a:lnTo>
                  <a:lnTo>
                    <a:pt x="2027" y="1490"/>
                  </a:lnTo>
                  <a:lnTo>
                    <a:pt x="2027" y="182"/>
                  </a:lnTo>
                  <a:lnTo>
                    <a:pt x="1562" y="182"/>
                  </a:lnTo>
                  <a:close/>
                  <a:moveTo>
                    <a:pt x="2168" y="182"/>
                  </a:moveTo>
                  <a:lnTo>
                    <a:pt x="2168" y="1490"/>
                  </a:lnTo>
                  <a:lnTo>
                    <a:pt x="2631" y="1490"/>
                  </a:lnTo>
                  <a:lnTo>
                    <a:pt x="2631" y="182"/>
                  </a:lnTo>
                  <a:lnTo>
                    <a:pt x="2168" y="182"/>
                  </a:lnTo>
                  <a:close/>
                  <a:moveTo>
                    <a:pt x="2778" y="182"/>
                  </a:moveTo>
                  <a:lnTo>
                    <a:pt x="2778" y="1490"/>
                  </a:lnTo>
                  <a:lnTo>
                    <a:pt x="3242" y="1490"/>
                  </a:lnTo>
                  <a:lnTo>
                    <a:pt x="3242" y="182"/>
                  </a:lnTo>
                  <a:lnTo>
                    <a:pt x="2778" y="182"/>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6" name="@"/>
            <p:cNvSpPr/>
            <p:nvPr/>
          </p:nvSpPr>
          <p:spPr bwMode="auto">
            <a:xfrm>
              <a:off x="2049780" y="4951730"/>
              <a:ext cx="560070" cy="560705"/>
            </a:xfrm>
            <a:custGeom>
              <a:avLst/>
              <a:gdLst>
                <a:gd name="T0" fmla="*/ 2147483646 w 207"/>
                <a:gd name="T1" fmla="*/ 2147483646 h 207"/>
                <a:gd name="T2" fmla="*/ 2147483646 w 207"/>
                <a:gd name="T3" fmla="*/ 2147483646 h 207"/>
                <a:gd name="T4" fmla="*/ 2147483646 w 207"/>
                <a:gd name="T5" fmla="*/ 2147483646 h 207"/>
                <a:gd name="T6" fmla="*/ 2147483646 w 207"/>
                <a:gd name="T7" fmla="*/ 2147483646 h 207"/>
                <a:gd name="T8" fmla="*/ 2147483646 w 207"/>
                <a:gd name="T9" fmla="*/ 2147483646 h 207"/>
                <a:gd name="T10" fmla="*/ 2147483646 w 207"/>
                <a:gd name="T11" fmla="*/ 2147483646 h 207"/>
                <a:gd name="T12" fmla="*/ 2147483646 w 207"/>
                <a:gd name="T13" fmla="*/ 2147483646 h 207"/>
                <a:gd name="T14" fmla="*/ 2147483646 w 207"/>
                <a:gd name="T15" fmla="*/ 2147483646 h 207"/>
                <a:gd name="T16" fmla="*/ 2147483646 w 207"/>
                <a:gd name="T17" fmla="*/ 2147483646 h 207"/>
                <a:gd name="T18" fmla="*/ 2147483646 w 207"/>
                <a:gd name="T19" fmla="*/ 2147483646 h 207"/>
                <a:gd name="T20" fmla="*/ 2147483646 w 207"/>
                <a:gd name="T21" fmla="*/ 2147483646 h 207"/>
                <a:gd name="T22" fmla="*/ 2147483646 w 207"/>
                <a:gd name="T23" fmla="*/ 2147483646 h 207"/>
                <a:gd name="T24" fmla="*/ 2147483646 w 207"/>
                <a:gd name="T25" fmla="*/ 2147483646 h 207"/>
                <a:gd name="T26" fmla="*/ 2147483646 w 207"/>
                <a:gd name="T27" fmla="*/ 2147483646 h 207"/>
                <a:gd name="T28" fmla="*/ 0 w 207"/>
                <a:gd name="T29" fmla="*/ 2147483646 h 207"/>
                <a:gd name="T30" fmla="*/ 2147483646 w 207"/>
                <a:gd name="T31" fmla="*/ 2147483646 h 207"/>
                <a:gd name="T32" fmla="*/ 2147483646 w 207"/>
                <a:gd name="T33" fmla="*/ 0 h 207"/>
                <a:gd name="T34" fmla="*/ 2147483646 w 207"/>
                <a:gd name="T35" fmla="*/ 2147483646 h 207"/>
                <a:gd name="T36" fmla="*/ 2147483646 w 207"/>
                <a:gd name="T37" fmla="*/ 2147483646 h 207"/>
                <a:gd name="T38" fmla="*/ 2147483646 w 207"/>
                <a:gd name="T39" fmla="*/ 2147483646 h 207"/>
                <a:gd name="T40" fmla="*/ 2147483646 w 207"/>
                <a:gd name="T41" fmla="*/ 2147483646 h 207"/>
                <a:gd name="T42" fmla="*/ 2147483646 w 207"/>
                <a:gd name="T43" fmla="*/ 2147483646 h 207"/>
                <a:gd name="T44" fmla="*/ 2147483646 w 207"/>
                <a:gd name="T45" fmla="*/ 2147483646 h 207"/>
                <a:gd name="T46" fmla="*/ 2147483646 w 207"/>
                <a:gd name="T47" fmla="*/ 2147483646 h 207"/>
                <a:gd name="T48" fmla="*/ 2147483646 w 207"/>
                <a:gd name="T49" fmla="*/ 2147483646 h 207"/>
                <a:gd name="T50" fmla="*/ 2147483646 w 207"/>
                <a:gd name="T51" fmla="*/ 2147483646 h 207"/>
                <a:gd name="T52" fmla="*/ 2147483646 w 207"/>
                <a:gd name="T53" fmla="*/ 2147483646 h 207"/>
                <a:gd name="T54" fmla="*/ 2147483646 w 207"/>
                <a:gd name="T55" fmla="*/ 2147483646 h 207"/>
                <a:gd name="T56" fmla="*/ 2147483646 w 207"/>
                <a:gd name="T57" fmla="*/ 2147483646 h 207"/>
                <a:gd name="T58" fmla="*/ 2147483646 w 207"/>
                <a:gd name="T59" fmla="*/ 2147483646 h 207"/>
                <a:gd name="T60" fmla="*/ 2147483646 w 207"/>
                <a:gd name="T61" fmla="*/ 2147483646 h 207"/>
                <a:gd name="T62" fmla="*/ 2147483646 w 207"/>
                <a:gd name="T63" fmla="*/ 2147483646 h 207"/>
                <a:gd name="T64" fmla="*/ 2147483646 w 207"/>
                <a:gd name="T65" fmla="*/ 2147483646 h 207"/>
                <a:gd name="T66" fmla="*/ 2147483646 w 207"/>
                <a:gd name="T67" fmla="*/ 2147483646 h 207"/>
                <a:gd name="T68" fmla="*/ 2147483646 w 207"/>
                <a:gd name="T69" fmla="*/ 2147483646 h 207"/>
                <a:gd name="T70" fmla="*/ 2147483646 w 207"/>
                <a:gd name="T71" fmla="*/ 2147483646 h 207"/>
                <a:gd name="T72" fmla="*/ 2147483646 w 207"/>
                <a:gd name="T73" fmla="*/ 2147483646 h 207"/>
                <a:gd name="T74" fmla="*/ 2147483646 w 207"/>
                <a:gd name="T75" fmla="*/ 214748364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7" name="手"/>
            <p:cNvSpPr/>
            <p:nvPr/>
          </p:nvSpPr>
          <p:spPr>
            <a:xfrm>
              <a:off x="2038350" y="5715635"/>
              <a:ext cx="579120" cy="637540"/>
            </a:xfrm>
            <a:custGeom>
              <a:avLst/>
              <a:gdLst>
                <a:gd name="connsiteX0" fmla="*/ 1441667 w 5342334"/>
                <a:gd name="connsiteY0" fmla="*/ 2934412 h 5785910"/>
                <a:gd name="connsiteX1" fmla="*/ 1441770 w 5342334"/>
                <a:gd name="connsiteY1" fmla="*/ 2943473 h 5785910"/>
                <a:gd name="connsiteX2" fmla="*/ 1438934 w 5342334"/>
                <a:gd name="connsiteY2" fmla="*/ 2944008 h 5785910"/>
                <a:gd name="connsiteX3" fmla="*/ 1437887 w 5342334"/>
                <a:gd name="connsiteY3" fmla="*/ 2937382 h 5785910"/>
                <a:gd name="connsiteX4" fmla="*/ 1354605 w 5342334"/>
                <a:gd name="connsiteY4" fmla="*/ 2912708 h 5785910"/>
                <a:gd name="connsiteX5" fmla="*/ 1428080 w 5342334"/>
                <a:gd name="connsiteY5" fmla="*/ 2945087 h 5785910"/>
                <a:gd name="connsiteX6" fmla="*/ 1431904 w 5342334"/>
                <a:gd name="connsiteY6" fmla="*/ 2942083 h 5785910"/>
                <a:gd name="connsiteX7" fmla="*/ 1431050 w 5342334"/>
                <a:gd name="connsiteY7" fmla="*/ 3320849 h 5785910"/>
                <a:gd name="connsiteX8" fmla="*/ 2146318 w 5342334"/>
                <a:gd name="connsiteY8" fmla="*/ 5548257 h 5785910"/>
                <a:gd name="connsiteX9" fmla="*/ 2115204 w 5342334"/>
                <a:gd name="connsiteY9" fmla="*/ 5553206 h 5785910"/>
                <a:gd name="connsiteX10" fmla="*/ 1246460 w 5342334"/>
                <a:gd name="connsiteY10" fmla="*/ 5785910 h 5785910"/>
                <a:gd name="connsiteX11" fmla="*/ 0 w 5342334"/>
                <a:gd name="connsiteY11" fmla="*/ 3148605 h 5785910"/>
                <a:gd name="connsiteX12" fmla="*/ 1262428 w 5342334"/>
                <a:gd name="connsiteY12" fmla="*/ 2938106 h 5785910"/>
                <a:gd name="connsiteX13" fmla="*/ 3380735 w 5342334"/>
                <a:gd name="connsiteY13" fmla="*/ 118 h 5785910"/>
                <a:gd name="connsiteX14" fmla="*/ 3863622 w 5342334"/>
                <a:gd name="connsiteY14" fmla="*/ 912639 h 5785910"/>
                <a:gd name="connsiteX15" fmla="*/ 3674765 w 5342334"/>
                <a:gd name="connsiteY15" fmla="*/ 2045786 h 5785910"/>
                <a:gd name="connsiteX16" fmla="*/ 4585837 w 5342334"/>
                <a:gd name="connsiteY16" fmla="*/ 2046833 h 5785910"/>
                <a:gd name="connsiteX17" fmla="*/ 4775401 w 5342334"/>
                <a:gd name="connsiteY17" fmla="*/ 2003486 h 5785910"/>
                <a:gd name="connsiteX18" fmla="*/ 5203724 w 5342334"/>
                <a:gd name="connsiteY18" fmla="*/ 2381935 h 5785910"/>
                <a:gd name="connsiteX19" fmla="*/ 4980124 w 5342334"/>
                <a:gd name="connsiteY19" fmla="*/ 2705696 h 5785910"/>
                <a:gd name="connsiteX20" fmla="*/ 5342334 w 5342334"/>
                <a:gd name="connsiteY20" fmla="*/ 3258997 h 5785910"/>
                <a:gd name="connsiteX21" fmla="*/ 5107100 w 5342334"/>
                <a:gd name="connsiteY21" fmla="*/ 3754493 h 5785910"/>
                <a:gd name="connsiteX22" fmla="*/ 5342334 w 5342334"/>
                <a:gd name="connsiteY22" fmla="*/ 4140580 h 5785910"/>
                <a:gd name="connsiteX23" fmla="*/ 4844706 w 5342334"/>
                <a:gd name="connsiteY23" fmla="*/ 4606676 h 5785910"/>
                <a:gd name="connsiteX24" fmla="*/ 4790537 w 5342334"/>
                <a:gd name="connsiteY24" fmla="*/ 4596433 h 5785910"/>
                <a:gd name="connsiteX25" fmla="*/ 4802287 w 5342334"/>
                <a:gd name="connsiteY25" fmla="*/ 4606672 h 5785910"/>
                <a:gd name="connsiteX26" fmla="*/ 5191248 w 5342334"/>
                <a:gd name="connsiteY26" fmla="*/ 4997228 h 5785910"/>
                <a:gd name="connsiteX27" fmla="*/ 4866278 w 5342334"/>
                <a:gd name="connsiteY27" fmla="*/ 5435572 h 5785910"/>
                <a:gd name="connsiteX28" fmla="*/ 4581456 w 5342334"/>
                <a:gd name="connsiteY28" fmla="*/ 5443059 h 5785910"/>
                <a:gd name="connsiteX29" fmla="*/ 4593578 w 5342334"/>
                <a:gd name="connsiteY29" fmla="*/ 5444848 h 5785910"/>
                <a:gd name="connsiteX30" fmla="*/ 4581281 w 5342334"/>
                <a:gd name="connsiteY30" fmla="*/ 5445228 h 5785910"/>
                <a:gd name="connsiteX31" fmla="*/ 2168410 w 5342334"/>
                <a:gd name="connsiteY31" fmla="*/ 5525146 h 5785910"/>
                <a:gd name="connsiteX32" fmla="*/ 1445968 w 5342334"/>
                <a:gd name="connsiteY32" fmla="*/ 3310386 h 5785910"/>
                <a:gd name="connsiteX33" fmla="*/ 1441770 w 5342334"/>
                <a:gd name="connsiteY33" fmla="*/ 2943473 h 5785910"/>
                <a:gd name="connsiteX34" fmla="*/ 1514723 w 5342334"/>
                <a:gd name="connsiteY34" fmla="*/ 2929703 h 5785910"/>
                <a:gd name="connsiteX35" fmla="*/ 1975047 w 5342334"/>
                <a:gd name="connsiteY35" fmla="*/ 2725675 h 5785910"/>
                <a:gd name="connsiteX36" fmla="*/ 2654934 w 5342334"/>
                <a:gd name="connsiteY36" fmla="*/ 1630299 h 5785910"/>
                <a:gd name="connsiteX37" fmla="*/ 3108192 w 5342334"/>
                <a:gd name="connsiteY37" fmla="*/ 686009 h 5785910"/>
                <a:gd name="connsiteX38" fmla="*/ 3334821 w 5342334"/>
                <a:gd name="connsiteY38" fmla="*/ 6121 h 5785910"/>
                <a:gd name="connsiteX39" fmla="*/ 3380735 w 5342334"/>
                <a:gd name="connsiteY39" fmla="*/ 118 h 5785910"/>
                <a:gd name="connsiteX0-1" fmla="*/ 1441667 w 5342334"/>
                <a:gd name="connsiteY0-2" fmla="*/ 2934412 h 5785910"/>
                <a:gd name="connsiteX1-3" fmla="*/ 1441770 w 5342334"/>
                <a:gd name="connsiteY1-4" fmla="*/ 2943473 h 5785910"/>
                <a:gd name="connsiteX2-5" fmla="*/ 1438934 w 5342334"/>
                <a:gd name="connsiteY2-6" fmla="*/ 2944008 h 5785910"/>
                <a:gd name="connsiteX3-7" fmla="*/ 1437887 w 5342334"/>
                <a:gd name="connsiteY3-8" fmla="*/ 2937382 h 5785910"/>
                <a:gd name="connsiteX4-9" fmla="*/ 1441667 w 5342334"/>
                <a:gd name="connsiteY4-10" fmla="*/ 2934412 h 5785910"/>
                <a:gd name="connsiteX5-11" fmla="*/ 1354605 w 5342334"/>
                <a:gd name="connsiteY5-12" fmla="*/ 2912708 h 5785910"/>
                <a:gd name="connsiteX6-13" fmla="*/ 1428080 w 5342334"/>
                <a:gd name="connsiteY6-14" fmla="*/ 2945087 h 5785910"/>
                <a:gd name="connsiteX7-15" fmla="*/ 1431050 w 5342334"/>
                <a:gd name="connsiteY7-16" fmla="*/ 3320849 h 5785910"/>
                <a:gd name="connsiteX8-17" fmla="*/ 2146318 w 5342334"/>
                <a:gd name="connsiteY8-18" fmla="*/ 5548257 h 5785910"/>
                <a:gd name="connsiteX9-19" fmla="*/ 2115204 w 5342334"/>
                <a:gd name="connsiteY9-20" fmla="*/ 5553206 h 5785910"/>
                <a:gd name="connsiteX10-21" fmla="*/ 1246460 w 5342334"/>
                <a:gd name="connsiteY10-22" fmla="*/ 5785910 h 5785910"/>
                <a:gd name="connsiteX11-23" fmla="*/ 0 w 5342334"/>
                <a:gd name="connsiteY11-24" fmla="*/ 3148605 h 5785910"/>
                <a:gd name="connsiteX12-25" fmla="*/ 1262428 w 5342334"/>
                <a:gd name="connsiteY12-26" fmla="*/ 2938106 h 5785910"/>
                <a:gd name="connsiteX13-27" fmla="*/ 1354605 w 5342334"/>
                <a:gd name="connsiteY13-28" fmla="*/ 2912708 h 5785910"/>
                <a:gd name="connsiteX14-29" fmla="*/ 3380735 w 5342334"/>
                <a:gd name="connsiteY14-30" fmla="*/ 118 h 5785910"/>
                <a:gd name="connsiteX15-31" fmla="*/ 3863622 w 5342334"/>
                <a:gd name="connsiteY15-32" fmla="*/ 912639 h 5785910"/>
                <a:gd name="connsiteX16-33" fmla="*/ 3674765 w 5342334"/>
                <a:gd name="connsiteY16-34" fmla="*/ 2045786 h 5785910"/>
                <a:gd name="connsiteX17-35" fmla="*/ 4585837 w 5342334"/>
                <a:gd name="connsiteY17-36" fmla="*/ 2046833 h 5785910"/>
                <a:gd name="connsiteX18-37" fmla="*/ 4775401 w 5342334"/>
                <a:gd name="connsiteY18-38" fmla="*/ 2003486 h 5785910"/>
                <a:gd name="connsiteX19-39" fmla="*/ 5203724 w 5342334"/>
                <a:gd name="connsiteY19-40" fmla="*/ 2381935 h 5785910"/>
                <a:gd name="connsiteX20-41" fmla="*/ 4980124 w 5342334"/>
                <a:gd name="connsiteY20-42" fmla="*/ 2705696 h 5785910"/>
                <a:gd name="connsiteX21-43" fmla="*/ 5342334 w 5342334"/>
                <a:gd name="connsiteY21-44" fmla="*/ 3258997 h 5785910"/>
                <a:gd name="connsiteX22-45" fmla="*/ 5107100 w 5342334"/>
                <a:gd name="connsiteY22-46" fmla="*/ 3754493 h 5785910"/>
                <a:gd name="connsiteX23-47" fmla="*/ 5342334 w 5342334"/>
                <a:gd name="connsiteY23-48" fmla="*/ 4140580 h 5785910"/>
                <a:gd name="connsiteX24-49" fmla="*/ 4844706 w 5342334"/>
                <a:gd name="connsiteY24-50" fmla="*/ 4606676 h 5785910"/>
                <a:gd name="connsiteX25-51" fmla="*/ 4790537 w 5342334"/>
                <a:gd name="connsiteY25-52" fmla="*/ 4596433 h 5785910"/>
                <a:gd name="connsiteX26-53" fmla="*/ 4802287 w 5342334"/>
                <a:gd name="connsiteY26-54" fmla="*/ 4606672 h 5785910"/>
                <a:gd name="connsiteX27-55" fmla="*/ 5191248 w 5342334"/>
                <a:gd name="connsiteY27-56" fmla="*/ 4997228 h 5785910"/>
                <a:gd name="connsiteX28-57" fmla="*/ 4866278 w 5342334"/>
                <a:gd name="connsiteY28-58" fmla="*/ 5435572 h 5785910"/>
                <a:gd name="connsiteX29-59" fmla="*/ 4581456 w 5342334"/>
                <a:gd name="connsiteY29-60" fmla="*/ 5443059 h 5785910"/>
                <a:gd name="connsiteX30-61" fmla="*/ 4593578 w 5342334"/>
                <a:gd name="connsiteY30-62" fmla="*/ 5444848 h 5785910"/>
                <a:gd name="connsiteX31-63" fmla="*/ 4581281 w 5342334"/>
                <a:gd name="connsiteY31-64" fmla="*/ 5445228 h 5785910"/>
                <a:gd name="connsiteX32-65" fmla="*/ 2168410 w 5342334"/>
                <a:gd name="connsiteY32-66" fmla="*/ 5525146 h 5785910"/>
                <a:gd name="connsiteX33-67" fmla="*/ 1445968 w 5342334"/>
                <a:gd name="connsiteY33-68" fmla="*/ 3310386 h 5785910"/>
                <a:gd name="connsiteX34-69" fmla="*/ 1441770 w 5342334"/>
                <a:gd name="connsiteY34-70" fmla="*/ 2943473 h 5785910"/>
                <a:gd name="connsiteX35-71" fmla="*/ 1514723 w 5342334"/>
                <a:gd name="connsiteY35-72" fmla="*/ 2929703 h 5785910"/>
                <a:gd name="connsiteX36-73" fmla="*/ 1975047 w 5342334"/>
                <a:gd name="connsiteY36-74" fmla="*/ 2725675 h 5785910"/>
                <a:gd name="connsiteX37-75" fmla="*/ 2654934 w 5342334"/>
                <a:gd name="connsiteY37-76" fmla="*/ 1630299 h 5785910"/>
                <a:gd name="connsiteX38-77" fmla="*/ 3108192 w 5342334"/>
                <a:gd name="connsiteY38-78" fmla="*/ 686009 h 5785910"/>
                <a:gd name="connsiteX39-79" fmla="*/ 3334821 w 5342334"/>
                <a:gd name="connsiteY39-80" fmla="*/ 6121 h 5785910"/>
                <a:gd name="connsiteX40" fmla="*/ 3380735 w 5342334"/>
                <a:gd name="connsiteY40" fmla="*/ 118 h 5785910"/>
                <a:gd name="connsiteX0-81" fmla="*/ 1437887 w 5342334"/>
                <a:gd name="connsiteY0-82" fmla="*/ 2937382 h 5785910"/>
                <a:gd name="connsiteX1-83" fmla="*/ 1441770 w 5342334"/>
                <a:gd name="connsiteY1-84" fmla="*/ 2943473 h 5785910"/>
                <a:gd name="connsiteX2-85" fmla="*/ 1438934 w 5342334"/>
                <a:gd name="connsiteY2-86" fmla="*/ 2944008 h 5785910"/>
                <a:gd name="connsiteX3-87" fmla="*/ 1437887 w 5342334"/>
                <a:gd name="connsiteY3-88" fmla="*/ 2937382 h 5785910"/>
                <a:gd name="connsiteX4-89" fmla="*/ 1354605 w 5342334"/>
                <a:gd name="connsiteY4-90" fmla="*/ 2912708 h 5785910"/>
                <a:gd name="connsiteX5-91" fmla="*/ 1428080 w 5342334"/>
                <a:gd name="connsiteY5-92" fmla="*/ 2945087 h 5785910"/>
                <a:gd name="connsiteX6-93" fmla="*/ 1431050 w 5342334"/>
                <a:gd name="connsiteY6-94" fmla="*/ 3320849 h 5785910"/>
                <a:gd name="connsiteX7-95" fmla="*/ 2146318 w 5342334"/>
                <a:gd name="connsiteY7-96" fmla="*/ 5548257 h 5785910"/>
                <a:gd name="connsiteX8-97" fmla="*/ 2115204 w 5342334"/>
                <a:gd name="connsiteY8-98" fmla="*/ 5553206 h 5785910"/>
                <a:gd name="connsiteX9-99" fmla="*/ 1246460 w 5342334"/>
                <a:gd name="connsiteY9-100" fmla="*/ 5785910 h 5785910"/>
                <a:gd name="connsiteX10-101" fmla="*/ 0 w 5342334"/>
                <a:gd name="connsiteY10-102" fmla="*/ 3148605 h 5785910"/>
                <a:gd name="connsiteX11-103" fmla="*/ 1262428 w 5342334"/>
                <a:gd name="connsiteY11-104" fmla="*/ 2938106 h 5785910"/>
                <a:gd name="connsiteX12-105" fmla="*/ 1354605 w 5342334"/>
                <a:gd name="connsiteY12-106" fmla="*/ 2912708 h 5785910"/>
                <a:gd name="connsiteX13-107" fmla="*/ 3380735 w 5342334"/>
                <a:gd name="connsiteY13-108" fmla="*/ 118 h 5785910"/>
                <a:gd name="connsiteX14-109" fmla="*/ 3863622 w 5342334"/>
                <a:gd name="connsiteY14-110" fmla="*/ 912639 h 5785910"/>
                <a:gd name="connsiteX15-111" fmla="*/ 3674765 w 5342334"/>
                <a:gd name="connsiteY15-112" fmla="*/ 2045786 h 5785910"/>
                <a:gd name="connsiteX16-113" fmla="*/ 4585837 w 5342334"/>
                <a:gd name="connsiteY16-114" fmla="*/ 2046833 h 5785910"/>
                <a:gd name="connsiteX17-115" fmla="*/ 4775401 w 5342334"/>
                <a:gd name="connsiteY17-116" fmla="*/ 2003486 h 5785910"/>
                <a:gd name="connsiteX18-117" fmla="*/ 5203724 w 5342334"/>
                <a:gd name="connsiteY18-118" fmla="*/ 2381935 h 5785910"/>
                <a:gd name="connsiteX19-119" fmla="*/ 4980124 w 5342334"/>
                <a:gd name="connsiteY19-120" fmla="*/ 2705696 h 5785910"/>
                <a:gd name="connsiteX20-121" fmla="*/ 5342334 w 5342334"/>
                <a:gd name="connsiteY20-122" fmla="*/ 3258997 h 5785910"/>
                <a:gd name="connsiteX21-123" fmla="*/ 5107100 w 5342334"/>
                <a:gd name="connsiteY21-124" fmla="*/ 3754493 h 5785910"/>
                <a:gd name="connsiteX22-125" fmla="*/ 5342334 w 5342334"/>
                <a:gd name="connsiteY22-126" fmla="*/ 4140580 h 5785910"/>
                <a:gd name="connsiteX23-127" fmla="*/ 4844706 w 5342334"/>
                <a:gd name="connsiteY23-128" fmla="*/ 4606676 h 5785910"/>
                <a:gd name="connsiteX24-129" fmla="*/ 4790537 w 5342334"/>
                <a:gd name="connsiteY24-130" fmla="*/ 4596433 h 5785910"/>
                <a:gd name="connsiteX25-131" fmla="*/ 4802287 w 5342334"/>
                <a:gd name="connsiteY25-132" fmla="*/ 4606672 h 5785910"/>
                <a:gd name="connsiteX26-133" fmla="*/ 5191248 w 5342334"/>
                <a:gd name="connsiteY26-134" fmla="*/ 4997228 h 5785910"/>
                <a:gd name="connsiteX27-135" fmla="*/ 4866278 w 5342334"/>
                <a:gd name="connsiteY27-136" fmla="*/ 5435572 h 5785910"/>
                <a:gd name="connsiteX28-137" fmla="*/ 4581456 w 5342334"/>
                <a:gd name="connsiteY28-138" fmla="*/ 5443059 h 5785910"/>
                <a:gd name="connsiteX29-139" fmla="*/ 4593578 w 5342334"/>
                <a:gd name="connsiteY29-140" fmla="*/ 5444848 h 5785910"/>
                <a:gd name="connsiteX30-141" fmla="*/ 4581281 w 5342334"/>
                <a:gd name="connsiteY30-142" fmla="*/ 5445228 h 5785910"/>
                <a:gd name="connsiteX31-143" fmla="*/ 2168410 w 5342334"/>
                <a:gd name="connsiteY31-144" fmla="*/ 5525146 h 5785910"/>
                <a:gd name="connsiteX32-145" fmla="*/ 1445968 w 5342334"/>
                <a:gd name="connsiteY32-146" fmla="*/ 3310386 h 5785910"/>
                <a:gd name="connsiteX33-147" fmla="*/ 1441770 w 5342334"/>
                <a:gd name="connsiteY33-148" fmla="*/ 2943473 h 5785910"/>
                <a:gd name="connsiteX34-149" fmla="*/ 1514723 w 5342334"/>
                <a:gd name="connsiteY34-150" fmla="*/ 2929703 h 5785910"/>
                <a:gd name="connsiteX35-151" fmla="*/ 1975047 w 5342334"/>
                <a:gd name="connsiteY35-152" fmla="*/ 2725675 h 5785910"/>
                <a:gd name="connsiteX36-153" fmla="*/ 2654934 w 5342334"/>
                <a:gd name="connsiteY36-154" fmla="*/ 1630299 h 5785910"/>
                <a:gd name="connsiteX37-155" fmla="*/ 3108192 w 5342334"/>
                <a:gd name="connsiteY37-156" fmla="*/ 686009 h 5785910"/>
                <a:gd name="connsiteX38-157" fmla="*/ 3334821 w 5342334"/>
                <a:gd name="connsiteY38-158" fmla="*/ 6121 h 5785910"/>
                <a:gd name="connsiteX39-159" fmla="*/ 3380735 w 5342334"/>
                <a:gd name="connsiteY39-160" fmla="*/ 118 h 5785910"/>
                <a:gd name="connsiteX0-161" fmla="*/ 1438934 w 5342334"/>
                <a:gd name="connsiteY0-162" fmla="*/ 2944008 h 5785910"/>
                <a:gd name="connsiteX1-163" fmla="*/ 1441770 w 5342334"/>
                <a:gd name="connsiteY1-164" fmla="*/ 2943473 h 5785910"/>
                <a:gd name="connsiteX2-165" fmla="*/ 1438934 w 5342334"/>
                <a:gd name="connsiteY2-166" fmla="*/ 2944008 h 5785910"/>
                <a:gd name="connsiteX3-167" fmla="*/ 1354605 w 5342334"/>
                <a:gd name="connsiteY3-168" fmla="*/ 2912708 h 5785910"/>
                <a:gd name="connsiteX4-169" fmla="*/ 1428080 w 5342334"/>
                <a:gd name="connsiteY4-170" fmla="*/ 2945087 h 5785910"/>
                <a:gd name="connsiteX5-171" fmla="*/ 1431050 w 5342334"/>
                <a:gd name="connsiteY5-172" fmla="*/ 3320849 h 5785910"/>
                <a:gd name="connsiteX6-173" fmla="*/ 2146318 w 5342334"/>
                <a:gd name="connsiteY6-174" fmla="*/ 5548257 h 5785910"/>
                <a:gd name="connsiteX7-175" fmla="*/ 2115204 w 5342334"/>
                <a:gd name="connsiteY7-176" fmla="*/ 5553206 h 5785910"/>
                <a:gd name="connsiteX8-177" fmla="*/ 1246460 w 5342334"/>
                <a:gd name="connsiteY8-178" fmla="*/ 5785910 h 5785910"/>
                <a:gd name="connsiteX9-179" fmla="*/ 0 w 5342334"/>
                <a:gd name="connsiteY9-180" fmla="*/ 3148605 h 5785910"/>
                <a:gd name="connsiteX10-181" fmla="*/ 1262428 w 5342334"/>
                <a:gd name="connsiteY10-182" fmla="*/ 2938106 h 5785910"/>
                <a:gd name="connsiteX11-183" fmla="*/ 1354605 w 5342334"/>
                <a:gd name="connsiteY11-184" fmla="*/ 2912708 h 5785910"/>
                <a:gd name="connsiteX12-185" fmla="*/ 3380735 w 5342334"/>
                <a:gd name="connsiteY12-186" fmla="*/ 118 h 5785910"/>
                <a:gd name="connsiteX13-187" fmla="*/ 3863622 w 5342334"/>
                <a:gd name="connsiteY13-188" fmla="*/ 912639 h 5785910"/>
                <a:gd name="connsiteX14-189" fmla="*/ 3674765 w 5342334"/>
                <a:gd name="connsiteY14-190" fmla="*/ 2045786 h 5785910"/>
                <a:gd name="connsiteX15-191" fmla="*/ 4585837 w 5342334"/>
                <a:gd name="connsiteY15-192" fmla="*/ 2046833 h 5785910"/>
                <a:gd name="connsiteX16-193" fmla="*/ 4775401 w 5342334"/>
                <a:gd name="connsiteY16-194" fmla="*/ 2003486 h 5785910"/>
                <a:gd name="connsiteX17-195" fmla="*/ 5203724 w 5342334"/>
                <a:gd name="connsiteY17-196" fmla="*/ 2381935 h 5785910"/>
                <a:gd name="connsiteX18-197" fmla="*/ 4980124 w 5342334"/>
                <a:gd name="connsiteY18-198" fmla="*/ 2705696 h 5785910"/>
                <a:gd name="connsiteX19-199" fmla="*/ 5342334 w 5342334"/>
                <a:gd name="connsiteY19-200" fmla="*/ 3258997 h 5785910"/>
                <a:gd name="connsiteX20-201" fmla="*/ 5107100 w 5342334"/>
                <a:gd name="connsiteY20-202" fmla="*/ 3754493 h 5785910"/>
                <a:gd name="connsiteX21-203" fmla="*/ 5342334 w 5342334"/>
                <a:gd name="connsiteY21-204" fmla="*/ 4140580 h 5785910"/>
                <a:gd name="connsiteX22-205" fmla="*/ 4844706 w 5342334"/>
                <a:gd name="connsiteY22-206" fmla="*/ 4606676 h 5785910"/>
                <a:gd name="connsiteX23-207" fmla="*/ 4790537 w 5342334"/>
                <a:gd name="connsiteY23-208" fmla="*/ 4596433 h 5785910"/>
                <a:gd name="connsiteX24-209" fmla="*/ 4802287 w 5342334"/>
                <a:gd name="connsiteY24-210" fmla="*/ 4606672 h 5785910"/>
                <a:gd name="connsiteX25-211" fmla="*/ 5191248 w 5342334"/>
                <a:gd name="connsiteY25-212" fmla="*/ 4997228 h 5785910"/>
                <a:gd name="connsiteX26-213" fmla="*/ 4866278 w 5342334"/>
                <a:gd name="connsiteY26-214" fmla="*/ 5435572 h 5785910"/>
                <a:gd name="connsiteX27-215" fmla="*/ 4581456 w 5342334"/>
                <a:gd name="connsiteY27-216" fmla="*/ 5443059 h 5785910"/>
                <a:gd name="connsiteX28-217" fmla="*/ 4593578 w 5342334"/>
                <a:gd name="connsiteY28-218" fmla="*/ 5444848 h 5785910"/>
                <a:gd name="connsiteX29-219" fmla="*/ 4581281 w 5342334"/>
                <a:gd name="connsiteY29-220" fmla="*/ 5445228 h 5785910"/>
                <a:gd name="connsiteX30-221" fmla="*/ 2168410 w 5342334"/>
                <a:gd name="connsiteY30-222" fmla="*/ 5525146 h 5785910"/>
                <a:gd name="connsiteX31-223" fmla="*/ 1445968 w 5342334"/>
                <a:gd name="connsiteY31-224" fmla="*/ 3310386 h 5785910"/>
                <a:gd name="connsiteX32-225" fmla="*/ 1441770 w 5342334"/>
                <a:gd name="connsiteY32-226" fmla="*/ 2943473 h 5785910"/>
                <a:gd name="connsiteX33-227" fmla="*/ 1514723 w 5342334"/>
                <a:gd name="connsiteY33-228" fmla="*/ 2929703 h 5785910"/>
                <a:gd name="connsiteX34-229" fmla="*/ 1975047 w 5342334"/>
                <a:gd name="connsiteY34-230" fmla="*/ 2725675 h 5785910"/>
                <a:gd name="connsiteX35-231" fmla="*/ 2654934 w 5342334"/>
                <a:gd name="connsiteY35-232" fmla="*/ 1630299 h 5785910"/>
                <a:gd name="connsiteX36-233" fmla="*/ 3108192 w 5342334"/>
                <a:gd name="connsiteY36-234" fmla="*/ 686009 h 5785910"/>
                <a:gd name="connsiteX37-235" fmla="*/ 3334821 w 5342334"/>
                <a:gd name="connsiteY37-236" fmla="*/ 6121 h 5785910"/>
                <a:gd name="connsiteX38-237" fmla="*/ 3380735 w 5342334"/>
                <a:gd name="connsiteY38-238" fmla="*/ 118 h 5785910"/>
                <a:gd name="connsiteX0-239" fmla="*/ 1438934 w 5342334"/>
                <a:gd name="connsiteY0-240" fmla="*/ 2944008 h 5785910"/>
                <a:gd name="connsiteX1-241" fmla="*/ 1441770 w 5342334"/>
                <a:gd name="connsiteY1-242" fmla="*/ 2943473 h 5785910"/>
                <a:gd name="connsiteX2-243" fmla="*/ 1438934 w 5342334"/>
                <a:gd name="connsiteY2-244" fmla="*/ 2944008 h 5785910"/>
                <a:gd name="connsiteX3-245" fmla="*/ 1354605 w 5342334"/>
                <a:gd name="connsiteY3-246" fmla="*/ 2912708 h 5785910"/>
                <a:gd name="connsiteX4-247" fmla="*/ 1428080 w 5342334"/>
                <a:gd name="connsiteY4-248" fmla="*/ 2945087 h 5785910"/>
                <a:gd name="connsiteX5-249" fmla="*/ 1431050 w 5342334"/>
                <a:gd name="connsiteY5-250" fmla="*/ 3320849 h 5785910"/>
                <a:gd name="connsiteX6-251" fmla="*/ 2146318 w 5342334"/>
                <a:gd name="connsiteY6-252" fmla="*/ 5548257 h 5785910"/>
                <a:gd name="connsiteX7-253" fmla="*/ 2115204 w 5342334"/>
                <a:gd name="connsiteY7-254" fmla="*/ 5553206 h 5785910"/>
                <a:gd name="connsiteX8-255" fmla="*/ 1246460 w 5342334"/>
                <a:gd name="connsiteY8-256" fmla="*/ 5785910 h 5785910"/>
                <a:gd name="connsiteX9-257" fmla="*/ 0 w 5342334"/>
                <a:gd name="connsiteY9-258" fmla="*/ 3148605 h 5785910"/>
                <a:gd name="connsiteX10-259" fmla="*/ 1262428 w 5342334"/>
                <a:gd name="connsiteY10-260" fmla="*/ 2938106 h 5785910"/>
                <a:gd name="connsiteX11-261" fmla="*/ 1354605 w 5342334"/>
                <a:gd name="connsiteY11-262" fmla="*/ 2912708 h 5785910"/>
                <a:gd name="connsiteX12-263" fmla="*/ 3380735 w 5342334"/>
                <a:gd name="connsiteY12-264" fmla="*/ 118 h 5785910"/>
                <a:gd name="connsiteX13-265" fmla="*/ 3863622 w 5342334"/>
                <a:gd name="connsiteY13-266" fmla="*/ 912639 h 5785910"/>
                <a:gd name="connsiteX14-267" fmla="*/ 3674765 w 5342334"/>
                <a:gd name="connsiteY14-268" fmla="*/ 2045786 h 5785910"/>
                <a:gd name="connsiteX15-269" fmla="*/ 4585837 w 5342334"/>
                <a:gd name="connsiteY15-270" fmla="*/ 2046833 h 5785910"/>
                <a:gd name="connsiteX16-271" fmla="*/ 4775401 w 5342334"/>
                <a:gd name="connsiteY16-272" fmla="*/ 2003486 h 5785910"/>
                <a:gd name="connsiteX17-273" fmla="*/ 5203724 w 5342334"/>
                <a:gd name="connsiteY17-274" fmla="*/ 2381935 h 5785910"/>
                <a:gd name="connsiteX18-275" fmla="*/ 4980124 w 5342334"/>
                <a:gd name="connsiteY18-276" fmla="*/ 2705696 h 5785910"/>
                <a:gd name="connsiteX19-277" fmla="*/ 5342334 w 5342334"/>
                <a:gd name="connsiteY19-278" fmla="*/ 3258997 h 5785910"/>
                <a:gd name="connsiteX20-279" fmla="*/ 5107100 w 5342334"/>
                <a:gd name="connsiteY20-280" fmla="*/ 3754493 h 5785910"/>
                <a:gd name="connsiteX21-281" fmla="*/ 5342334 w 5342334"/>
                <a:gd name="connsiteY21-282" fmla="*/ 4140580 h 5785910"/>
                <a:gd name="connsiteX22-283" fmla="*/ 4844706 w 5342334"/>
                <a:gd name="connsiteY22-284" fmla="*/ 4606676 h 5785910"/>
                <a:gd name="connsiteX23-285" fmla="*/ 4790537 w 5342334"/>
                <a:gd name="connsiteY23-286" fmla="*/ 4596433 h 5785910"/>
                <a:gd name="connsiteX24-287" fmla="*/ 4802287 w 5342334"/>
                <a:gd name="connsiteY24-288" fmla="*/ 4606672 h 5785910"/>
                <a:gd name="connsiteX25-289" fmla="*/ 5191248 w 5342334"/>
                <a:gd name="connsiteY25-290" fmla="*/ 4997228 h 5785910"/>
                <a:gd name="connsiteX26-291" fmla="*/ 4866278 w 5342334"/>
                <a:gd name="connsiteY26-292" fmla="*/ 5435572 h 5785910"/>
                <a:gd name="connsiteX27-293" fmla="*/ 4581456 w 5342334"/>
                <a:gd name="connsiteY27-294" fmla="*/ 5443059 h 5785910"/>
                <a:gd name="connsiteX28-295" fmla="*/ 4593578 w 5342334"/>
                <a:gd name="connsiteY28-296" fmla="*/ 5444848 h 5785910"/>
                <a:gd name="connsiteX29-297" fmla="*/ 4581281 w 5342334"/>
                <a:gd name="connsiteY29-298" fmla="*/ 5445228 h 5785910"/>
                <a:gd name="connsiteX30-299" fmla="*/ 2168410 w 5342334"/>
                <a:gd name="connsiteY30-300" fmla="*/ 5525146 h 5785910"/>
                <a:gd name="connsiteX31-301" fmla="*/ 1445968 w 5342334"/>
                <a:gd name="connsiteY31-302" fmla="*/ 3310386 h 5785910"/>
                <a:gd name="connsiteX32-303" fmla="*/ 1441770 w 5342334"/>
                <a:gd name="connsiteY32-304" fmla="*/ 2943473 h 5785910"/>
                <a:gd name="connsiteX33-305" fmla="*/ 1514723 w 5342334"/>
                <a:gd name="connsiteY33-306" fmla="*/ 2929703 h 5785910"/>
                <a:gd name="connsiteX34-307" fmla="*/ 1975047 w 5342334"/>
                <a:gd name="connsiteY34-308" fmla="*/ 2725675 h 5785910"/>
                <a:gd name="connsiteX35-309" fmla="*/ 2654934 w 5342334"/>
                <a:gd name="connsiteY35-310" fmla="*/ 1630299 h 5785910"/>
                <a:gd name="connsiteX36-311" fmla="*/ 3108192 w 5342334"/>
                <a:gd name="connsiteY36-312" fmla="*/ 686009 h 5785910"/>
                <a:gd name="connsiteX37-313" fmla="*/ 3334821 w 5342334"/>
                <a:gd name="connsiteY37-314" fmla="*/ 6121 h 5785910"/>
                <a:gd name="connsiteX38-315" fmla="*/ 3380735 w 5342334"/>
                <a:gd name="connsiteY38-316" fmla="*/ 118 h 5785910"/>
                <a:gd name="connsiteX0-317" fmla="*/ 1438934 w 5342334"/>
                <a:gd name="connsiteY0-318" fmla="*/ 2944008 h 5785910"/>
                <a:gd name="connsiteX1-319" fmla="*/ 1441770 w 5342334"/>
                <a:gd name="connsiteY1-320" fmla="*/ 2943473 h 5785910"/>
                <a:gd name="connsiteX2-321" fmla="*/ 1438934 w 5342334"/>
                <a:gd name="connsiteY2-322" fmla="*/ 2944008 h 5785910"/>
                <a:gd name="connsiteX3-323" fmla="*/ 1354605 w 5342334"/>
                <a:gd name="connsiteY3-324" fmla="*/ 2912708 h 5785910"/>
                <a:gd name="connsiteX4-325" fmla="*/ 1428080 w 5342334"/>
                <a:gd name="connsiteY4-326" fmla="*/ 2945087 h 5785910"/>
                <a:gd name="connsiteX5-327" fmla="*/ 1431050 w 5342334"/>
                <a:gd name="connsiteY5-328" fmla="*/ 3320849 h 5785910"/>
                <a:gd name="connsiteX6-329" fmla="*/ 2146318 w 5342334"/>
                <a:gd name="connsiteY6-330" fmla="*/ 5548257 h 5785910"/>
                <a:gd name="connsiteX7-331" fmla="*/ 2115204 w 5342334"/>
                <a:gd name="connsiteY7-332" fmla="*/ 5553206 h 5785910"/>
                <a:gd name="connsiteX8-333" fmla="*/ 1246460 w 5342334"/>
                <a:gd name="connsiteY8-334" fmla="*/ 5785910 h 5785910"/>
                <a:gd name="connsiteX9-335" fmla="*/ 0 w 5342334"/>
                <a:gd name="connsiteY9-336" fmla="*/ 3148605 h 5785910"/>
                <a:gd name="connsiteX10-337" fmla="*/ 1262428 w 5342334"/>
                <a:gd name="connsiteY10-338" fmla="*/ 2938106 h 5785910"/>
                <a:gd name="connsiteX11-339" fmla="*/ 1354605 w 5342334"/>
                <a:gd name="connsiteY11-340" fmla="*/ 2912708 h 5785910"/>
                <a:gd name="connsiteX12-341" fmla="*/ 3380735 w 5342334"/>
                <a:gd name="connsiteY12-342" fmla="*/ 118 h 5785910"/>
                <a:gd name="connsiteX13-343" fmla="*/ 3863622 w 5342334"/>
                <a:gd name="connsiteY13-344" fmla="*/ 912639 h 5785910"/>
                <a:gd name="connsiteX14-345" fmla="*/ 3674765 w 5342334"/>
                <a:gd name="connsiteY14-346" fmla="*/ 2045786 h 5785910"/>
                <a:gd name="connsiteX15-347" fmla="*/ 4585837 w 5342334"/>
                <a:gd name="connsiteY15-348" fmla="*/ 2046833 h 5785910"/>
                <a:gd name="connsiteX16-349" fmla="*/ 4775401 w 5342334"/>
                <a:gd name="connsiteY16-350" fmla="*/ 2003486 h 5785910"/>
                <a:gd name="connsiteX17-351" fmla="*/ 5203724 w 5342334"/>
                <a:gd name="connsiteY17-352" fmla="*/ 2381935 h 5785910"/>
                <a:gd name="connsiteX18-353" fmla="*/ 4980124 w 5342334"/>
                <a:gd name="connsiteY18-354" fmla="*/ 2705696 h 5785910"/>
                <a:gd name="connsiteX19-355" fmla="*/ 5342334 w 5342334"/>
                <a:gd name="connsiteY19-356" fmla="*/ 3258997 h 5785910"/>
                <a:gd name="connsiteX20-357" fmla="*/ 5107100 w 5342334"/>
                <a:gd name="connsiteY20-358" fmla="*/ 3754493 h 5785910"/>
                <a:gd name="connsiteX21-359" fmla="*/ 5342334 w 5342334"/>
                <a:gd name="connsiteY21-360" fmla="*/ 4140580 h 5785910"/>
                <a:gd name="connsiteX22-361" fmla="*/ 4844706 w 5342334"/>
                <a:gd name="connsiteY22-362" fmla="*/ 4606676 h 5785910"/>
                <a:gd name="connsiteX23-363" fmla="*/ 4790537 w 5342334"/>
                <a:gd name="connsiteY23-364" fmla="*/ 4596433 h 5785910"/>
                <a:gd name="connsiteX24-365" fmla="*/ 4802287 w 5342334"/>
                <a:gd name="connsiteY24-366" fmla="*/ 4606672 h 5785910"/>
                <a:gd name="connsiteX25-367" fmla="*/ 5191248 w 5342334"/>
                <a:gd name="connsiteY25-368" fmla="*/ 4997228 h 5785910"/>
                <a:gd name="connsiteX26-369" fmla="*/ 4866278 w 5342334"/>
                <a:gd name="connsiteY26-370" fmla="*/ 5435572 h 5785910"/>
                <a:gd name="connsiteX27-371" fmla="*/ 4581456 w 5342334"/>
                <a:gd name="connsiteY27-372" fmla="*/ 5443059 h 5785910"/>
                <a:gd name="connsiteX28-373" fmla="*/ 4593578 w 5342334"/>
                <a:gd name="connsiteY28-374" fmla="*/ 5444848 h 5785910"/>
                <a:gd name="connsiteX29-375" fmla="*/ 4581281 w 5342334"/>
                <a:gd name="connsiteY29-376" fmla="*/ 5445228 h 5785910"/>
                <a:gd name="connsiteX30-377" fmla="*/ 2168410 w 5342334"/>
                <a:gd name="connsiteY30-378" fmla="*/ 5525146 h 5785910"/>
                <a:gd name="connsiteX31-379" fmla="*/ 1445968 w 5342334"/>
                <a:gd name="connsiteY31-380" fmla="*/ 3310386 h 5785910"/>
                <a:gd name="connsiteX32-381" fmla="*/ 1441770 w 5342334"/>
                <a:gd name="connsiteY32-382" fmla="*/ 2943473 h 5785910"/>
                <a:gd name="connsiteX33-383" fmla="*/ 1514723 w 5342334"/>
                <a:gd name="connsiteY33-384" fmla="*/ 2929703 h 5785910"/>
                <a:gd name="connsiteX34-385" fmla="*/ 1975047 w 5342334"/>
                <a:gd name="connsiteY34-386" fmla="*/ 2725675 h 5785910"/>
                <a:gd name="connsiteX35-387" fmla="*/ 2654934 w 5342334"/>
                <a:gd name="connsiteY35-388" fmla="*/ 1630299 h 5785910"/>
                <a:gd name="connsiteX36-389" fmla="*/ 3108192 w 5342334"/>
                <a:gd name="connsiteY36-390" fmla="*/ 686009 h 5785910"/>
                <a:gd name="connsiteX37-391" fmla="*/ 3334821 w 5342334"/>
                <a:gd name="connsiteY37-392" fmla="*/ 6121 h 5785910"/>
                <a:gd name="connsiteX38-393" fmla="*/ 3380735 w 5342334"/>
                <a:gd name="connsiteY38-394" fmla="*/ 118 h 5785910"/>
                <a:gd name="connsiteX0-395" fmla="*/ 1438934 w 5342334"/>
                <a:gd name="connsiteY0-396" fmla="*/ 2944008 h 5785910"/>
                <a:gd name="connsiteX1-397" fmla="*/ 1441770 w 5342334"/>
                <a:gd name="connsiteY1-398" fmla="*/ 2943473 h 5785910"/>
                <a:gd name="connsiteX2-399" fmla="*/ 1438934 w 5342334"/>
                <a:gd name="connsiteY2-400" fmla="*/ 2944008 h 5785910"/>
                <a:gd name="connsiteX3-401" fmla="*/ 1354605 w 5342334"/>
                <a:gd name="connsiteY3-402" fmla="*/ 2912708 h 5785910"/>
                <a:gd name="connsiteX4-403" fmla="*/ 1428080 w 5342334"/>
                <a:gd name="connsiteY4-404" fmla="*/ 2945087 h 5785910"/>
                <a:gd name="connsiteX5-405" fmla="*/ 1431050 w 5342334"/>
                <a:gd name="connsiteY5-406" fmla="*/ 3320849 h 5785910"/>
                <a:gd name="connsiteX6-407" fmla="*/ 2146318 w 5342334"/>
                <a:gd name="connsiteY6-408" fmla="*/ 5548257 h 5785910"/>
                <a:gd name="connsiteX7-409" fmla="*/ 2115204 w 5342334"/>
                <a:gd name="connsiteY7-410" fmla="*/ 5553206 h 5785910"/>
                <a:gd name="connsiteX8-411" fmla="*/ 1246460 w 5342334"/>
                <a:gd name="connsiteY8-412" fmla="*/ 5785910 h 5785910"/>
                <a:gd name="connsiteX9-413" fmla="*/ 0 w 5342334"/>
                <a:gd name="connsiteY9-414" fmla="*/ 3148605 h 5785910"/>
                <a:gd name="connsiteX10-415" fmla="*/ 1262428 w 5342334"/>
                <a:gd name="connsiteY10-416" fmla="*/ 2938106 h 5785910"/>
                <a:gd name="connsiteX11-417" fmla="*/ 1354605 w 5342334"/>
                <a:gd name="connsiteY11-418" fmla="*/ 2912708 h 5785910"/>
                <a:gd name="connsiteX12-419" fmla="*/ 3380735 w 5342334"/>
                <a:gd name="connsiteY12-420" fmla="*/ 118 h 5785910"/>
                <a:gd name="connsiteX13-421" fmla="*/ 3863622 w 5342334"/>
                <a:gd name="connsiteY13-422" fmla="*/ 912639 h 5785910"/>
                <a:gd name="connsiteX14-423" fmla="*/ 3674765 w 5342334"/>
                <a:gd name="connsiteY14-424" fmla="*/ 2045786 h 5785910"/>
                <a:gd name="connsiteX15-425" fmla="*/ 4585837 w 5342334"/>
                <a:gd name="connsiteY15-426" fmla="*/ 2046833 h 5785910"/>
                <a:gd name="connsiteX16-427" fmla="*/ 4775401 w 5342334"/>
                <a:gd name="connsiteY16-428" fmla="*/ 2003486 h 5785910"/>
                <a:gd name="connsiteX17-429" fmla="*/ 5203724 w 5342334"/>
                <a:gd name="connsiteY17-430" fmla="*/ 2381935 h 5785910"/>
                <a:gd name="connsiteX18-431" fmla="*/ 4980124 w 5342334"/>
                <a:gd name="connsiteY18-432" fmla="*/ 2705696 h 5785910"/>
                <a:gd name="connsiteX19-433" fmla="*/ 5342334 w 5342334"/>
                <a:gd name="connsiteY19-434" fmla="*/ 3258997 h 5785910"/>
                <a:gd name="connsiteX20-435" fmla="*/ 5107100 w 5342334"/>
                <a:gd name="connsiteY20-436" fmla="*/ 3754493 h 5785910"/>
                <a:gd name="connsiteX21-437" fmla="*/ 5342334 w 5342334"/>
                <a:gd name="connsiteY21-438" fmla="*/ 4140580 h 5785910"/>
                <a:gd name="connsiteX22-439" fmla="*/ 4844706 w 5342334"/>
                <a:gd name="connsiteY22-440" fmla="*/ 4606676 h 5785910"/>
                <a:gd name="connsiteX23-441" fmla="*/ 4790537 w 5342334"/>
                <a:gd name="connsiteY23-442" fmla="*/ 4596433 h 5785910"/>
                <a:gd name="connsiteX24-443" fmla="*/ 4802287 w 5342334"/>
                <a:gd name="connsiteY24-444" fmla="*/ 4606672 h 5785910"/>
                <a:gd name="connsiteX25-445" fmla="*/ 5191248 w 5342334"/>
                <a:gd name="connsiteY25-446" fmla="*/ 4997228 h 5785910"/>
                <a:gd name="connsiteX26-447" fmla="*/ 4866278 w 5342334"/>
                <a:gd name="connsiteY26-448" fmla="*/ 5435572 h 5785910"/>
                <a:gd name="connsiteX27-449" fmla="*/ 4581456 w 5342334"/>
                <a:gd name="connsiteY27-450" fmla="*/ 5443059 h 5785910"/>
                <a:gd name="connsiteX28-451" fmla="*/ 4593578 w 5342334"/>
                <a:gd name="connsiteY28-452" fmla="*/ 5444848 h 5785910"/>
                <a:gd name="connsiteX29-453" fmla="*/ 4581281 w 5342334"/>
                <a:gd name="connsiteY29-454" fmla="*/ 5445228 h 5785910"/>
                <a:gd name="connsiteX30-455" fmla="*/ 2168410 w 5342334"/>
                <a:gd name="connsiteY30-456" fmla="*/ 5525146 h 5785910"/>
                <a:gd name="connsiteX31-457" fmla="*/ 1445968 w 5342334"/>
                <a:gd name="connsiteY31-458" fmla="*/ 3310386 h 5785910"/>
                <a:gd name="connsiteX32-459" fmla="*/ 1441770 w 5342334"/>
                <a:gd name="connsiteY32-460" fmla="*/ 2943473 h 5785910"/>
                <a:gd name="connsiteX33-461" fmla="*/ 1514723 w 5342334"/>
                <a:gd name="connsiteY33-462" fmla="*/ 2929703 h 5785910"/>
                <a:gd name="connsiteX34-463" fmla="*/ 1975047 w 5342334"/>
                <a:gd name="connsiteY34-464" fmla="*/ 2725675 h 5785910"/>
                <a:gd name="connsiteX35-465" fmla="*/ 2654934 w 5342334"/>
                <a:gd name="connsiteY35-466" fmla="*/ 1630299 h 5785910"/>
                <a:gd name="connsiteX36-467" fmla="*/ 3108192 w 5342334"/>
                <a:gd name="connsiteY36-468" fmla="*/ 686009 h 5785910"/>
                <a:gd name="connsiteX37-469" fmla="*/ 3334821 w 5342334"/>
                <a:gd name="connsiteY37-470" fmla="*/ 6121 h 5785910"/>
                <a:gd name="connsiteX38-471" fmla="*/ 3380735 w 5342334"/>
                <a:gd name="connsiteY38-472" fmla="*/ 118 h 5785910"/>
                <a:gd name="connsiteX0-473" fmla="*/ 1438934 w 5342334"/>
                <a:gd name="connsiteY0-474" fmla="*/ 2944008 h 5785910"/>
                <a:gd name="connsiteX1-475" fmla="*/ 1441770 w 5342334"/>
                <a:gd name="connsiteY1-476" fmla="*/ 2943473 h 5785910"/>
                <a:gd name="connsiteX2-477" fmla="*/ 1438934 w 5342334"/>
                <a:gd name="connsiteY2-478" fmla="*/ 2944008 h 5785910"/>
                <a:gd name="connsiteX3-479" fmla="*/ 1354605 w 5342334"/>
                <a:gd name="connsiteY3-480" fmla="*/ 2912708 h 5785910"/>
                <a:gd name="connsiteX4-481" fmla="*/ 1428080 w 5342334"/>
                <a:gd name="connsiteY4-482" fmla="*/ 2945087 h 5785910"/>
                <a:gd name="connsiteX5-483" fmla="*/ 1431050 w 5342334"/>
                <a:gd name="connsiteY5-484" fmla="*/ 3320849 h 5785910"/>
                <a:gd name="connsiteX6-485" fmla="*/ 2146318 w 5342334"/>
                <a:gd name="connsiteY6-486" fmla="*/ 5548257 h 5785910"/>
                <a:gd name="connsiteX7-487" fmla="*/ 2115204 w 5342334"/>
                <a:gd name="connsiteY7-488" fmla="*/ 5553206 h 5785910"/>
                <a:gd name="connsiteX8-489" fmla="*/ 1246460 w 5342334"/>
                <a:gd name="connsiteY8-490" fmla="*/ 5785910 h 5785910"/>
                <a:gd name="connsiteX9-491" fmla="*/ 0 w 5342334"/>
                <a:gd name="connsiteY9-492" fmla="*/ 3148605 h 5785910"/>
                <a:gd name="connsiteX10-493" fmla="*/ 1262428 w 5342334"/>
                <a:gd name="connsiteY10-494" fmla="*/ 2938106 h 5785910"/>
                <a:gd name="connsiteX11-495" fmla="*/ 1354605 w 5342334"/>
                <a:gd name="connsiteY11-496" fmla="*/ 2912708 h 5785910"/>
                <a:gd name="connsiteX12-497" fmla="*/ 3380735 w 5342334"/>
                <a:gd name="connsiteY12-498" fmla="*/ 118 h 5785910"/>
                <a:gd name="connsiteX13-499" fmla="*/ 3863622 w 5342334"/>
                <a:gd name="connsiteY13-500" fmla="*/ 912639 h 5785910"/>
                <a:gd name="connsiteX14-501" fmla="*/ 3674765 w 5342334"/>
                <a:gd name="connsiteY14-502" fmla="*/ 2045786 h 5785910"/>
                <a:gd name="connsiteX15-503" fmla="*/ 4585837 w 5342334"/>
                <a:gd name="connsiteY15-504" fmla="*/ 2046833 h 5785910"/>
                <a:gd name="connsiteX16-505" fmla="*/ 4775401 w 5342334"/>
                <a:gd name="connsiteY16-506" fmla="*/ 2003486 h 5785910"/>
                <a:gd name="connsiteX17-507" fmla="*/ 5203724 w 5342334"/>
                <a:gd name="connsiteY17-508" fmla="*/ 2381935 h 5785910"/>
                <a:gd name="connsiteX18-509" fmla="*/ 4980124 w 5342334"/>
                <a:gd name="connsiteY18-510" fmla="*/ 2705696 h 5785910"/>
                <a:gd name="connsiteX19-511" fmla="*/ 5342334 w 5342334"/>
                <a:gd name="connsiteY19-512" fmla="*/ 3258997 h 5785910"/>
                <a:gd name="connsiteX20-513" fmla="*/ 5107100 w 5342334"/>
                <a:gd name="connsiteY20-514" fmla="*/ 3754493 h 5785910"/>
                <a:gd name="connsiteX21-515" fmla="*/ 5342334 w 5342334"/>
                <a:gd name="connsiteY21-516" fmla="*/ 4140580 h 5785910"/>
                <a:gd name="connsiteX22-517" fmla="*/ 4844706 w 5342334"/>
                <a:gd name="connsiteY22-518" fmla="*/ 4606676 h 5785910"/>
                <a:gd name="connsiteX23-519" fmla="*/ 4790537 w 5342334"/>
                <a:gd name="connsiteY23-520" fmla="*/ 4596433 h 5785910"/>
                <a:gd name="connsiteX24-521" fmla="*/ 4802287 w 5342334"/>
                <a:gd name="connsiteY24-522" fmla="*/ 4606672 h 5785910"/>
                <a:gd name="connsiteX25-523" fmla="*/ 5191248 w 5342334"/>
                <a:gd name="connsiteY25-524" fmla="*/ 4997228 h 5785910"/>
                <a:gd name="connsiteX26-525" fmla="*/ 4866278 w 5342334"/>
                <a:gd name="connsiteY26-526" fmla="*/ 5435572 h 5785910"/>
                <a:gd name="connsiteX27-527" fmla="*/ 4581456 w 5342334"/>
                <a:gd name="connsiteY27-528" fmla="*/ 5443059 h 5785910"/>
                <a:gd name="connsiteX28-529" fmla="*/ 4593578 w 5342334"/>
                <a:gd name="connsiteY28-530" fmla="*/ 5444848 h 5785910"/>
                <a:gd name="connsiteX29-531" fmla="*/ 4581281 w 5342334"/>
                <a:gd name="connsiteY29-532" fmla="*/ 5445228 h 5785910"/>
                <a:gd name="connsiteX30-533" fmla="*/ 2168410 w 5342334"/>
                <a:gd name="connsiteY30-534" fmla="*/ 5525146 h 5785910"/>
                <a:gd name="connsiteX31-535" fmla="*/ 1445968 w 5342334"/>
                <a:gd name="connsiteY31-536" fmla="*/ 3310386 h 5785910"/>
                <a:gd name="connsiteX32-537" fmla="*/ 1441770 w 5342334"/>
                <a:gd name="connsiteY32-538" fmla="*/ 2943473 h 5785910"/>
                <a:gd name="connsiteX33-539" fmla="*/ 1514723 w 5342334"/>
                <a:gd name="connsiteY33-540" fmla="*/ 2929703 h 5785910"/>
                <a:gd name="connsiteX34-541" fmla="*/ 1975047 w 5342334"/>
                <a:gd name="connsiteY34-542" fmla="*/ 2725675 h 5785910"/>
                <a:gd name="connsiteX35-543" fmla="*/ 2654934 w 5342334"/>
                <a:gd name="connsiteY35-544" fmla="*/ 1630299 h 5785910"/>
                <a:gd name="connsiteX36-545" fmla="*/ 3108192 w 5342334"/>
                <a:gd name="connsiteY36-546" fmla="*/ 686009 h 5785910"/>
                <a:gd name="connsiteX37-547" fmla="*/ 3334821 w 5342334"/>
                <a:gd name="connsiteY37-548" fmla="*/ 6121 h 5785910"/>
                <a:gd name="connsiteX38-549" fmla="*/ 3380735 w 5342334"/>
                <a:gd name="connsiteY38-550" fmla="*/ 118 h 5785910"/>
                <a:gd name="connsiteX0-551" fmla="*/ 1438934 w 5342334"/>
                <a:gd name="connsiteY0-552" fmla="*/ 2944008 h 5785910"/>
                <a:gd name="connsiteX1-553" fmla="*/ 1441770 w 5342334"/>
                <a:gd name="connsiteY1-554" fmla="*/ 2943473 h 5785910"/>
                <a:gd name="connsiteX2-555" fmla="*/ 1438934 w 5342334"/>
                <a:gd name="connsiteY2-556" fmla="*/ 2944008 h 5785910"/>
                <a:gd name="connsiteX3-557" fmla="*/ 1354605 w 5342334"/>
                <a:gd name="connsiteY3-558" fmla="*/ 2912708 h 5785910"/>
                <a:gd name="connsiteX4-559" fmla="*/ 1428080 w 5342334"/>
                <a:gd name="connsiteY4-560" fmla="*/ 2945087 h 5785910"/>
                <a:gd name="connsiteX5-561" fmla="*/ 1423906 w 5342334"/>
                <a:gd name="connsiteY5-562" fmla="*/ 3323230 h 5785910"/>
                <a:gd name="connsiteX6-563" fmla="*/ 2146318 w 5342334"/>
                <a:gd name="connsiteY6-564" fmla="*/ 5548257 h 5785910"/>
                <a:gd name="connsiteX7-565" fmla="*/ 2115204 w 5342334"/>
                <a:gd name="connsiteY7-566" fmla="*/ 5553206 h 5785910"/>
                <a:gd name="connsiteX8-567" fmla="*/ 1246460 w 5342334"/>
                <a:gd name="connsiteY8-568" fmla="*/ 5785910 h 5785910"/>
                <a:gd name="connsiteX9-569" fmla="*/ 0 w 5342334"/>
                <a:gd name="connsiteY9-570" fmla="*/ 3148605 h 5785910"/>
                <a:gd name="connsiteX10-571" fmla="*/ 1262428 w 5342334"/>
                <a:gd name="connsiteY10-572" fmla="*/ 2938106 h 5785910"/>
                <a:gd name="connsiteX11-573" fmla="*/ 1354605 w 5342334"/>
                <a:gd name="connsiteY11-574" fmla="*/ 2912708 h 5785910"/>
                <a:gd name="connsiteX12-575" fmla="*/ 3380735 w 5342334"/>
                <a:gd name="connsiteY12-576" fmla="*/ 118 h 5785910"/>
                <a:gd name="connsiteX13-577" fmla="*/ 3863622 w 5342334"/>
                <a:gd name="connsiteY13-578" fmla="*/ 912639 h 5785910"/>
                <a:gd name="connsiteX14-579" fmla="*/ 3674765 w 5342334"/>
                <a:gd name="connsiteY14-580" fmla="*/ 2045786 h 5785910"/>
                <a:gd name="connsiteX15-581" fmla="*/ 4585837 w 5342334"/>
                <a:gd name="connsiteY15-582" fmla="*/ 2046833 h 5785910"/>
                <a:gd name="connsiteX16-583" fmla="*/ 4775401 w 5342334"/>
                <a:gd name="connsiteY16-584" fmla="*/ 2003486 h 5785910"/>
                <a:gd name="connsiteX17-585" fmla="*/ 5203724 w 5342334"/>
                <a:gd name="connsiteY17-586" fmla="*/ 2381935 h 5785910"/>
                <a:gd name="connsiteX18-587" fmla="*/ 4980124 w 5342334"/>
                <a:gd name="connsiteY18-588" fmla="*/ 2705696 h 5785910"/>
                <a:gd name="connsiteX19-589" fmla="*/ 5342334 w 5342334"/>
                <a:gd name="connsiteY19-590" fmla="*/ 3258997 h 5785910"/>
                <a:gd name="connsiteX20-591" fmla="*/ 5107100 w 5342334"/>
                <a:gd name="connsiteY20-592" fmla="*/ 3754493 h 5785910"/>
                <a:gd name="connsiteX21-593" fmla="*/ 5342334 w 5342334"/>
                <a:gd name="connsiteY21-594" fmla="*/ 4140580 h 5785910"/>
                <a:gd name="connsiteX22-595" fmla="*/ 4844706 w 5342334"/>
                <a:gd name="connsiteY22-596" fmla="*/ 4606676 h 5785910"/>
                <a:gd name="connsiteX23-597" fmla="*/ 4790537 w 5342334"/>
                <a:gd name="connsiteY23-598" fmla="*/ 4596433 h 5785910"/>
                <a:gd name="connsiteX24-599" fmla="*/ 4802287 w 5342334"/>
                <a:gd name="connsiteY24-600" fmla="*/ 4606672 h 5785910"/>
                <a:gd name="connsiteX25-601" fmla="*/ 5191248 w 5342334"/>
                <a:gd name="connsiteY25-602" fmla="*/ 4997228 h 5785910"/>
                <a:gd name="connsiteX26-603" fmla="*/ 4866278 w 5342334"/>
                <a:gd name="connsiteY26-604" fmla="*/ 5435572 h 5785910"/>
                <a:gd name="connsiteX27-605" fmla="*/ 4581456 w 5342334"/>
                <a:gd name="connsiteY27-606" fmla="*/ 5443059 h 5785910"/>
                <a:gd name="connsiteX28-607" fmla="*/ 4593578 w 5342334"/>
                <a:gd name="connsiteY28-608" fmla="*/ 5444848 h 5785910"/>
                <a:gd name="connsiteX29-609" fmla="*/ 4581281 w 5342334"/>
                <a:gd name="connsiteY29-610" fmla="*/ 5445228 h 5785910"/>
                <a:gd name="connsiteX30-611" fmla="*/ 2168410 w 5342334"/>
                <a:gd name="connsiteY30-612" fmla="*/ 5525146 h 5785910"/>
                <a:gd name="connsiteX31-613" fmla="*/ 1445968 w 5342334"/>
                <a:gd name="connsiteY31-614" fmla="*/ 3310386 h 5785910"/>
                <a:gd name="connsiteX32-615" fmla="*/ 1441770 w 5342334"/>
                <a:gd name="connsiteY32-616" fmla="*/ 2943473 h 5785910"/>
                <a:gd name="connsiteX33-617" fmla="*/ 1514723 w 5342334"/>
                <a:gd name="connsiteY33-618" fmla="*/ 2929703 h 5785910"/>
                <a:gd name="connsiteX34-619" fmla="*/ 1975047 w 5342334"/>
                <a:gd name="connsiteY34-620" fmla="*/ 2725675 h 5785910"/>
                <a:gd name="connsiteX35-621" fmla="*/ 2654934 w 5342334"/>
                <a:gd name="connsiteY35-622" fmla="*/ 1630299 h 5785910"/>
                <a:gd name="connsiteX36-623" fmla="*/ 3108192 w 5342334"/>
                <a:gd name="connsiteY36-624" fmla="*/ 686009 h 5785910"/>
                <a:gd name="connsiteX37-625" fmla="*/ 3334821 w 5342334"/>
                <a:gd name="connsiteY37-626" fmla="*/ 6121 h 5785910"/>
                <a:gd name="connsiteX38-627" fmla="*/ 3380735 w 5342334"/>
                <a:gd name="connsiteY38-628" fmla="*/ 118 h 5785910"/>
                <a:gd name="connsiteX0-629" fmla="*/ 1438934 w 5342334"/>
                <a:gd name="connsiteY0-630" fmla="*/ 2944008 h 5785910"/>
                <a:gd name="connsiteX1-631" fmla="*/ 1441770 w 5342334"/>
                <a:gd name="connsiteY1-632" fmla="*/ 2943473 h 5785910"/>
                <a:gd name="connsiteX2-633" fmla="*/ 1438934 w 5342334"/>
                <a:gd name="connsiteY2-634" fmla="*/ 2944008 h 5785910"/>
                <a:gd name="connsiteX3-635" fmla="*/ 1354605 w 5342334"/>
                <a:gd name="connsiteY3-636" fmla="*/ 2912708 h 5785910"/>
                <a:gd name="connsiteX4-637" fmla="*/ 1423317 w 5342334"/>
                <a:gd name="connsiteY4-638" fmla="*/ 2947468 h 5785910"/>
                <a:gd name="connsiteX5-639" fmla="*/ 1423906 w 5342334"/>
                <a:gd name="connsiteY5-640" fmla="*/ 3323230 h 5785910"/>
                <a:gd name="connsiteX6-641" fmla="*/ 2146318 w 5342334"/>
                <a:gd name="connsiteY6-642" fmla="*/ 5548257 h 5785910"/>
                <a:gd name="connsiteX7-643" fmla="*/ 2115204 w 5342334"/>
                <a:gd name="connsiteY7-644" fmla="*/ 5553206 h 5785910"/>
                <a:gd name="connsiteX8-645" fmla="*/ 1246460 w 5342334"/>
                <a:gd name="connsiteY8-646" fmla="*/ 5785910 h 5785910"/>
                <a:gd name="connsiteX9-647" fmla="*/ 0 w 5342334"/>
                <a:gd name="connsiteY9-648" fmla="*/ 3148605 h 5785910"/>
                <a:gd name="connsiteX10-649" fmla="*/ 1262428 w 5342334"/>
                <a:gd name="connsiteY10-650" fmla="*/ 2938106 h 5785910"/>
                <a:gd name="connsiteX11-651" fmla="*/ 1354605 w 5342334"/>
                <a:gd name="connsiteY11-652" fmla="*/ 2912708 h 5785910"/>
                <a:gd name="connsiteX12-653" fmla="*/ 3380735 w 5342334"/>
                <a:gd name="connsiteY12-654" fmla="*/ 118 h 5785910"/>
                <a:gd name="connsiteX13-655" fmla="*/ 3863622 w 5342334"/>
                <a:gd name="connsiteY13-656" fmla="*/ 912639 h 5785910"/>
                <a:gd name="connsiteX14-657" fmla="*/ 3674765 w 5342334"/>
                <a:gd name="connsiteY14-658" fmla="*/ 2045786 h 5785910"/>
                <a:gd name="connsiteX15-659" fmla="*/ 4585837 w 5342334"/>
                <a:gd name="connsiteY15-660" fmla="*/ 2046833 h 5785910"/>
                <a:gd name="connsiteX16-661" fmla="*/ 4775401 w 5342334"/>
                <a:gd name="connsiteY16-662" fmla="*/ 2003486 h 5785910"/>
                <a:gd name="connsiteX17-663" fmla="*/ 5203724 w 5342334"/>
                <a:gd name="connsiteY17-664" fmla="*/ 2381935 h 5785910"/>
                <a:gd name="connsiteX18-665" fmla="*/ 4980124 w 5342334"/>
                <a:gd name="connsiteY18-666" fmla="*/ 2705696 h 5785910"/>
                <a:gd name="connsiteX19-667" fmla="*/ 5342334 w 5342334"/>
                <a:gd name="connsiteY19-668" fmla="*/ 3258997 h 5785910"/>
                <a:gd name="connsiteX20-669" fmla="*/ 5107100 w 5342334"/>
                <a:gd name="connsiteY20-670" fmla="*/ 3754493 h 5785910"/>
                <a:gd name="connsiteX21-671" fmla="*/ 5342334 w 5342334"/>
                <a:gd name="connsiteY21-672" fmla="*/ 4140580 h 5785910"/>
                <a:gd name="connsiteX22-673" fmla="*/ 4844706 w 5342334"/>
                <a:gd name="connsiteY22-674" fmla="*/ 4606676 h 5785910"/>
                <a:gd name="connsiteX23-675" fmla="*/ 4790537 w 5342334"/>
                <a:gd name="connsiteY23-676" fmla="*/ 4596433 h 5785910"/>
                <a:gd name="connsiteX24-677" fmla="*/ 4802287 w 5342334"/>
                <a:gd name="connsiteY24-678" fmla="*/ 4606672 h 5785910"/>
                <a:gd name="connsiteX25-679" fmla="*/ 5191248 w 5342334"/>
                <a:gd name="connsiteY25-680" fmla="*/ 4997228 h 5785910"/>
                <a:gd name="connsiteX26-681" fmla="*/ 4866278 w 5342334"/>
                <a:gd name="connsiteY26-682" fmla="*/ 5435572 h 5785910"/>
                <a:gd name="connsiteX27-683" fmla="*/ 4581456 w 5342334"/>
                <a:gd name="connsiteY27-684" fmla="*/ 5443059 h 5785910"/>
                <a:gd name="connsiteX28-685" fmla="*/ 4593578 w 5342334"/>
                <a:gd name="connsiteY28-686" fmla="*/ 5444848 h 5785910"/>
                <a:gd name="connsiteX29-687" fmla="*/ 4581281 w 5342334"/>
                <a:gd name="connsiteY29-688" fmla="*/ 5445228 h 5785910"/>
                <a:gd name="connsiteX30-689" fmla="*/ 2168410 w 5342334"/>
                <a:gd name="connsiteY30-690" fmla="*/ 5525146 h 5785910"/>
                <a:gd name="connsiteX31-691" fmla="*/ 1445968 w 5342334"/>
                <a:gd name="connsiteY31-692" fmla="*/ 3310386 h 5785910"/>
                <a:gd name="connsiteX32-693" fmla="*/ 1441770 w 5342334"/>
                <a:gd name="connsiteY32-694" fmla="*/ 2943473 h 5785910"/>
                <a:gd name="connsiteX33-695" fmla="*/ 1514723 w 5342334"/>
                <a:gd name="connsiteY33-696" fmla="*/ 2929703 h 5785910"/>
                <a:gd name="connsiteX34-697" fmla="*/ 1975047 w 5342334"/>
                <a:gd name="connsiteY34-698" fmla="*/ 2725675 h 5785910"/>
                <a:gd name="connsiteX35-699" fmla="*/ 2654934 w 5342334"/>
                <a:gd name="connsiteY35-700" fmla="*/ 1630299 h 5785910"/>
                <a:gd name="connsiteX36-701" fmla="*/ 3108192 w 5342334"/>
                <a:gd name="connsiteY36-702" fmla="*/ 686009 h 5785910"/>
                <a:gd name="connsiteX37-703" fmla="*/ 3334821 w 5342334"/>
                <a:gd name="connsiteY37-704" fmla="*/ 6121 h 5785910"/>
                <a:gd name="connsiteX38-705" fmla="*/ 3380735 w 5342334"/>
                <a:gd name="connsiteY38-706" fmla="*/ 118 h 5785910"/>
                <a:gd name="connsiteX0-707" fmla="*/ 1438934 w 5342334"/>
                <a:gd name="connsiteY0-708" fmla="*/ 2944008 h 5785910"/>
                <a:gd name="connsiteX1-709" fmla="*/ 1441770 w 5342334"/>
                <a:gd name="connsiteY1-710" fmla="*/ 2943473 h 5785910"/>
                <a:gd name="connsiteX2-711" fmla="*/ 1438934 w 5342334"/>
                <a:gd name="connsiteY2-712" fmla="*/ 2944008 h 5785910"/>
                <a:gd name="connsiteX3-713" fmla="*/ 1354605 w 5342334"/>
                <a:gd name="connsiteY3-714" fmla="*/ 2912708 h 5785910"/>
                <a:gd name="connsiteX4-715" fmla="*/ 1423317 w 5342334"/>
                <a:gd name="connsiteY4-716" fmla="*/ 2947468 h 5785910"/>
                <a:gd name="connsiteX5-717" fmla="*/ 1423906 w 5342334"/>
                <a:gd name="connsiteY5-718" fmla="*/ 3323230 h 5785910"/>
                <a:gd name="connsiteX6-719" fmla="*/ 2146318 w 5342334"/>
                <a:gd name="connsiteY6-720" fmla="*/ 5548257 h 5785910"/>
                <a:gd name="connsiteX7-721" fmla="*/ 2115204 w 5342334"/>
                <a:gd name="connsiteY7-722" fmla="*/ 5553206 h 5785910"/>
                <a:gd name="connsiteX8-723" fmla="*/ 1246460 w 5342334"/>
                <a:gd name="connsiteY8-724" fmla="*/ 5785910 h 5785910"/>
                <a:gd name="connsiteX9-725" fmla="*/ 0 w 5342334"/>
                <a:gd name="connsiteY9-726" fmla="*/ 3148605 h 5785910"/>
                <a:gd name="connsiteX10-727" fmla="*/ 1262428 w 5342334"/>
                <a:gd name="connsiteY10-728" fmla="*/ 2938106 h 5785910"/>
                <a:gd name="connsiteX11-729" fmla="*/ 1354605 w 5342334"/>
                <a:gd name="connsiteY11-730" fmla="*/ 2912708 h 5785910"/>
                <a:gd name="connsiteX12-731" fmla="*/ 3380735 w 5342334"/>
                <a:gd name="connsiteY12-732" fmla="*/ 118 h 5785910"/>
                <a:gd name="connsiteX13-733" fmla="*/ 3863622 w 5342334"/>
                <a:gd name="connsiteY13-734" fmla="*/ 912639 h 5785910"/>
                <a:gd name="connsiteX14-735" fmla="*/ 3674765 w 5342334"/>
                <a:gd name="connsiteY14-736" fmla="*/ 2045786 h 5785910"/>
                <a:gd name="connsiteX15-737" fmla="*/ 4585837 w 5342334"/>
                <a:gd name="connsiteY15-738" fmla="*/ 2046833 h 5785910"/>
                <a:gd name="connsiteX16-739" fmla="*/ 4775401 w 5342334"/>
                <a:gd name="connsiteY16-740" fmla="*/ 2003486 h 5785910"/>
                <a:gd name="connsiteX17-741" fmla="*/ 5203724 w 5342334"/>
                <a:gd name="connsiteY17-742" fmla="*/ 2381935 h 5785910"/>
                <a:gd name="connsiteX18-743" fmla="*/ 4980124 w 5342334"/>
                <a:gd name="connsiteY18-744" fmla="*/ 2705696 h 5785910"/>
                <a:gd name="connsiteX19-745" fmla="*/ 5342334 w 5342334"/>
                <a:gd name="connsiteY19-746" fmla="*/ 3258997 h 5785910"/>
                <a:gd name="connsiteX20-747" fmla="*/ 5107100 w 5342334"/>
                <a:gd name="connsiteY20-748" fmla="*/ 3754493 h 5785910"/>
                <a:gd name="connsiteX21-749" fmla="*/ 5342334 w 5342334"/>
                <a:gd name="connsiteY21-750" fmla="*/ 4140580 h 5785910"/>
                <a:gd name="connsiteX22-751" fmla="*/ 4844706 w 5342334"/>
                <a:gd name="connsiteY22-752" fmla="*/ 4606676 h 5785910"/>
                <a:gd name="connsiteX23-753" fmla="*/ 4790537 w 5342334"/>
                <a:gd name="connsiteY23-754" fmla="*/ 4596433 h 5785910"/>
                <a:gd name="connsiteX24-755" fmla="*/ 4802287 w 5342334"/>
                <a:gd name="connsiteY24-756" fmla="*/ 4606672 h 5785910"/>
                <a:gd name="connsiteX25-757" fmla="*/ 5191248 w 5342334"/>
                <a:gd name="connsiteY25-758" fmla="*/ 4997228 h 5785910"/>
                <a:gd name="connsiteX26-759" fmla="*/ 4866278 w 5342334"/>
                <a:gd name="connsiteY26-760" fmla="*/ 5435572 h 5785910"/>
                <a:gd name="connsiteX27-761" fmla="*/ 4581456 w 5342334"/>
                <a:gd name="connsiteY27-762" fmla="*/ 5443059 h 5785910"/>
                <a:gd name="connsiteX28-763" fmla="*/ 4593578 w 5342334"/>
                <a:gd name="connsiteY28-764" fmla="*/ 5444848 h 5785910"/>
                <a:gd name="connsiteX29-765" fmla="*/ 4581281 w 5342334"/>
                <a:gd name="connsiteY29-766" fmla="*/ 5445228 h 5785910"/>
                <a:gd name="connsiteX30-767" fmla="*/ 2168410 w 5342334"/>
                <a:gd name="connsiteY30-768" fmla="*/ 5525146 h 5785910"/>
                <a:gd name="connsiteX31-769" fmla="*/ 1445968 w 5342334"/>
                <a:gd name="connsiteY31-770" fmla="*/ 3310386 h 5785910"/>
                <a:gd name="connsiteX32-771" fmla="*/ 1441770 w 5342334"/>
                <a:gd name="connsiteY32-772" fmla="*/ 2943473 h 5785910"/>
                <a:gd name="connsiteX33-773" fmla="*/ 1514723 w 5342334"/>
                <a:gd name="connsiteY33-774" fmla="*/ 2929703 h 5785910"/>
                <a:gd name="connsiteX34-775" fmla="*/ 1975047 w 5342334"/>
                <a:gd name="connsiteY34-776" fmla="*/ 2725675 h 5785910"/>
                <a:gd name="connsiteX35-777" fmla="*/ 2654934 w 5342334"/>
                <a:gd name="connsiteY35-778" fmla="*/ 1630299 h 5785910"/>
                <a:gd name="connsiteX36-779" fmla="*/ 3108192 w 5342334"/>
                <a:gd name="connsiteY36-780" fmla="*/ 686009 h 5785910"/>
                <a:gd name="connsiteX37-781" fmla="*/ 3334821 w 5342334"/>
                <a:gd name="connsiteY37-782" fmla="*/ 6121 h 5785910"/>
                <a:gd name="connsiteX38-783" fmla="*/ 3380735 w 5342334"/>
                <a:gd name="connsiteY38-784" fmla="*/ 118 h 5785910"/>
                <a:gd name="connsiteX0-785" fmla="*/ 1438934 w 5342334"/>
                <a:gd name="connsiteY0-786" fmla="*/ 2944008 h 5785910"/>
                <a:gd name="connsiteX1-787" fmla="*/ 1441770 w 5342334"/>
                <a:gd name="connsiteY1-788" fmla="*/ 2943473 h 5785910"/>
                <a:gd name="connsiteX2-789" fmla="*/ 1438934 w 5342334"/>
                <a:gd name="connsiteY2-790" fmla="*/ 2944008 h 5785910"/>
                <a:gd name="connsiteX3-791" fmla="*/ 1354605 w 5342334"/>
                <a:gd name="connsiteY3-792" fmla="*/ 2912708 h 5785910"/>
                <a:gd name="connsiteX4-793" fmla="*/ 1423317 w 5342334"/>
                <a:gd name="connsiteY4-794" fmla="*/ 2947468 h 5785910"/>
                <a:gd name="connsiteX5-795" fmla="*/ 1423906 w 5342334"/>
                <a:gd name="connsiteY5-796" fmla="*/ 3323230 h 5785910"/>
                <a:gd name="connsiteX6-797" fmla="*/ 2146318 w 5342334"/>
                <a:gd name="connsiteY6-798" fmla="*/ 5548257 h 5785910"/>
                <a:gd name="connsiteX7-799" fmla="*/ 2115204 w 5342334"/>
                <a:gd name="connsiteY7-800" fmla="*/ 5553206 h 5785910"/>
                <a:gd name="connsiteX8-801" fmla="*/ 1246460 w 5342334"/>
                <a:gd name="connsiteY8-802" fmla="*/ 5785910 h 5785910"/>
                <a:gd name="connsiteX9-803" fmla="*/ 0 w 5342334"/>
                <a:gd name="connsiteY9-804" fmla="*/ 3148605 h 5785910"/>
                <a:gd name="connsiteX10-805" fmla="*/ 1262428 w 5342334"/>
                <a:gd name="connsiteY10-806" fmla="*/ 2938106 h 5785910"/>
                <a:gd name="connsiteX11-807" fmla="*/ 1354605 w 5342334"/>
                <a:gd name="connsiteY11-808" fmla="*/ 2912708 h 5785910"/>
                <a:gd name="connsiteX12-809" fmla="*/ 3380735 w 5342334"/>
                <a:gd name="connsiteY12-810" fmla="*/ 118 h 5785910"/>
                <a:gd name="connsiteX13-811" fmla="*/ 3863622 w 5342334"/>
                <a:gd name="connsiteY13-812" fmla="*/ 912639 h 5785910"/>
                <a:gd name="connsiteX14-813" fmla="*/ 3674765 w 5342334"/>
                <a:gd name="connsiteY14-814" fmla="*/ 2045786 h 5785910"/>
                <a:gd name="connsiteX15-815" fmla="*/ 4585837 w 5342334"/>
                <a:gd name="connsiteY15-816" fmla="*/ 2046833 h 5785910"/>
                <a:gd name="connsiteX16-817" fmla="*/ 4775401 w 5342334"/>
                <a:gd name="connsiteY16-818" fmla="*/ 2003486 h 5785910"/>
                <a:gd name="connsiteX17-819" fmla="*/ 5203724 w 5342334"/>
                <a:gd name="connsiteY17-820" fmla="*/ 2381935 h 5785910"/>
                <a:gd name="connsiteX18-821" fmla="*/ 4980124 w 5342334"/>
                <a:gd name="connsiteY18-822" fmla="*/ 2705696 h 5785910"/>
                <a:gd name="connsiteX19-823" fmla="*/ 5342334 w 5342334"/>
                <a:gd name="connsiteY19-824" fmla="*/ 3258997 h 5785910"/>
                <a:gd name="connsiteX20-825" fmla="*/ 5107100 w 5342334"/>
                <a:gd name="connsiteY20-826" fmla="*/ 3754493 h 5785910"/>
                <a:gd name="connsiteX21-827" fmla="*/ 5342334 w 5342334"/>
                <a:gd name="connsiteY21-828" fmla="*/ 4140580 h 5785910"/>
                <a:gd name="connsiteX22-829" fmla="*/ 4844706 w 5342334"/>
                <a:gd name="connsiteY22-830" fmla="*/ 4606676 h 5785910"/>
                <a:gd name="connsiteX23-831" fmla="*/ 4790537 w 5342334"/>
                <a:gd name="connsiteY23-832" fmla="*/ 4596433 h 5785910"/>
                <a:gd name="connsiteX24-833" fmla="*/ 4802287 w 5342334"/>
                <a:gd name="connsiteY24-834" fmla="*/ 4606672 h 5785910"/>
                <a:gd name="connsiteX25-835" fmla="*/ 5191248 w 5342334"/>
                <a:gd name="connsiteY25-836" fmla="*/ 4997228 h 5785910"/>
                <a:gd name="connsiteX26-837" fmla="*/ 4866278 w 5342334"/>
                <a:gd name="connsiteY26-838" fmla="*/ 5435572 h 5785910"/>
                <a:gd name="connsiteX27-839" fmla="*/ 4581456 w 5342334"/>
                <a:gd name="connsiteY27-840" fmla="*/ 5443059 h 5785910"/>
                <a:gd name="connsiteX28-841" fmla="*/ 4593578 w 5342334"/>
                <a:gd name="connsiteY28-842" fmla="*/ 5444848 h 5785910"/>
                <a:gd name="connsiteX29-843" fmla="*/ 4581281 w 5342334"/>
                <a:gd name="connsiteY29-844" fmla="*/ 5445228 h 5785910"/>
                <a:gd name="connsiteX30-845" fmla="*/ 2168410 w 5342334"/>
                <a:gd name="connsiteY30-846" fmla="*/ 5525146 h 5785910"/>
                <a:gd name="connsiteX31-847" fmla="*/ 1445968 w 5342334"/>
                <a:gd name="connsiteY31-848" fmla="*/ 3310386 h 5785910"/>
                <a:gd name="connsiteX32-849" fmla="*/ 1441770 w 5342334"/>
                <a:gd name="connsiteY32-850" fmla="*/ 2943473 h 5785910"/>
                <a:gd name="connsiteX33-851" fmla="*/ 1514723 w 5342334"/>
                <a:gd name="connsiteY33-852" fmla="*/ 2929703 h 5785910"/>
                <a:gd name="connsiteX34-853" fmla="*/ 1975047 w 5342334"/>
                <a:gd name="connsiteY34-854" fmla="*/ 2725675 h 5785910"/>
                <a:gd name="connsiteX35-855" fmla="*/ 2654934 w 5342334"/>
                <a:gd name="connsiteY35-856" fmla="*/ 1630299 h 5785910"/>
                <a:gd name="connsiteX36-857" fmla="*/ 3108192 w 5342334"/>
                <a:gd name="connsiteY36-858" fmla="*/ 686009 h 5785910"/>
                <a:gd name="connsiteX37-859" fmla="*/ 3334821 w 5342334"/>
                <a:gd name="connsiteY37-860" fmla="*/ 6121 h 5785910"/>
                <a:gd name="connsiteX38-861" fmla="*/ 3380735 w 5342334"/>
                <a:gd name="connsiteY38-862" fmla="*/ 118 h 5785910"/>
                <a:gd name="connsiteX0-863" fmla="*/ 1438934 w 5342334"/>
                <a:gd name="connsiteY0-864" fmla="*/ 2944008 h 5785910"/>
                <a:gd name="connsiteX1-865" fmla="*/ 1441770 w 5342334"/>
                <a:gd name="connsiteY1-866" fmla="*/ 2943473 h 5785910"/>
                <a:gd name="connsiteX2-867" fmla="*/ 1438934 w 5342334"/>
                <a:gd name="connsiteY2-868" fmla="*/ 2944008 h 5785910"/>
                <a:gd name="connsiteX3-869" fmla="*/ 1354605 w 5342334"/>
                <a:gd name="connsiteY3-870" fmla="*/ 2912708 h 5785910"/>
                <a:gd name="connsiteX4-871" fmla="*/ 1423317 w 5342334"/>
                <a:gd name="connsiteY4-872" fmla="*/ 2947468 h 5785910"/>
                <a:gd name="connsiteX5-873" fmla="*/ 1421525 w 5342334"/>
                <a:gd name="connsiteY5-874" fmla="*/ 3320849 h 5785910"/>
                <a:gd name="connsiteX6-875" fmla="*/ 2146318 w 5342334"/>
                <a:gd name="connsiteY6-876" fmla="*/ 5548257 h 5785910"/>
                <a:gd name="connsiteX7-877" fmla="*/ 2115204 w 5342334"/>
                <a:gd name="connsiteY7-878" fmla="*/ 5553206 h 5785910"/>
                <a:gd name="connsiteX8-879" fmla="*/ 1246460 w 5342334"/>
                <a:gd name="connsiteY8-880" fmla="*/ 5785910 h 5785910"/>
                <a:gd name="connsiteX9-881" fmla="*/ 0 w 5342334"/>
                <a:gd name="connsiteY9-882" fmla="*/ 3148605 h 5785910"/>
                <a:gd name="connsiteX10-883" fmla="*/ 1262428 w 5342334"/>
                <a:gd name="connsiteY10-884" fmla="*/ 2938106 h 5785910"/>
                <a:gd name="connsiteX11-885" fmla="*/ 1354605 w 5342334"/>
                <a:gd name="connsiteY11-886" fmla="*/ 2912708 h 5785910"/>
                <a:gd name="connsiteX12-887" fmla="*/ 3380735 w 5342334"/>
                <a:gd name="connsiteY12-888" fmla="*/ 118 h 5785910"/>
                <a:gd name="connsiteX13-889" fmla="*/ 3863622 w 5342334"/>
                <a:gd name="connsiteY13-890" fmla="*/ 912639 h 5785910"/>
                <a:gd name="connsiteX14-891" fmla="*/ 3674765 w 5342334"/>
                <a:gd name="connsiteY14-892" fmla="*/ 2045786 h 5785910"/>
                <a:gd name="connsiteX15-893" fmla="*/ 4585837 w 5342334"/>
                <a:gd name="connsiteY15-894" fmla="*/ 2046833 h 5785910"/>
                <a:gd name="connsiteX16-895" fmla="*/ 4775401 w 5342334"/>
                <a:gd name="connsiteY16-896" fmla="*/ 2003486 h 5785910"/>
                <a:gd name="connsiteX17-897" fmla="*/ 5203724 w 5342334"/>
                <a:gd name="connsiteY17-898" fmla="*/ 2381935 h 5785910"/>
                <a:gd name="connsiteX18-899" fmla="*/ 4980124 w 5342334"/>
                <a:gd name="connsiteY18-900" fmla="*/ 2705696 h 5785910"/>
                <a:gd name="connsiteX19-901" fmla="*/ 5342334 w 5342334"/>
                <a:gd name="connsiteY19-902" fmla="*/ 3258997 h 5785910"/>
                <a:gd name="connsiteX20-903" fmla="*/ 5107100 w 5342334"/>
                <a:gd name="connsiteY20-904" fmla="*/ 3754493 h 5785910"/>
                <a:gd name="connsiteX21-905" fmla="*/ 5342334 w 5342334"/>
                <a:gd name="connsiteY21-906" fmla="*/ 4140580 h 5785910"/>
                <a:gd name="connsiteX22-907" fmla="*/ 4844706 w 5342334"/>
                <a:gd name="connsiteY22-908" fmla="*/ 4606676 h 5785910"/>
                <a:gd name="connsiteX23-909" fmla="*/ 4790537 w 5342334"/>
                <a:gd name="connsiteY23-910" fmla="*/ 4596433 h 5785910"/>
                <a:gd name="connsiteX24-911" fmla="*/ 4802287 w 5342334"/>
                <a:gd name="connsiteY24-912" fmla="*/ 4606672 h 5785910"/>
                <a:gd name="connsiteX25-913" fmla="*/ 5191248 w 5342334"/>
                <a:gd name="connsiteY25-914" fmla="*/ 4997228 h 5785910"/>
                <a:gd name="connsiteX26-915" fmla="*/ 4866278 w 5342334"/>
                <a:gd name="connsiteY26-916" fmla="*/ 5435572 h 5785910"/>
                <a:gd name="connsiteX27-917" fmla="*/ 4581456 w 5342334"/>
                <a:gd name="connsiteY27-918" fmla="*/ 5443059 h 5785910"/>
                <a:gd name="connsiteX28-919" fmla="*/ 4593578 w 5342334"/>
                <a:gd name="connsiteY28-920" fmla="*/ 5444848 h 5785910"/>
                <a:gd name="connsiteX29-921" fmla="*/ 4581281 w 5342334"/>
                <a:gd name="connsiteY29-922" fmla="*/ 5445228 h 5785910"/>
                <a:gd name="connsiteX30-923" fmla="*/ 2168410 w 5342334"/>
                <a:gd name="connsiteY30-924" fmla="*/ 5525146 h 5785910"/>
                <a:gd name="connsiteX31-925" fmla="*/ 1445968 w 5342334"/>
                <a:gd name="connsiteY31-926" fmla="*/ 3310386 h 5785910"/>
                <a:gd name="connsiteX32-927" fmla="*/ 1441770 w 5342334"/>
                <a:gd name="connsiteY32-928" fmla="*/ 2943473 h 5785910"/>
                <a:gd name="connsiteX33-929" fmla="*/ 1514723 w 5342334"/>
                <a:gd name="connsiteY33-930" fmla="*/ 2929703 h 5785910"/>
                <a:gd name="connsiteX34-931" fmla="*/ 1975047 w 5342334"/>
                <a:gd name="connsiteY34-932" fmla="*/ 2725675 h 5785910"/>
                <a:gd name="connsiteX35-933" fmla="*/ 2654934 w 5342334"/>
                <a:gd name="connsiteY35-934" fmla="*/ 1630299 h 5785910"/>
                <a:gd name="connsiteX36-935" fmla="*/ 3108192 w 5342334"/>
                <a:gd name="connsiteY36-936" fmla="*/ 686009 h 5785910"/>
                <a:gd name="connsiteX37-937" fmla="*/ 3334821 w 5342334"/>
                <a:gd name="connsiteY37-938" fmla="*/ 6121 h 5785910"/>
                <a:gd name="connsiteX38-939" fmla="*/ 3380735 w 5342334"/>
                <a:gd name="connsiteY38-940" fmla="*/ 118 h 5785910"/>
                <a:gd name="connsiteX0-941" fmla="*/ 1438934 w 5342334"/>
                <a:gd name="connsiteY0-942" fmla="*/ 2944008 h 5785910"/>
                <a:gd name="connsiteX1-943" fmla="*/ 1441770 w 5342334"/>
                <a:gd name="connsiteY1-944" fmla="*/ 2943473 h 5785910"/>
                <a:gd name="connsiteX2-945" fmla="*/ 1438934 w 5342334"/>
                <a:gd name="connsiteY2-946" fmla="*/ 2944008 h 5785910"/>
                <a:gd name="connsiteX3-947" fmla="*/ 1354605 w 5342334"/>
                <a:gd name="connsiteY3-948" fmla="*/ 2912708 h 5785910"/>
                <a:gd name="connsiteX4-949" fmla="*/ 1423317 w 5342334"/>
                <a:gd name="connsiteY4-950" fmla="*/ 2947468 h 5785910"/>
                <a:gd name="connsiteX5-951" fmla="*/ 1421525 w 5342334"/>
                <a:gd name="connsiteY5-952" fmla="*/ 3320849 h 5785910"/>
                <a:gd name="connsiteX6-953" fmla="*/ 2146318 w 5342334"/>
                <a:gd name="connsiteY6-954" fmla="*/ 5548257 h 5785910"/>
                <a:gd name="connsiteX7-955" fmla="*/ 2115204 w 5342334"/>
                <a:gd name="connsiteY7-956" fmla="*/ 5553206 h 5785910"/>
                <a:gd name="connsiteX8-957" fmla="*/ 1246460 w 5342334"/>
                <a:gd name="connsiteY8-958" fmla="*/ 5785910 h 5785910"/>
                <a:gd name="connsiteX9-959" fmla="*/ 0 w 5342334"/>
                <a:gd name="connsiteY9-960" fmla="*/ 3148605 h 5785910"/>
                <a:gd name="connsiteX10-961" fmla="*/ 1262428 w 5342334"/>
                <a:gd name="connsiteY10-962" fmla="*/ 2938106 h 5785910"/>
                <a:gd name="connsiteX11-963" fmla="*/ 1354605 w 5342334"/>
                <a:gd name="connsiteY11-964" fmla="*/ 2912708 h 5785910"/>
                <a:gd name="connsiteX12-965" fmla="*/ 3380735 w 5342334"/>
                <a:gd name="connsiteY12-966" fmla="*/ 118 h 5785910"/>
                <a:gd name="connsiteX13-967" fmla="*/ 3863622 w 5342334"/>
                <a:gd name="connsiteY13-968" fmla="*/ 912639 h 5785910"/>
                <a:gd name="connsiteX14-969" fmla="*/ 3674765 w 5342334"/>
                <a:gd name="connsiteY14-970" fmla="*/ 2045786 h 5785910"/>
                <a:gd name="connsiteX15-971" fmla="*/ 4585837 w 5342334"/>
                <a:gd name="connsiteY15-972" fmla="*/ 2046833 h 5785910"/>
                <a:gd name="connsiteX16-973" fmla="*/ 4775401 w 5342334"/>
                <a:gd name="connsiteY16-974" fmla="*/ 2003486 h 5785910"/>
                <a:gd name="connsiteX17-975" fmla="*/ 5203724 w 5342334"/>
                <a:gd name="connsiteY17-976" fmla="*/ 2381935 h 5785910"/>
                <a:gd name="connsiteX18-977" fmla="*/ 4980124 w 5342334"/>
                <a:gd name="connsiteY18-978" fmla="*/ 2705696 h 5785910"/>
                <a:gd name="connsiteX19-979" fmla="*/ 5342334 w 5342334"/>
                <a:gd name="connsiteY19-980" fmla="*/ 3258997 h 5785910"/>
                <a:gd name="connsiteX20-981" fmla="*/ 5107100 w 5342334"/>
                <a:gd name="connsiteY20-982" fmla="*/ 3754493 h 5785910"/>
                <a:gd name="connsiteX21-983" fmla="*/ 5342334 w 5342334"/>
                <a:gd name="connsiteY21-984" fmla="*/ 4140580 h 5785910"/>
                <a:gd name="connsiteX22-985" fmla="*/ 4844706 w 5342334"/>
                <a:gd name="connsiteY22-986" fmla="*/ 4606676 h 5785910"/>
                <a:gd name="connsiteX23-987" fmla="*/ 4790537 w 5342334"/>
                <a:gd name="connsiteY23-988" fmla="*/ 4596433 h 5785910"/>
                <a:gd name="connsiteX24-989" fmla="*/ 4802287 w 5342334"/>
                <a:gd name="connsiteY24-990" fmla="*/ 4606672 h 5785910"/>
                <a:gd name="connsiteX25-991" fmla="*/ 5191248 w 5342334"/>
                <a:gd name="connsiteY25-992" fmla="*/ 4997228 h 5785910"/>
                <a:gd name="connsiteX26-993" fmla="*/ 4866278 w 5342334"/>
                <a:gd name="connsiteY26-994" fmla="*/ 5435572 h 5785910"/>
                <a:gd name="connsiteX27-995" fmla="*/ 4581456 w 5342334"/>
                <a:gd name="connsiteY27-996" fmla="*/ 5443059 h 5785910"/>
                <a:gd name="connsiteX28-997" fmla="*/ 4593578 w 5342334"/>
                <a:gd name="connsiteY28-998" fmla="*/ 5444848 h 5785910"/>
                <a:gd name="connsiteX29-999" fmla="*/ 4581281 w 5342334"/>
                <a:gd name="connsiteY29-1000" fmla="*/ 5445228 h 5785910"/>
                <a:gd name="connsiteX30-1001" fmla="*/ 2168410 w 5342334"/>
                <a:gd name="connsiteY30-1002" fmla="*/ 5525146 h 5785910"/>
                <a:gd name="connsiteX31-1003" fmla="*/ 1445968 w 5342334"/>
                <a:gd name="connsiteY31-1004" fmla="*/ 3310386 h 5785910"/>
                <a:gd name="connsiteX32-1005" fmla="*/ 1446532 w 5342334"/>
                <a:gd name="connsiteY32-1006" fmla="*/ 2941092 h 5785910"/>
                <a:gd name="connsiteX33-1007" fmla="*/ 1514723 w 5342334"/>
                <a:gd name="connsiteY33-1008" fmla="*/ 2929703 h 5785910"/>
                <a:gd name="connsiteX34-1009" fmla="*/ 1975047 w 5342334"/>
                <a:gd name="connsiteY34-1010" fmla="*/ 2725675 h 5785910"/>
                <a:gd name="connsiteX35-1011" fmla="*/ 2654934 w 5342334"/>
                <a:gd name="connsiteY35-1012" fmla="*/ 1630299 h 5785910"/>
                <a:gd name="connsiteX36-1013" fmla="*/ 3108192 w 5342334"/>
                <a:gd name="connsiteY36-1014" fmla="*/ 686009 h 5785910"/>
                <a:gd name="connsiteX37-1015" fmla="*/ 3334821 w 5342334"/>
                <a:gd name="connsiteY37-1016" fmla="*/ 6121 h 5785910"/>
                <a:gd name="connsiteX38-1017" fmla="*/ 3380735 w 5342334"/>
                <a:gd name="connsiteY38-1018" fmla="*/ 118 h 5785910"/>
                <a:gd name="connsiteX0-1019" fmla="*/ 1438934 w 5342334"/>
                <a:gd name="connsiteY0-1020" fmla="*/ 2944008 h 5785910"/>
                <a:gd name="connsiteX1-1021" fmla="*/ 1441770 w 5342334"/>
                <a:gd name="connsiteY1-1022" fmla="*/ 2943473 h 5785910"/>
                <a:gd name="connsiteX2-1023" fmla="*/ 1438934 w 5342334"/>
                <a:gd name="connsiteY2-1024" fmla="*/ 2944008 h 5785910"/>
                <a:gd name="connsiteX3-1025" fmla="*/ 1354605 w 5342334"/>
                <a:gd name="connsiteY3-1026" fmla="*/ 2912708 h 5785910"/>
                <a:gd name="connsiteX4-1027" fmla="*/ 1423317 w 5342334"/>
                <a:gd name="connsiteY4-1028" fmla="*/ 2947468 h 5785910"/>
                <a:gd name="connsiteX5-1029" fmla="*/ 1421525 w 5342334"/>
                <a:gd name="connsiteY5-1030" fmla="*/ 3320849 h 5785910"/>
                <a:gd name="connsiteX6-1031" fmla="*/ 2146318 w 5342334"/>
                <a:gd name="connsiteY6-1032" fmla="*/ 5548257 h 5785910"/>
                <a:gd name="connsiteX7-1033" fmla="*/ 2115204 w 5342334"/>
                <a:gd name="connsiteY7-1034" fmla="*/ 5553206 h 5785910"/>
                <a:gd name="connsiteX8-1035" fmla="*/ 1246460 w 5342334"/>
                <a:gd name="connsiteY8-1036" fmla="*/ 5785910 h 5785910"/>
                <a:gd name="connsiteX9-1037" fmla="*/ 0 w 5342334"/>
                <a:gd name="connsiteY9-1038" fmla="*/ 3148605 h 5785910"/>
                <a:gd name="connsiteX10-1039" fmla="*/ 1262428 w 5342334"/>
                <a:gd name="connsiteY10-1040" fmla="*/ 2938106 h 5785910"/>
                <a:gd name="connsiteX11-1041" fmla="*/ 1354605 w 5342334"/>
                <a:gd name="connsiteY11-1042" fmla="*/ 2912708 h 5785910"/>
                <a:gd name="connsiteX12-1043" fmla="*/ 3380735 w 5342334"/>
                <a:gd name="connsiteY12-1044" fmla="*/ 118 h 5785910"/>
                <a:gd name="connsiteX13-1045" fmla="*/ 3863622 w 5342334"/>
                <a:gd name="connsiteY13-1046" fmla="*/ 912639 h 5785910"/>
                <a:gd name="connsiteX14-1047" fmla="*/ 3674765 w 5342334"/>
                <a:gd name="connsiteY14-1048" fmla="*/ 2045786 h 5785910"/>
                <a:gd name="connsiteX15-1049" fmla="*/ 4585837 w 5342334"/>
                <a:gd name="connsiteY15-1050" fmla="*/ 2046833 h 5785910"/>
                <a:gd name="connsiteX16-1051" fmla="*/ 4775401 w 5342334"/>
                <a:gd name="connsiteY16-1052" fmla="*/ 2003486 h 5785910"/>
                <a:gd name="connsiteX17-1053" fmla="*/ 5203724 w 5342334"/>
                <a:gd name="connsiteY17-1054" fmla="*/ 2381935 h 5785910"/>
                <a:gd name="connsiteX18-1055" fmla="*/ 4980124 w 5342334"/>
                <a:gd name="connsiteY18-1056" fmla="*/ 2705696 h 5785910"/>
                <a:gd name="connsiteX19-1057" fmla="*/ 5342334 w 5342334"/>
                <a:gd name="connsiteY19-1058" fmla="*/ 3258997 h 5785910"/>
                <a:gd name="connsiteX20-1059" fmla="*/ 5107100 w 5342334"/>
                <a:gd name="connsiteY20-1060" fmla="*/ 3754493 h 5785910"/>
                <a:gd name="connsiteX21-1061" fmla="*/ 5342334 w 5342334"/>
                <a:gd name="connsiteY21-1062" fmla="*/ 4140580 h 5785910"/>
                <a:gd name="connsiteX22-1063" fmla="*/ 4844706 w 5342334"/>
                <a:gd name="connsiteY22-1064" fmla="*/ 4606676 h 5785910"/>
                <a:gd name="connsiteX23-1065" fmla="*/ 4790537 w 5342334"/>
                <a:gd name="connsiteY23-1066" fmla="*/ 4596433 h 5785910"/>
                <a:gd name="connsiteX24-1067" fmla="*/ 4802287 w 5342334"/>
                <a:gd name="connsiteY24-1068" fmla="*/ 4606672 h 5785910"/>
                <a:gd name="connsiteX25-1069" fmla="*/ 5191248 w 5342334"/>
                <a:gd name="connsiteY25-1070" fmla="*/ 4997228 h 5785910"/>
                <a:gd name="connsiteX26-1071" fmla="*/ 4866278 w 5342334"/>
                <a:gd name="connsiteY26-1072" fmla="*/ 5435572 h 5785910"/>
                <a:gd name="connsiteX27-1073" fmla="*/ 4581456 w 5342334"/>
                <a:gd name="connsiteY27-1074" fmla="*/ 5443059 h 5785910"/>
                <a:gd name="connsiteX28-1075" fmla="*/ 4593578 w 5342334"/>
                <a:gd name="connsiteY28-1076" fmla="*/ 5444848 h 5785910"/>
                <a:gd name="connsiteX29-1077" fmla="*/ 4581281 w 5342334"/>
                <a:gd name="connsiteY29-1078" fmla="*/ 5445228 h 5785910"/>
                <a:gd name="connsiteX30-1079" fmla="*/ 2168410 w 5342334"/>
                <a:gd name="connsiteY30-1080" fmla="*/ 5525146 h 5785910"/>
                <a:gd name="connsiteX31-1081" fmla="*/ 1445968 w 5342334"/>
                <a:gd name="connsiteY31-1082" fmla="*/ 3310386 h 5785910"/>
                <a:gd name="connsiteX32-1083" fmla="*/ 1446532 w 5342334"/>
                <a:gd name="connsiteY32-1084" fmla="*/ 2941092 h 5785910"/>
                <a:gd name="connsiteX33-1085" fmla="*/ 1514723 w 5342334"/>
                <a:gd name="connsiteY33-1086" fmla="*/ 2929703 h 5785910"/>
                <a:gd name="connsiteX34-1087" fmla="*/ 1975047 w 5342334"/>
                <a:gd name="connsiteY34-1088" fmla="*/ 2725675 h 5785910"/>
                <a:gd name="connsiteX35-1089" fmla="*/ 2654934 w 5342334"/>
                <a:gd name="connsiteY35-1090" fmla="*/ 1630299 h 5785910"/>
                <a:gd name="connsiteX36-1091" fmla="*/ 3108192 w 5342334"/>
                <a:gd name="connsiteY36-1092" fmla="*/ 686009 h 5785910"/>
                <a:gd name="connsiteX37-1093" fmla="*/ 3334821 w 5342334"/>
                <a:gd name="connsiteY37-1094" fmla="*/ 6121 h 5785910"/>
                <a:gd name="connsiteX38-1095" fmla="*/ 3380735 w 5342334"/>
                <a:gd name="connsiteY38-1096" fmla="*/ 118 h 5785910"/>
                <a:gd name="connsiteX0-1097" fmla="*/ 1438934 w 5342334"/>
                <a:gd name="connsiteY0-1098" fmla="*/ 2944008 h 5785910"/>
                <a:gd name="connsiteX1-1099" fmla="*/ 1441770 w 5342334"/>
                <a:gd name="connsiteY1-1100" fmla="*/ 2943473 h 5785910"/>
                <a:gd name="connsiteX2-1101" fmla="*/ 1438934 w 5342334"/>
                <a:gd name="connsiteY2-1102" fmla="*/ 2944008 h 5785910"/>
                <a:gd name="connsiteX3-1103" fmla="*/ 1354605 w 5342334"/>
                <a:gd name="connsiteY3-1104" fmla="*/ 2912708 h 5785910"/>
                <a:gd name="connsiteX4-1105" fmla="*/ 1423317 w 5342334"/>
                <a:gd name="connsiteY4-1106" fmla="*/ 2947468 h 5785910"/>
                <a:gd name="connsiteX5-1107" fmla="*/ 1421525 w 5342334"/>
                <a:gd name="connsiteY5-1108" fmla="*/ 3320849 h 5785910"/>
                <a:gd name="connsiteX6-1109" fmla="*/ 2146318 w 5342334"/>
                <a:gd name="connsiteY6-1110" fmla="*/ 5548257 h 5785910"/>
                <a:gd name="connsiteX7-1111" fmla="*/ 2115204 w 5342334"/>
                <a:gd name="connsiteY7-1112" fmla="*/ 5553206 h 5785910"/>
                <a:gd name="connsiteX8-1113" fmla="*/ 1246460 w 5342334"/>
                <a:gd name="connsiteY8-1114" fmla="*/ 5785910 h 5785910"/>
                <a:gd name="connsiteX9-1115" fmla="*/ 0 w 5342334"/>
                <a:gd name="connsiteY9-1116" fmla="*/ 3148605 h 5785910"/>
                <a:gd name="connsiteX10-1117" fmla="*/ 1262428 w 5342334"/>
                <a:gd name="connsiteY10-1118" fmla="*/ 2938106 h 5785910"/>
                <a:gd name="connsiteX11-1119" fmla="*/ 1354605 w 5342334"/>
                <a:gd name="connsiteY11-1120" fmla="*/ 2912708 h 5785910"/>
                <a:gd name="connsiteX12-1121" fmla="*/ 3380735 w 5342334"/>
                <a:gd name="connsiteY12-1122" fmla="*/ 118 h 5785910"/>
                <a:gd name="connsiteX13-1123" fmla="*/ 3863622 w 5342334"/>
                <a:gd name="connsiteY13-1124" fmla="*/ 912639 h 5785910"/>
                <a:gd name="connsiteX14-1125" fmla="*/ 3674765 w 5342334"/>
                <a:gd name="connsiteY14-1126" fmla="*/ 2045786 h 5785910"/>
                <a:gd name="connsiteX15-1127" fmla="*/ 4585837 w 5342334"/>
                <a:gd name="connsiteY15-1128" fmla="*/ 2046833 h 5785910"/>
                <a:gd name="connsiteX16-1129" fmla="*/ 4775401 w 5342334"/>
                <a:gd name="connsiteY16-1130" fmla="*/ 2003486 h 5785910"/>
                <a:gd name="connsiteX17-1131" fmla="*/ 5203724 w 5342334"/>
                <a:gd name="connsiteY17-1132" fmla="*/ 2381935 h 5785910"/>
                <a:gd name="connsiteX18-1133" fmla="*/ 4980124 w 5342334"/>
                <a:gd name="connsiteY18-1134" fmla="*/ 2705696 h 5785910"/>
                <a:gd name="connsiteX19-1135" fmla="*/ 5342334 w 5342334"/>
                <a:gd name="connsiteY19-1136" fmla="*/ 3258997 h 5785910"/>
                <a:gd name="connsiteX20-1137" fmla="*/ 5107100 w 5342334"/>
                <a:gd name="connsiteY20-1138" fmla="*/ 3754493 h 5785910"/>
                <a:gd name="connsiteX21-1139" fmla="*/ 5342334 w 5342334"/>
                <a:gd name="connsiteY21-1140" fmla="*/ 4140580 h 5785910"/>
                <a:gd name="connsiteX22-1141" fmla="*/ 4844706 w 5342334"/>
                <a:gd name="connsiteY22-1142" fmla="*/ 4606676 h 5785910"/>
                <a:gd name="connsiteX23-1143" fmla="*/ 4790537 w 5342334"/>
                <a:gd name="connsiteY23-1144" fmla="*/ 4596433 h 5785910"/>
                <a:gd name="connsiteX24-1145" fmla="*/ 4802287 w 5342334"/>
                <a:gd name="connsiteY24-1146" fmla="*/ 4606672 h 5785910"/>
                <a:gd name="connsiteX25-1147" fmla="*/ 5191248 w 5342334"/>
                <a:gd name="connsiteY25-1148" fmla="*/ 4997228 h 5785910"/>
                <a:gd name="connsiteX26-1149" fmla="*/ 4866278 w 5342334"/>
                <a:gd name="connsiteY26-1150" fmla="*/ 5435572 h 5785910"/>
                <a:gd name="connsiteX27-1151" fmla="*/ 4581456 w 5342334"/>
                <a:gd name="connsiteY27-1152" fmla="*/ 5443059 h 5785910"/>
                <a:gd name="connsiteX28-1153" fmla="*/ 4593578 w 5342334"/>
                <a:gd name="connsiteY28-1154" fmla="*/ 5444848 h 5785910"/>
                <a:gd name="connsiteX29-1155" fmla="*/ 4581281 w 5342334"/>
                <a:gd name="connsiteY29-1156" fmla="*/ 5445228 h 5785910"/>
                <a:gd name="connsiteX30-1157" fmla="*/ 2168410 w 5342334"/>
                <a:gd name="connsiteY30-1158" fmla="*/ 5525146 h 5785910"/>
                <a:gd name="connsiteX31-1159" fmla="*/ 1446532 w 5342334"/>
                <a:gd name="connsiteY31-1160" fmla="*/ 2941092 h 5785910"/>
                <a:gd name="connsiteX32-1161" fmla="*/ 1514723 w 5342334"/>
                <a:gd name="connsiteY32-1162" fmla="*/ 2929703 h 5785910"/>
                <a:gd name="connsiteX33-1163" fmla="*/ 1975047 w 5342334"/>
                <a:gd name="connsiteY33-1164" fmla="*/ 2725675 h 5785910"/>
                <a:gd name="connsiteX34-1165" fmla="*/ 2654934 w 5342334"/>
                <a:gd name="connsiteY34-1166" fmla="*/ 1630299 h 5785910"/>
                <a:gd name="connsiteX35-1167" fmla="*/ 3108192 w 5342334"/>
                <a:gd name="connsiteY35-1168" fmla="*/ 686009 h 5785910"/>
                <a:gd name="connsiteX36-1169" fmla="*/ 3334821 w 5342334"/>
                <a:gd name="connsiteY36-1170" fmla="*/ 6121 h 5785910"/>
                <a:gd name="connsiteX37-1171" fmla="*/ 3380735 w 5342334"/>
                <a:gd name="connsiteY37-1172" fmla="*/ 118 h 5785910"/>
                <a:gd name="connsiteX0-1173" fmla="*/ 1438934 w 5342334"/>
                <a:gd name="connsiteY0-1174" fmla="*/ 2944008 h 5785910"/>
                <a:gd name="connsiteX1-1175" fmla="*/ 1441770 w 5342334"/>
                <a:gd name="connsiteY1-1176" fmla="*/ 2943473 h 5785910"/>
                <a:gd name="connsiteX2-1177" fmla="*/ 1438934 w 5342334"/>
                <a:gd name="connsiteY2-1178" fmla="*/ 2944008 h 5785910"/>
                <a:gd name="connsiteX3-1179" fmla="*/ 1354605 w 5342334"/>
                <a:gd name="connsiteY3-1180" fmla="*/ 2912708 h 5785910"/>
                <a:gd name="connsiteX4-1181" fmla="*/ 1423317 w 5342334"/>
                <a:gd name="connsiteY4-1182" fmla="*/ 2947468 h 5785910"/>
                <a:gd name="connsiteX5-1183" fmla="*/ 1421525 w 5342334"/>
                <a:gd name="connsiteY5-1184" fmla="*/ 3320849 h 5785910"/>
                <a:gd name="connsiteX6-1185" fmla="*/ 2146318 w 5342334"/>
                <a:gd name="connsiteY6-1186" fmla="*/ 5548257 h 5785910"/>
                <a:gd name="connsiteX7-1187" fmla="*/ 2115204 w 5342334"/>
                <a:gd name="connsiteY7-1188" fmla="*/ 5553206 h 5785910"/>
                <a:gd name="connsiteX8-1189" fmla="*/ 1246460 w 5342334"/>
                <a:gd name="connsiteY8-1190" fmla="*/ 5785910 h 5785910"/>
                <a:gd name="connsiteX9-1191" fmla="*/ 0 w 5342334"/>
                <a:gd name="connsiteY9-1192" fmla="*/ 3148605 h 5785910"/>
                <a:gd name="connsiteX10-1193" fmla="*/ 1262428 w 5342334"/>
                <a:gd name="connsiteY10-1194" fmla="*/ 2938106 h 5785910"/>
                <a:gd name="connsiteX11-1195" fmla="*/ 1354605 w 5342334"/>
                <a:gd name="connsiteY11-1196" fmla="*/ 2912708 h 5785910"/>
                <a:gd name="connsiteX12-1197" fmla="*/ 3380735 w 5342334"/>
                <a:gd name="connsiteY12-1198" fmla="*/ 118 h 5785910"/>
                <a:gd name="connsiteX13-1199" fmla="*/ 3863622 w 5342334"/>
                <a:gd name="connsiteY13-1200" fmla="*/ 912639 h 5785910"/>
                <a:gd name="connsiteX14-1201" fmla="*/ 3674765 w 5342334"/>
                <a:gd name="connsiteY14-1202" fmla="*/ 2045786 h 5785910"/>
                <a:gd name="connsiteX15-1203" fmla="*/ 4585837 w 5342334"/>
                <a:gd name="connsiteY15-1204" fmla="*/ 2046833 h 5785910"/>
                <a:gd name="connsiteX16-1205" fmla="*/ 4775401 w 5342334"/>
                <a:gd name="connsiteY16-1206" fmla="*/ 2003486 h 5785910"/>
                <a:gd name="connsiteX17-1207" fmla="*/ 5203724 w 5342334"/>
                <a:gd name="connsiteY17-1208" fmla="*/ 2381935 h 5785910"/>
                <a:gd name="connsiteX18-1209" fmla="*/ 4980124 w 5342334"/>
                <a:gd name="connsiteY18-1210" fmla="*/ 2705696 h 5785910"/>
                <a:gd name="connsiteX19-1211" fmla="*/ 5342334 w 5342334"/>
                <a:gd name="connsiteY19-1212" fmla="*/ 3258997 h 5785910"/>
                <a:gd name="connsiteX20-1213" fmla="*/ 5107100 w 5342334"/>
                <a:gd name="connsiteY20-1214" fmla="*/ 3754493 h 5785910"/>
                <a:gd name="connsiteX21-1215" fmla="*/ 5342334 w 5342334"/>
                <a:gd name="connsiteY21-1216" fmla="*/ 4140580 h 5785910"/>
                <a:gd name="connsiteX22-1217" fmla="*/ 4844706 w 5342334"/>
                <a:gd name="connsiteY22-1218" fmla="*/ 4606676 h 5785910"/>
                <a:gd name="connsiteX23-1219" fmla="*/ 4790537 w 5342334"/>
                <a:gd name="connsiteY23-1220" fmla="*/ 4596433 h 5785910"/>
                <a:gd name="connsiteX24-1221" fmla="*/ 4802287 w 5342334"/>
                <a:gd name="connsiteY24-1222" fmla="*/ 4606672 h 5785910"/>
                <a:gd name="connsiteX25-1223" fmla="*/ 5191248 w 5342334"/>
                <a:gd name="connsiteY25-1224" fmla="*/ 4997228 h 5785910"/>
                <a:gd name="connsiteX26-1225" fmla="*/ 4866278 w 5342334"/>
                <a:gd name="connsiteY26-1226" fmla="*/ 5435572 h 5785910"/>
                <a:gd name="connsiteX27-1227" fmla="*/ 4581456 w 5342334"/>
                <a:gd name="connsiteY27-1228" fmla="*/ 5443059 h 5785910"/>
                <a:gd name="connsiteX28-1229" fmla="*/ 4593578 w 5342334"/>
                <a:gd name="connsiteY28-1230" fmla="*/ 5444848 h 5785910"/>
                <a:gd name="connsiteX29-1231" fmla="*/ 4581281 w 5342334"/>
                <a:gd name="connsiteY29-1232" fmla="*/ 5445228 h 5785910"/>
                <a:gd name="connsiteX30-1233" fmla="*/ 2168410 w 5342334"/>
                <a:gd name="connsiteY30-1234" fmla="*/ 5525146 h 5785910"/>
                <a:gd name="connsiteX31-1235" fmla="*/ 1446532 w 5342334"/>
                <a:gd name="connsiteY31-1236" fmla="*/ 2941092 h 5785910"/>
                <a:gd name="connsiteX32-1237" fmla="*/ 1514723 w 5342334"/>
                <a:gd name="connsiteY32-1238" fmla="*/ 2929703 h 5785910"/>
                <a:gd name="connsiteX33-1239" fmla="*/ 1975047 w 5342334"/>
                <a:gd name="connsiteY33-1240" fmla="*/ 2725675 h 5785910"/>
                <a:gd name="connsiteX34-1241" fmla="*/ 2654934 w 5342334"/>
                <a:gd name="connsiteY34-1242" fmla="*/ 1630299 h 5785910"/>
                <a:gd name="connsiteX35-1243" fmla="*/ 3108192 w 5342334"/>
                <a:gd name="connsiteY35-1244" fmla="*/ 686009 h 5785910"/>
                <a:gd name="connsiteX36-1245" fmla="*/ 3334821 w 5342334"/>
                <a:gd name="connsiteY36-1246" fmla="*/ 6121 h 5785910"/>
                <a:gd name="connsiteX37-1247" fmla="*/ 3380735 w 5342334"/>
                <a:gd name="connsiteY37-1248" fmla="*/ 118 h 5785910"/>
                <a:gd name="connsiteX0-1249" fmla="*/ 1438934 w 5342334"/>
                <a:gd name="connsiteY0-1250" fmla="*/ 2944008 h 5785910"/>
                <a:gd name="connsiteX1-1251" fmla="*/ 1441770 w 5342334"/>
                <a:gd name="connsiteY1-1252" fmla="*/ 2943473 h 5785910"/>
                <a:gd name="connsiteX2-1253" fmla="*/ 1438934 w 5342334"/>
                <a:gd name="connsiteY2-1254" fmla="*/ 2944008 h 5785910"/>
                <a:gd name="connsiteX3-1255" fmla="*/ 1354605 w 5342334"/>
                <a:gd name="connsiteY3-1256" fmla="*/ 2912708 h 5785910"/>
                <a:gd name="connsiteX4-1257" fmla="*/ 1423317 w 5342334"/>
                <a:gd name="connsiteY4-1258" fmla="*/ 2947468 h 5785910"/>
                <a:gd name="connsiteX5-1259" fmla="*/ 1421525 w 5342334"/>
                <a:gd name="connsiteY5-1260" fmla="*/ 3320849 h 5785910"/>
                <a:gd name="connsiteX6-1261" fmla="*/ 2146318 w 5342334"/>
                <a:gd name="connsiteY6-1262" fmla="*/ 5548257 h 5785910"/>
                <a:gd name="connsiteX7-1263" fmla="*/ 2115204 w 5342334"/>
                <a:gd name="connsiteY7-1264" fmla="*/ 5553206 h 5785910"/>
                <a:gd name="connsiteX8-1265" fmla="*/ 1246460 w 5342334"/>
                <a:gd name="connsiteY8-1266" fmla="*/ 5785910 h 5785910"/>
                <a:gd name="connsiteX9-1267" fmla="*/ 0 w 5342334"/>
                <a:gd name="connsiteY9-1268" fmla="*/ 3148605 h 5785910"/>
                <a:gd name="connsiteX10-1269" fmla="*/ 1262428 w 5342334"/>
                <a:gd name="connsiteY10-1270" fmla="*/ 2938106 h 5785910"/>
                <a:gd name="connsiteX11-1271" fmla="*/ 1354605 w 5342334"/>
                <a:gd name="connsiteY11-1272" fmla="*/ 2912708 h 5785910"/>
                <a:gd name="connsiteX12-1273" fmla="*/ 3380735 w 5342334"/>
                <a:gd name="connsiteY12-1274" fmla="*/ 118 h 5785910"/>
                <a:gd name="connsiteX13-1275" fmla="*/ 3863622 w 5342334"/>
                <a:gd name="connsiteY13-1276" fmla="*/ 912639 h 5785910"/>
                <a:gd name="connsiteX14-1277" fmla="*/ 3674765 w 5342334"/>
                <a:gd name="connsiteY14-1278" fmla="*/ 2045786 h 5785910"/>
                <a:gd name="connsiteX15-1279" fmla="*/ 4585837 w 5342334"/>
                <a:gd name="connsiteY15-1280" fmla="*/ 2046833 h 5785910"/>
                <a:gd name="connsiteX16-1281" fmla="*/ 4775401 w 5342334"/>
                <a:gd name="connsiteY16-1282" fmla="*/ 2003486 h 5785910"/>
                <a:gd name="connsiteX17-1283" fmla="*/ 5203724 w 5342334"/>
                <a:gd name="connsiteY17-1284" fmla="*/ 2381935 h 5785910"/>
                <a:gd name="connsiteX18-1285" fmla="*/ 4980124 w 5342334"/>
                <a:gd name="connsiteY18-1286" fmla="*/ 2705696 h 5785910"/>
                <a:gd name="connsiteX19-1287" fmla="*/ 5342334 w 5342334"/>
                <a:gd name="connsiteY19-1288" fmla="*/ 3258997 h 5785910"/>
                <a:gd name="connsiteX20-1289" fmla="*/ 5107100 w 5342334"/>
                <a:gd name="connsiteY20-1290" fmla="*/ 3754493 h 5785910"/>
                <a:gd name="connsiteX21-1291" fmla="*/ 5342334 w 5342334"/>
                <a:gd name="connsiteY21-1292" fmla="*/ 4140580 h 5785910"/>
                <a:gd name="connsiteX22-1293" fmla="*/ 4844706 w 5342334"/>
                <a:gd name="connsiteY22-1294" fmla="*/ 4606676 h 5785910"/>
                <a:gd name="connsiteX23-1295" fmla="*/ 4790537 w 5342334"/>
                <a:gd name="connsiteY23-1296" fmla="*/ 4596433 h 5785910"/>
                <a:gd name="connsiteX24-1297" fmla="*/ 4802287 w 5342334"/>
                <a:gd name="connsiteY24-1298" fmla="*/ 4606672 h 5785910"/>
                <a:gd name="connsiteX25-1299" fmla="*/ 5191248 w 5342334"/>
                <a:gd name="connsiteY25-1300" fmla="*/ 4997228 h 5785910"/>
                <a:gd name="connsiteX26-1301" fmla="*/ 4866278 w 5342334"/>
                <a:gd name="connsiteY26-1302" fmla="*/ 5435572 h 5785910"/>
                <a:gd name="connsiteX27-1303" fmla="*/ 4581456 w 5342334"/>
                <a:gd name="connsiteY27-1304" fmla="*/ 5443059 h 5785910"/>
                <a:gd name="connsiteX28-1305" fmla="*/ 4593578 w 5342334"/>
                <a:gd name="connsiteY28-1306" fmla="*/ 5444848 h 5785910"/>
                <a:gd name="connsiteX29-1307" fmla="*/ 4581281 w 5342334"/>
                <a:gd name="connsiteY29-1308" fmla="*/ 5445228 h 5785910"/>
                <a:gd name="connsiteX30-1309" fmla="*/ 2168410 w 5342334"/>
                <a:gd name="connsiteY30-1310" fmla="*/ 5525146 h 5785910"/>
                <a:gd name="connsiteX31-1311" fmla="*/ 1514723 w 5342334"/>
                <a:gd name="connsiteY31-1312" fmla="*/ 2929703 h 5785910"/>
                <a:gd name="connsiteX32-1313" fmla="*/ 1975047 w 5342334"/>
                <a:gd name="connsiteY32-1314" fmla="*/ 2725675 h 5785910"/>
                <a:gd name="connsiteX33-1315" fmla="*/ 2654934 w 5342334"/>
                <a:gd name="connsiteY33-1316" fmla="*/ 1630299 h 5785910"/>
                <a:gd name="connsiteX34-1317" fmla="*/ 3108192 w 5342334"/>
                <a:gd name="connsiteY34-1318" fmla="*/ 686009 h 5785910"/>
                <a:gd name="connsiteX35-1319" fmla="*/ 3334821 w 5342334"/>
                <a:gd name="connsiteY35-1320" fmla="*/ 6121 h 5785910"/>
                <a:gd name="connsiteX36-1321" fmla="*/ 3380735 w 5342334"/>
                <a:gd name="connsiteY36-1322" fmla="*/ 118 h 5785910"/>
                <a:gd name="connsiteX0-1323" fmla="*/ 1438934 w 5342334"/>
                <a:gd name="connsiteY0-1324" fmla="*/ 2944008 h 5785910"/>
                <a:gd name="connsiteX1-1325" fmla="*/ 1441770 w 5342334"/>
                <a:gd name="connsiteY1-1326" fmla="*/ 2943473 h 5785910"/>
                <a:gd name="connsiteX2-1327" fmla="*/ 1438934 w 5342334"/>
                <a:gd name="connsiteY2-1328" fmla="*/ 2944008 h 5785910"/>
                <a:gd name="connsiteX3-1329" fmla="*/ 1354605 w 5342334"/>
                <a:gd name="connsiteY3-1330" fmla="*/ 2912708 h 5785910"/>
                <a:gd name="connsiteX4-1331" fmla="*/ 1423317 w 5342334"/>
                <a:gd name="connsiteY4-1332" fmla="*/ 2947468 h 5785910"/>
                <a:gd name="connsiteX5-1333" fmla="*/ 1421525 w 5342334"/>
                <a:gd name="connsiteY5-1334" fmla="*/ 3320849 h 5785910"/>
                <a:gd name="connsiteX6-1335" fmla="*/ 2146318 w 5342334"/>
                <a:gd name="connsiteY6-1336" fmla="*/ 5548257 h 5785910"/>
                <a:gd name="connsiteX7-1337" fmla="*/ 2115204 w 5342334"/>
                <a:gd name="connsiteY7-1338" fmla="*/ 5553206 h 5785910"/>
                <a:gd name="connsiteX8-1339" fmla="*/ 1246460 w 5342334"/>
                <a:gd name="connsiteY8-1340" fmla="*/ 5785910 h 5785910"/>
                <a:gd name="connsiteX9-1341" fmla="*/ 0 w 5342334"/>
                <a:gd name="connsiteY9-1342" fmla="*/ 3148605 h 5785910"/>
                <a:gd name="connsiteX10-1343" fmla="*/ 1262428 w 5342334"/>
                <a:gd name="connsiteY10-1344" fmla="*/ 2938106 h 5785910"/>
                <a:gd name="connsiteX11-1345" fmla="*/ 1354605 w 5342334"/>
                <a:gd name="connsiteY11-1346" fmla="*/ 2912708 h 5785910"/>
                <a:gd name="connsiteX12-1347" fmla="*/ 3380735 w 5342334"/>
                <a:gd name="connsiteY12-1348" fmla="*/ 118 h 5785910"/>
                <a:gd name="connsiteX13-1349" fmla="*/ 3863622 w 5342334"/>
                <a:gd name="connsiteY13-1350" fmla="*/ 912639 h 5785910"/>
                <a:gd name="connsiteX14-1351" fmla="*/ 3674765 w 5342334"/>
                <a:gd name="connsiteY14-1352" fmla="*/ 2045786 h 5785910"/>
                <a:gd name="connsiteX15-1353" fmla="*/ 4585837 w 5342334"/>
                <a:gd name="connsiteY15-1354" fmla="*/ 2046833 h 5785910"/>
                <a:gd name="connsiteX16-1355" fmla="*/ 4775401 w 5342334"/>
                <a:gd name="connsiteY16-1356" fmla="*/ 2003486 h 5785910"/>
                <a:gd name="connsiteX17-1357" fmla="*/ 5203724 w 5342334"/>
                <a:gd name="connsiteY17-1358" fmla="*/ 2381935 h 5785910"/>
                <a:gd name="connsiteX18-1359" fmla="*/ 4980124 w 5342334"/>
                <a:gd name="connsiteY18-1360" fmla="*/ 2705696 h 5785910"/>
                <a:gd name="connsiteX19-1361" fmla="*/ 5342334 w 5342334"/>
                <a:gd name="connsiteY19-1362" fmla="*/ 3258997 h 5785910"/>
                <a:gd name="connsiteX20-1363" fmla="*/ 5107100 w 5342334"/>
                <a:gd name="connsiteY20-1364" fmla="*/ 3754493 h 5785910"/>
                <a:gd name="connsiteX21-1365" fmla="*/ 5342334 w 5342334"/>
                <a:gd name="connsiteY21-1366" fmla="*/ 4140580 h 5785910"/>
                <a:gd name="connsiteX22-1367" fmla="*/ 4844706 w 5342334"/>
                <a:gd name="connsiteY22-1368" fmla="*/ 4606676 h 5785910"/>
                <a:gd name="connsiteX23-1369" fmla="*/ 4790537 w 5342334"/>
                <a:gd name="connsiteY23-1370" fmla="*/ 4596433 h 5785910"/>
                <a:gd name="connsiteX24-1371" fmla="*/ 4802287 w 5342334"/>
                <a:gd name="connsiteY24-1372" fmla="*/ 4606672 h 5785910"/>
                <a:gd name="connsiteX25-1373" fmla="*/ 5191248 w 5342334"/>
                <a:gd name="connsiteY25-1374" fmla="*/ 4997228 h 5785910"/>
                <a:gd name="connsiteX26-1375" fmla="*/ 4866278 w 5342334"/>
                <a:gd name="connsiteY26-1376" fmla="*/ 5435572 h 5785910"/>
                <a:gd name="connsiteX27-1377" fmla="*/ 4581456 w 5342334"/>
                <a:gd name="connsiteY27-1378" fmla="*/ 5443059 h 5785910"/>
                <a:gd name="connsiteX28-1379" fmla="*/ 4593578 w 5342334"/>
                <a:gd name="connsiteY28-1380" fmla="*/ 5444848 h 5785910"/>
                <a:gd name="connsiteX29-1381" fmla="*/ 4581281 w 5342334"/>
                <a:gd name="connsiteY29-1382" fmla="*/ 5445228 h 5785910"/>
                <a:gd name="connsiteX30-1383" fmla="*/ 2168410 w 5342334"/>
                <a:gd name="connsiteY30-1384" fmla="*/ 5525146 h 5785910"/>
                <a:gd name="connsiteX31-1385" fmla="*/ 1514723 w 5342334"/>
                <a:gd name="connsiteY31-1386" fmla="*/ 2929703 h 5785910"/>
                <a:gd name="connsiteX32-1387" fmla="*/ 1975047 w 5342334"/>
                <a:gd name="connsiteY32-1388" fmla="*/ 2725675 h 5785910"/>
                <a:gd name="connsiteX33-1389" fmla="*/ 2654934 w 5342334"/>
                <a:gd name="connsiteY33-1390" fmla="*/ 1630299 h 5785910"/>
                <a:gd name="connsiteX34-1391" fmla="*/ 3108192 w 5342334"/>
                <a:gd name="connsiteY34-1392" fmla="*/ 686009 h 5785910"/>
                <a:gd name="connsiteX35-1393" fmla="*/ 3334821 w 5342334"/>
                <a:gd name="connsiteY35-1394" fmla="*/ 6121 h 5785910"/>
                <a:gd name="connsiteX36-1395" fmla="*/ 3380735 w 5342334"/>
                <a:gd name="connsiteY36-1396" fmla="*/ 118 h 5785910"/>
                <a:gd name="connsiteX0-1397" fmla="*/ 1438934 w 5342334"/>
                <a:gd name="connsiteY0-1398" fmla="*/ 2944008 h 5785910"/>
                <a:gd name="connsiteX1-1399" fmla="*/ 1441770 w 5342334"/>
                <a:gd name="connsiteY1-1400" fmla="*/ 2943473 h 5785910"/>
                <a:gd name="connsiteX2-1401" fmla="*/ 1438934 w 5342334"/>
                <a:gd name="connsiteY2-1402" fmla="*/ 2944008 h 5785910"/>
                <a:gd name="connsiteX3-1403" fmla="*/ 1354605 w 5342334"/>
                <a:gd name="connsiteY3-1404" fmla="*/ 2912708 h 5785910"/>
                <a:gd name="connsiteX4-1405" fmla="*/ 1423317 w 5342334"/>
                <a:gd name="connsiteY4-1406" fmla="*/ 2947468 h 5785910"/>
                <a:gd name="connsiteX5-1407" fmla="*/ 1421525 w 5342334"/>
                <a:gd name="connsiteY5-1408" fmla="*/ 3320849 h 5785910"/>
                <a:gd name="connsiteX6-1409" fmla="*/ 2146318 w 5342334"/>
                <a:gd name="connsiteY6-1410" fmla="*/ 5548257 h 5785910"/>
                <a:gd name="connsiteX7-1411" fmla="*/ 2115204 w 5342334"/>
                <a:gd name="connsiteY7-1412" fmla="*/ 5553206 h 5785910"/>
                <a:gd name="connsiteX8-1413" fmla="*/ 1246460 w 5342334"/>
                <a:gd name="connsiteY8-1414" fmla="*/ 5785910 h 5785910"/>
                <a:gd name="connsiteX9-1415" fmla="*/ 0 w 5342334"/>
                <a:gd name="connsiteY9-1416" fmla="*/ 3148605 h 5785910"/>
                <a:gd name="connsiteX10-1417" fmla="*/ 1262428 w 5342334"/>
                <a:gd name="connsiteY10-1418" fmla="*/ 2938106 h 5785910"/>
                <a:gd name="connsiteX11-1419" fmla="*/ 1354605 w 5342334"/>
                <a:gd name="connsiteY11-1420" fmla="*/ 2912708 h 5785910"/>
                <a:gd name="connsiteX12-1421" fmla="*/ 3380735 w 5342334"/>
                <a:gd name="connsiteY12-1422" fmla="*/ 118 h 5785910"/>
                <a:gd name="connsiteX13-1423" fmla="*/ 3863622 w 5342334"/>
                <a:gd name="connsiteY13-1424" fmla="*/ 912639 h 5785910"/>
                <a:gd name="connsiteX14-1425" fmla="*/ 3674765 w 5342334"/>
                <a:gd name="connsiteY14-1426" fmla="*/ 2045786 h 5785910"/>
                <a:gd name="connsiteX15-1427" fmla="*/ 4585837 w 5342334"/>
                <a:gd name="connsiteY15-1428" fmla="*/ 2046833 h 5785910"/>
                <a:gd name="connsiteX16-1429" fmla="*/ 4775401 w 5342334"/>
                <a:gd name="connsiteY16-1430" fmla="*/ 2003486 h 5785910"/>
                <a:gd name="connsiteX17-1431" fmla="*/ 5203724 w 5342334"/>
                <a:gd name="connsiteY17-1432" fmla="*/ 2381935 h 5785910"/>
                <a:gd name="connsiteX18-1433" fmla="*/ 4980124 w 5342334"/>
                <a:gd name="connsiteY18-1434" fmla="*/ 2705696 h 5785910"/>
                <a:gd name="connsiteX19-1435" fmla="*/ 5342334 w 5342334"/>
                <a:gd name="connsiteY19-1436" fmla="*/ 3258997 h 5785910"/>
                <a:gd name="connsiteX20-1437" fmla="*/ 5107100 w 5342334"/>
                <a:gd name="connsiteY20-1438" fmla="*/ 3754493 h 5785910"/>
                <a:gd name="connsiteX21-1439" fmla="*/ 5342334 w 5342334"/>
                <a:gd name="connsiteY21-1440" fmla="*/ 4140580 h 5785910"/>
                <a:gd name="connsiteX22-1441" fmla="*/ 4844706 w 5342334"/>
                <a:gd name="connsiteY22-1442" fmla="*/ 4606676 h 5785910"/>
                <a:gd name="connsiteX23-1443" fmla="*/ 4790537 w 5342334"/>
                <a:gd name="connsiteY23-1444" fmla="*/ 4596433 h 5785910"/>
                <a:gd name="connsiteX24-1445" fmla="*/ 4802287 w 5342334"/>
                <a:gd name="connsiteY24-1446" fmla="*/ 4606672 h 5785910"/>
                <a:gd name="connsiteX25-1447" fmla="*/ 5191248 w 5342334"/>
                <a:gd name="connsiteY25-1448" fmla="*/ 4997228 h 5785910"/>
                <a:gd name="connsiteX26-1449" fmla="*/ 4866278 w 5342334"/>
                <a:gd name="connsiteY26-1450" fmla="*/ 5435572 h 5785910"/>
                <a:gd name="connsiteX27-1451" fmla="*/ 4581456 w 5342334"/>
                <a:gd name="connsiteY27-1452" fmla="*/ 5443059 h 5785910"/>
                <a:gd name="connsiteX28-1453" fmla="*/ 4593578 w 5342334"/>
                <a:gd name="connsiteY28-1454" fmla="*/ 5444848 h 5785910"/>
                <a:gd name="connsiteX29-1455" fmla="*/ 4581281 w 5342334"/>
                <a:gd name="connsiteY29-1456" fmla="*/ 5445228 h 5785910"/>
                <a:gd name="connsiteX30-1457" fmla="*/ 2201665 w 5342334"/>
                <a:gd name="connsiteY30-1458" fmla="*/ 5541774 h 5785910"/>
                <a:gd name="connsiteX31-1459" fmla="*/ 1514723 w 5342334"/>
                <a:gd name="connsiteY31-1460" fmla="*/ 2929703 h 5785910"/>
                <a:gd name="connsiteX32-1461" fmla="*/ 1975047 w 5342334"/>
                <a:gd name="connsiteY32-1462" fmla="*/ 2725675 h 5785910"/>
                <a:gd name="connsiteX33-1463" fmla="*/ 2654934 w 5342334"/>
                <a:gd name="connsiteY33-1464" fmla="*/ 1630299 h 5785910"/>
                <a:gd name="connsiteX34-1465" fmla="*/ 3108192 w 5342334"/>
                <a:gd name="connsiteY34-1466" fmla="*/ 686009 h 5785910"/>
                <a:gd name="connsiteX35-1467" fmla="*/ 3334821 w 5342334"/>
                <a:gd name="connsiteY35-1468" fmla="*/ 6121 h 5785910"/>
                <a:gd name="connsiteX36-1469" fmla="*/ 3380735 w 5342334"/>
                <a:gd name="connsiteY36-1470" fmla="*/ 118 h 5785910"/>
                <a:gd name="connsiteX0-1471" fmla="*/ 1438934 w 5342334"/>
                <a:gd name="connsiteY0-1472" fmla="*/ 2944008 h 5785910"/>
                <a:gd name="connsiteX1-1473" fmla="*/ 1441770 w 5342334"/>
                <a:gd name="connsiteY1-1474" fmla="*/ 2943473 h 5785910"/>
                <a:gd name="connsiteX2-1475" fmla="*/ 1438934 w 5342334"/>
                <a:gd name="connsiteY2-1476" fmla="*/ 2944008 h 5785910"/>
                <a:gd name="connsiteX3-1477" fmla="*/ 1354605 w 5342334"/>
                <a:gd name="connsiteY3-1478" fmla="*/ 2912708 h 5785910"/>
                <a:gd name="connsiteX4-1479" fmla="*/ 1423317 w 5342334"/>
                <a:gd name="connsiteY4-1480" fmla="*/ 2947468 h 5785910"/>
                <a:gd name="connsiteX5-1481" fmla="*/ 1421525 w 5342334"/>
                <a:gd name="connsiteY5-1482" fmla="*/ 3320849 h 5785910"/>
                <a:gd name="connsiteX6-1483" fmla="*/ 2146318 w 5342334"/>
                <a:gd name="connsiteY6-1484" fmla="*/ 5548257 h 5785910"/>
                <a:gd name="connsiteX7-1485" fmla="*/ 2115204 w 5342334"/>
                <a:gd name="connsiteY7-1486" fmla="*/ 5553206 h 5785910"/>
                <a:gd name="connsiteX8-1487" fmla="*/ 1246460 w 5342334"/>
                <a:gd name="connsiteY8-1488" fmla="*/ 5785910 h 5785910"/>
                <a:gd name="connsiteX9-1489" fmla="*/ 0 w 5342334"/>
                <a:gd name="connsiteY9-1490" fmla="*/ 3148605 h 5785910"/>
                <a:gd name="connsiteX10-1491" fmla="*/ 1262428 w 5342334"/>
                <a:gd name="connsiteY10-1492" fmla="*/ 2938106 h 5785910"/>
                <a:gd name="connsiteX11-1493" fmla="*/ 1354605 w 5342334"/>
                <a:gd name="connsiteY11-1494" fmla="*/ 2912708 h 5785910"/>
                <a:gd name="connsiteX12-1495" fmla="*/ 3380735 w 5342334"/>
                <a:gd name="connsiteY12-1496" fmla="*/ 118 h 5785910"/>
                <a:gd name="connsiteX13-1497" fmla="*/ 3863622 w 5342334"/>
                <a:gd name="connsiteY13-1498" fmla="*/ 912639 h 5785910"/>
                <a:gd name="connsiteX14-1499" fmla="*/ 3674765 w 5342334"/>
                <a:gd name="connsiteY14-1500" fmla="*/ 2045786 h 5785910"/>
                <a:gd name="connsiteX15-1501" fmla="*/ 4585837 w 5342334"/>
                <a:gd name="connsiteY15-1502" fmla="*/ 2046833 h 5785910"/>
                <a:gd name="connsiteX16-1503" fmla="*/ 4775401 w 5342334"/>
                <a:gd name="connsiteY16-1504" fmla="*/ 2003486 h 5785910"/>
                <a:gd name="connsiteX17-1505" fmla="*/ 5203724 w 5342334"/>
                <a:gd name="connsiteY17-1506" fmla="*/ 2381935 h 5785910"/>
                <a:gd name="connsiteX18-1507" fmla="*/ 4980124 w 5342334"/>
                <a:gd name="connsiteY18-1508" fmla="*/ 2705696 h 5785910"/>
                <a:gd name="connsiteX19-1509" fmla="*/ 5342334 w 5342334"/>
                <a:gd name="connsiteY19-1510" fmla="*/ 3258997 h 5785910"/>
                <a:gd name="connsiteX20-1511" fmla="*/ 5107100 w 5342334"/>
                <a:gd name="connsiteY20-1512" fmla="*/ 3754493 h 5785910"/>
                <a:gd name="connsiteX21-1513" fmla="*/ 5342334 w 5342334"/>
                <a:gd name="connsiteY21-1514" fmla="*/ 4140580 h 5785910"/>
                <a:gd name="connsiteX22-1515" fmla="*/ 4844706 w 5342334"/>
                <a:gd name="connsiteY22-1516" fmla="*/ 4606676 h 5785910"/>
                <a:gd name="connsiteX23-1517" fmla="*/ 4790537 w 5342334"/>
                <a:gd name="connsiteY23-1518" fmla="*/ 4596433 h 5785910"/>
                <a:gd name="connsiteX24-1519" fmla="*/ 4802287 w 5342334"/>
                <a:gd name="connsiteY24-1520" fmla="*/ 4606672 h 5785910"/>
                <a:gd name="connsiteX25-1521" fmla="*/ 5191248 w 5342334"/>
                <a:gd name="connsiteY25-1522" fmla="*/ 4997228 h 5785910"/>
                <a:gd name="connsiteX26-1523" fmla="*/ 4866278 w 5342334"/>
                <a:gd name="connsiteY26-1524" fmla="*/ 5435572 h 5785910"/>
                <a:gd name="connsiteX27-1525" fmla="*/ 4581456 w 5342334"/>
                <a:gd name="connsiteY27-1526" fmla="*/ 5443059 h 5785910"/>
                <a:gd name="connsiteX28-1527" fmla="*/ 4593578 w 5342334"/>
                <a:gd name="connsiteY28-1528" fmla="*/ 5444848 h 5785910"/>
                <a:gd name="connsiteX29-1529" fmla="*/ 4581281 w 5342334"/>
                <a:gd name="connsiteY29-1530" fmla="*/ 5445228 h 5785910"/>
                <a:gd name="connsiteX30-1531" fmla="*/ 2201665 w 5342334"/>
                <a:gd name="connsiteY30-1532" fmla="*/ 5541774 h 5785910"/>
                <a:gd name="connsiteX31-1533" fmla="*/ 1514723 w 5342334"/>
                <a:gd name="connsiteY31-1534" fmla="*/ 2929703 h 5785910"/>
                <a:gd name="connsiteX32-1535" fmla="*/ 1975047 w 5342334"/>
                <a:gd name="connsiteY32-1536" fmla="*/ 2725675 h 5785910"/>
                <a:gd name="connsiteX33-1537" fmla="*/ 2654934 w 5342334"/>
                <a:gd name="connsiteY33-1538" fmla="*/ 1630299 h 5785910"/>
                <a:gd name="connsiteX34-1539" fmla="*/ 3108192 w 5342334"/>
                <a:gd name="connsiteY34-1540" fmla="*/ 686009 h 5785910"/>
                <a:gd name="connsiteX35-1541" fmla="*/ 3334821 w 5342334"/>
                <a:gd name="connsiteY35-1542" fmla="*/ 6121 h 5785910"/>
                <a:gd name="connsiteX36-1543" fmla="*/ 3380735 w 5342334"/>
                <a:gd name="connsiteY36-1544" fmla="*/ 118 h 5785910"/>
                <a:gd name="connsiteX0-1545" fmla="*/ 1438934 w 5342334"/>
                <a:gd name="connsiteY0-1546" fmla="*/ 2944008 h 5785910"/>
                <a:gd name="connsiteX1-1547" fmla="*/ 1441770 w 5342334"/>
                <a:gd name="connsiteY1-1548" fmla="*/ 2943473 h 5785910"/>
                <a:gd name="connsiteX2-1549" fmla="*/ 1438934 w 5342334"/>
                <a:gd name="connsiteY2-1550" fmla="*/ 2944008 h 5785910"/>
                <a:gd name="connsiteX3-1551" fmla="*/ 1354605 w 5342334"/>
                <a:gd name="connsiteY3-1552" fmla="*/ 2912708 h 5785910"/>
                <a:gd name="connsiteX4-1553" fmla="*/ 1423317 w 5342334"/>
                <a:gd name="connsiteY4-1554" fmla="*/ 2947468 h 5785910"/>
                <a:gd name="connsiteX5-1555" fmla="*/ 1421525 w 5342334"/>
                <a:gd name="connsiteY5-1556" fmla="*/ 3320849 h 5785910"/>
                <a:gd name="connsiteX6-1557" fmla="*/ 2146318 w 5342334"/>
                <a:gd name="connsiteY6-1558" fmla="*/ 5548257 h 5785910"/>
                <a:gd name="connsiteX7-1559" fmla="*/ 2115204 w 5342334"/>
                <a:gd name="connsiteY7-1560" fmla="*/ 5553206 h 5785910"/>
                <a:gd name="connsiteX8-1561" fmla="*/ 1246460 w 5342334"/>
                <a:gd name="connsiteY8-1562" fmla="*/ 5785910 h 5785910"/>
                <a:gd name="connsiteX9-1563" fmla="*/ 0 w 5342334"/>
                <a:gd name="connsiteY9-1564" fmla="*/ 3148605 h 5785910"/>
                <a:gd name="connsiteX10-1565" fmla="*/ 1262428 w 5342334"/>
                <a:gd name="connsiteY10-1566" fmla="*/ 2938106 h 5785910"/>
                <a:gd name="connsiteX11-1567" fmla="*/ 1354605 w 5342334"/>
                <a:gd name="connsiteY11-1568" fmla="*/ 2912708 h 5785910"/>
                <a:gd name="connsiteX12-1569" fmla="*/ 3380735 w 5342334"/>
                <a:gd name="connsiteY12-1570" fmla="*/ 118 h 5785910"/>
                <a:gd name="connsiteX13-1571" fmla="*/ 3863622 w 5342334"/>
                <a:gd name="connsiteY13-1572" fmla="*/ 912639 h 5785910"/>
                <a:gd name="connsiteX14-1573" fmla="*/ 3674765 w 5342334"/>
                <a:gd name="connsiteY14-1574" fmla="*/ 2045786 h 5785910"/>
                <a:gd name="connsiteX15-1575" fmla="*/ 4585837 w 5342334"/>
                <a:gd name="connsiteY15-1576" fmla="*/ 2046833 h 5785910"/>
                <a:gd name="connsiteX16-1577" fmla="*/ 4775401 w 5342334"/>
                <a:gd name="connsiteY16-1578" fmla="*/ 2003486 h 5785910"/>
                <a:gd name="connsiteX17-1579" fmla="*/ 5203724 w 5342334"/>
                <a:gd name="connsiteY17-1580" fmla="*/ 2381935 h 5785910"/>
                <a:gd name="connsiteX18-1581" fmla="*/ 4980124 w 5342334"/>
                <a:gd name="connsiteY18-1582" fmla="*/ 2705696 h 5785910"/>
                <a:gd name="connsiteX19-1583" fmla="*/ 5342334 w 5342334"/>
                <a:gd name="connsiteY19-1584" fmla="*/ 3258997 h 5785910"/>
                <a:gd name="connsiteX20-1585" fmla="*/ 5107100 w 5342334"/>
                <a:gd name="connsiteY20-1586" fmla="*/ 3754493 h 5785910"/>
                <a:gd name="connsiteX21-1587" fmla="*/ 5342334 w 5342334"/>
                <a:gd name="connsiteY21-1588" fmla="*/ 4140580 h 5785910"/>
                <a:gd name="connsiteX22-1589" fmla="*/ 4844706 w 5342334"/>
                <a:gd name="connsiteY22-1590" fmla="*/ 4606676 h 5785910"/>
                <a:gd name="connsiteX23-1591" fmla="*/ 4790537 w 5342334"/>
                <a:gd name="connsiteY23-1592" fmla="*/ 4596433 h 5785910"/>
                <a:gd name="connsiteX24-1593" fmla="*/ 4802287 w 5342334"/>
                <a:gd name="connsiteY24-1594" fmla="*/ 4606672 h 5785910"/>
                <a:gd name="connsiteX25-1595" fmla="*/ 5191248 w 5342334"/>
                <a:gd name="connsiteY25-1596" fmla="*/ 4997228 h 5785910"/>
                <a:gd name="connsiteX26-1597" fmla="*/ 4866278 w 5342334"/>
                <a:gd name="connsiteY26-1598" fmla="*/ 5435572 h 5785910"/>
                <a:gd name="connsiteX27-1599" fmla="*/ 4581456 w 5342334"/>
                <a:gd name="connsiteY27-1600" fmla="*/ 5443059 h 5785910"/>
                <a:gd name="connsiteX28-1601" fmla="*/ 4593578 w 5342334"/>
                <a:gd name="connsiteY28-1602" fmla="*/ 5444848 h 5785910"/>
                <a:gd name="connsiteX29-1603" fmla="*/ 4581281 w 5342334"/>
                <a:gd name="connsiteY29-1604" fmla="*/ 5445228 h 5785910"/>
                <a:gd name="connsiteX30-1605" fmla="*/ 2201665 w 5342334"/>
                <a:gd name="connsiteY30-1606" fmla="*/ 5541774 h 5785910"/>
                <a:gd name="connsiteX31-1607" fmla="*/ 1514723 w 5342334"/>
                <a:gd name="connsiteY31-1608" fmla="*/ 2929703 h 5785910"/>
                <a:gd name="connsiteX32-1609" fmla="*/ 1975047 w 5342334"/>
                <a:gd name="connsiteY32-1610" fmla="*/ 2725675 h 5785910"/>
                <a:gd name="connsiteX33-1611" fmla="*/ 2654934 w 5342334"/>
                <a:gd name="connsiteY33-1612" fmla="*/ 1630299 h 5785910"/>
                <a:gd name="connsiteX34-1613" fmla="*/ 3108192 w 5342334"/>
                <a:gd name="connsiteY34-1614" fmla="*/ 686009 h 5785910"/>
                <a:gd name="connsiteX35-1615" fmla="*/ 3334821 w 5342334"/>
                <a:gd name="connsiteY35-1616" fmla="*/ 6121 h 5785910"/>
                <a:gd name="connsiteX36-1617" fmla="*/ 3380735 w 5342334"/>
                <a:gd name="connsiteY36-1618" fmla="*/ 118 h 5785910"/>
                <a:gd name="connsiteX0-1619" fmla="*/ 1438934 w 5342334"/>
                <a:gd name="connsiteY0-1620" fmla="*/ 2944008 h 5785910"/>
                <a:gd name="connsiteX1-1621" fmla="*/ 1441770 w 5342334"/>
                <a:gd name="connsiteY1-1622" fmla="*/ 2943473 h 5785910"/>
                <a:gd name="connsiteX2-1623" fmla="*/ 1438934 w 5342334"/>
                <a:gd name="connsiteY2-1624" fmla="*/ 2944008 h 5785910"/>
                <a:gd name="connsiteX3-1625" fmla="*/ 1354605 w 5342334"/>
                <a:gd name="connsiteY3-1626" fmla="*/ 2912708 h 5785910"/>
                <a:gd name="connsiteX4-1627" fmla="*/ 1423317 w 5342334"/>
                <a:gd name="connsiteY4-1628" fmla="*/ 2947468 h 5785910"/>
                <a:gd name="connsiteX5-1629" fmla="*/ 1421525 w 5342334"/>
                <a:gd name="connsiteY5-1630" fmla="*/ 3320849 h 5785910"/>
                <a:gd name="connsiteX6-1631" fmla="*/ 2146318 w 5342334"/>
                <a:gd name="connsiteY6-1632" fmla="*/ 5548257 h 5785910"/>
                <a:gd name="connsiteX7-1633" fmla="*/ 2115204 w 5342334"/>
                <a:gd name="connsiteY7-1634" fmla="*/ 5553206 h 5785910"/>
                <a:gd name="connsiteX8-1635" fmla="*/ 1246460 w 5342334"/>
                <a:gd name="connsiteY8-1636" fmla="*/ 5785910 h 5785910"/>
                <a:gd name="connsiteX9-1637" fmla="*/ 0 w 5342334"/>
                <a:gd name="connsiteY9-1638" fmla="*/ 3148605 h 5785910"/>
                <a:gd name="connsiteX10-1639" fmla="*/ 1262428 w 5342334"/>
                <a:gd name="connsiteY10-1640" fmla="*/ 2938106 h 5785910"/>
                <a:gd name="connsiteX11-1641" fmla="*/ 1354605 w 5342334"/>
                <a:gd name="connsiteY11-1642" fmla="*/ 2912708 h 5785910"/>
                <a:gd name="connsiteX12-1643" fmla="*/ 3380735 w 5342334"/>
                <a:gd name="connsiteY12-1644" fmla="*/ 118 h 5785910"/>
                <a:gd name="connsiteX13-1645" fmla="*/ 3863622 w 5342334"/>
                <a:gd name="connsiteY13-1646" fmla="*/ 912639 h 5785910"/>
                <a:gd name="connsiteX14-1647" fmla="*/ 3674765 w 5342334"/>
                <a:gd name="connsiteY14-1648" fmla="*/ 2045786 h 5785910"/>
                <a:gd name="connsiteX15-1649" fmla="*/ 4585837 w 5342334"/>
                <a:gd name="connsiteY15-1650" fmla="*/ 2046833 h 5785910"/>
                <a:gd name="connsiteX16-1651" fmla="*/ 4775401 w 5342334"/>
                <a:gd name="connsiteY16-1652" fmla="*/ 2003486 h 5785910"/>
                <a:gd name="connsiteX17-1653" fmla="*/ 5203724 w 5342334"/>
                <a:gd name="connsiteY17-1654" fmla="*/ 2381935 h 5785910"/>
                <a:gd name="connsiteX18-1655" fmla="*/ 4980124 w 5342334"/>
                <a:gd name="connsiteY18-1656" fmla="*/ 2705696 h 5785910"/>
                <a:gd name="connsiteX19-1657" fmla="*/ 5342334 w 5342334"/>
                <a:gd name="connsiteY19-1658" fmla="*/ 3258997 h 5785910"/>
                <a:gd name="connsiteX20-1659" fmla="*/ 5107100 w 5342334"/>
                <a:gd name="connsiteY20-1660" fmla="*/ 3754493 h 5785910"/>
                <a:gd name="connsiteX21-1661" fmla="*/ 5342334 w 5342334"/>
                <a:gd name="connsiteY21-1662" fmla="*/ 4140580 h 5785910"/>
                <a:gd name="connsiteX22-1663" fmla="*/ 4844706 w 5342334"/>
                <a:gd name="connsiteY22-1664" fmla="*/ 4606676 h 5785910"/>
                <a:gd name="connsiteX23-1665" fmla="*/ 4790537 w 5342334"/>
                <a:gd name="connsiteY23-1666" fmla="*/ 4596433 h 5785910"/>
                <a:gd name="connsiteX24-1667" fmla="*/ 4802287 w 5342334"/>
                <a:gd name="connsiteY24-1668" fmla="*/ 4606672 h 5785910"/>
                <a:gd name="connsiteX25-1669" fmla="*/ 5191248 w 5342334"/>
                <a:gd name="connsiteY25-1670" fmla="*/ 4997228 h 5785910"/>
                <a:gd name="connsiteX26-1671" fmla="*/ 4866278 w 5342334"/>
                <a:gd name="connsiteY26-1672" fmla="*/ 5435572 h 5785910"/>
                <a:gd name="connsiteX27-1673" fmla="*/ 4581456 w 5342334"/>
                <a:gd name="connsiteY27-1674" fmla="*/ 5443059 h 5785910"/>
                <a:gd name="connsiteX28-1675" fmla="*/ 4593578 w 5342334"/>
                <a:gd name="connsiteY28-1676" fmla="*/ 5444848 h 5785910"/>
                <a:gd name="connsiteX29-1677" fmla="*/ 4581281 w 5342334"/>
                <a:gd name="connsiteY29-1678" fmla="*/ 5445228 h 5785910"/>
                <a:gd name="connsiteX30-1679" fmla="*/ 2201665 w 5342334"/>
                <a:gd name="connsiteY30-1680" fmla="*/ 5541774 h 5785910"/>
                <a:gd name="connsiteX31-1681" fmla="*/ 1514723 w 5342334"/>
                <a:gd name="connsiteY31-1682" fmla="*/ 2929703 h 5785910"/>
                <a:gd name="connsiteX32-1683" fmla="*/ 1975047 w 5342334"/>
                <a:gd name="connsiteY32-1684" fmla="*/ 2725675 h 5785910"/>
                <a:gd name="connsiteX33-1685" fmla="*/ 2654934 w 5342334"/>
                <a:gd name="connsiteY33-1686" fmla="*/ 1630299 h 5785910"/>
                <a:gd name="connsiteX34-1687" fmla="*/ 3108192 w 5342334"/>
                <a:gd name="connsiteY34-1688" fmla="*/ 686009 h 5785910"/>
                <a:gd name="connsiteX35-1689" fmla="*/ 3334821 w 5342334"/>
                <a:gd name="connsiteY35-1690" fmla="*/ 6121 h 5785910"/>
                <a:gd name="connsiteX36-1691" fmla="*/ 3380735 w 5342334"/>
                <a:gd name="connsiteY36-1692" fmla="*/ 118 h 5785910"/>
                <a:gd name="connsiteX0-1693" fmla="*/ 1438934 w 5342334"/>
                <a:gd name="connsiteY0-1694" fmla="*/ 2944008 h 5785910"/>
                <a:gd name="connsiteX1-1695" fmla="*/ 1441770 w 5342334"/>
                <a:gd name="connsiteY1-1696" fmla="*/ 2943473 h 5785910"/>
                <a:gd name="connsiteX2-1697" fmla="*/ 1438934 w 5342334"/>
                <a:gd name="connsiteY2-1698" fmla="*/ 2944008 h 5785910"/>
                <a:gd name="connsiteX3-1699" fmla="*/ 1354605 w 5342334"/>
                <a:gd name="connsiteY3-1700" fmla="*/ 2912708 h 5785910"/>
                <a:gd name="connsiteX4-1701" fmla="*/ 1423317 w 5342334"/>
                <a:gd name="connsiteY4-1702" fmla="*/ 2947468 h 5785910"/>
                <a:gd name="connsiteX5-1703" fmla="*/ 1421525 w 5342334"/>
                <a:gd name="connsiteY5-1704" fmla="*/ 3320849 h 5785910"/>
                <a:gd name="connsiteX6-1705" fmla="*/ 2146318 w 5342334"/>
                <a:gd name="connsiteY6-1706" fmla="*/ 5548257 h 5785910"/>
                <a:gd name="connsiteX7-1707" fmla="*/ 2115204 w 5342334"/>
                <a:gd name="connsiteY7-1708" fmla="*/ 5553206 h 5785910"/>
                <a:gd name="connsiteX8-1709" fmla="*/ 1246460 w 5342334"/>
                <a:gd name="connsiteY8-1710" fmla="*/ 5785910 h 5785910"/>
                <a:gd name="connsiteX9-1711" fmla="*/ 0 w 5342334"/>
                <a:gd name="connsiteY9-1712" fmla="*/ 3148605 h 5785910"/>
                <a:gd name="connsiteX10-1713" fmla="*/ 1262428 w 5342334"/>
                <a:gd name="connsiteY10-1714" fmla="*/ 2938106 h 5785910"/>
                <a:gd name="connsiteX11-1715" fmla="*/ 1354605 w 5342334"/>
                <a:gd name="connsiteY11-1716" fmla="*/ 2912708 h 5785910"/>
                <a:gd name="connsiteX12-1717" fmla="*/ 3380735 w 5342334"/>
                <a:gd name="connsiteY12-1718" fmla="*/ 118 h 5785910"/>
                <a:gd name="connsiteX13-1719" fmla="*/ 3863622 w 5342334"/>
                <a:gd name="connsiteY13-1720" fmla="*/ 912639 h 5785910"/>
                <a:gd name="connsiteX14-1721" fmla="*/ 3674765 w 5342334"/>
                <a:gd name="connsiteY14-1722" fmla="*/ 2045786 h 5785910"/>
                <a:gd name="connsiteX15-1723" fmla="*/ 4585837 w 5342334"/>
                <a:gd name="connsiteY15-1724" fmla="*/ 2046833 h 5785910"/>
                <a:gd name="connsiteX16-1725" fmla="*/ 4775401 w 5342334"/>
                <a:gd name="connsiteY16-1726" fmla="*/ 2003486 h 5785910"/>
                <a:gd name="connsiteX17-1727" fmla="*/ 5203724 w 5342334"/>
                <a:gd name="connsiteY17-1728" fmla="*/ 2381935 h 5785910"/>
                <a:gd name="connsiteX18-1729" fmla="*/ 4980124 w 5342334"/>
                <a:gd name="connsiteY18-1730" fmla="*/ 2705696 h 5785910"/>
                <a:gd name="connsiteX19-1731" fmla="*/ 5342334 w 5342334"/>
                <a:gd name="connsiteY19-1732" fmla="*/ 3258997 h 5785910"/>
                <a:gd name="connsiteX20-1733" fmla="*/ 5107100 w 5342334"/>
                <a:gd name="connsiteY20-1734" fmla="*/ 3754493 h 5785910"/>
                <a:gd name="connsiteX21-1735" fmla="*/ 5342334 w 5342334"/>
                <a:gd name="connsiteY21-1736" fmla="*/ 4140580 h 5785910"/>
                <a:gd name="connsiteX22-1737" fmla="*/ 4844706 w 5342334"/>
                <a:gd name="connsiteY22-1738" fmla="*/ 4606676 h 5785910"/>
                <a:gd name="connsiteX23-1739" fmla="*/ 4790537 w 5342334"/>
                <a:gd name="connsiteY23-1740" fmla="*/ 4596433 h 5785910"/>
                <a:gd name="connsiteX24-1741" fmla="*/ 4802287 w 5342334"/>
                <a:gd name="connsiteY24-1742" fmla="*/ 4606672 h 5785910"/>
                <a:gd name="connsiteX25-1743" fmla="*/ 5191248 w 5342334"/>
                <a:gd name="connsiteY25-1744" fmla="*/ 4997228 h 5785910"/>
                <a:gd name="connsiteX26-1745" fmla="*/ 4866278 w 5342334"/>
                <a:gd name="connsiteY26-1746" fmla="*/ 5435572 h 5785910"/>
                <a:gd name="connsiteX27-1747" fmla="*/ 4581456 w 5342334"/>
                <a:gd name="connsiteY27-1748" fmla="*/ 5443059 h 5785910"/>
                <a:gd name="connsiteX28-1749" fmla="*/ 4593578 w 5342334"/>
                <a:gd name="connsiteY28-1750" fmla="*/ 5444848 h 5785910"/>
                <a:gd name="connsiteX29-1751" fmla="*/ 4581281 w 5342334"/>
                <a:gd name="connsiteY29-1752" fmla="*/ 5445228 h 5785910"/>
                <a:gd name="connsiteX30-1753" fmla="*/ 2233555 w 5342334"/>
                <a:gd name="connsiteY30-1754" fmla="*/ 5541774 h 5785910"/>
                <a:gd name="connsiteX31-1755" fmla="*/ 1514723 w 5342334"/>
                <a:gd name="connsiteY31-1756" fmla="*/ 2929703 h 5785910"/>
                <a:gd name="connsiteX32-1757" fmla="*/ 1975047 w 5342334"/>
                <a:gd name="connsiteY32-1758" fmla="*/ 2725675 h 5785910"/>
                <a:gd name="connsiteX33-1759" fmla="*/ 2654934 w 5342334"/>
                <a:gd name="connsiteY33-1760" fmla="*/ 1630299 h 5785910"/>
                <a:gd name="connsiteX34-1761" fmla="*/ 3108192 w 5342334"/>
                <a:gd name="connsiteY34-1762" fmla="*/ 686009 h 5785910"/>
                <a:gd name="connsiteX35-1763" fmla="*/ 3334821 w 5342334"/>
                <a:gd name="connsiteY35-1764" fmla="*/ 6121 h 5785910"/>
                <a:gd name="connsiteX36-1765" fmla="*/ 3380735 w 5342334"/>
                <a:gd name="connsiteY36-1766" fmla="*/ 118 h 5785910"/>
                <a:gd name="connsiteX0-1767" fmla="*/ 1438934 w 5342334"/>
                <a:gd name="connsiteY0-1768" fmla="*/ 2944008 h 5785910"/>
                <a:gd name="connsiteX1-1769" fmla="*/ 1441770 w 5342334"/>
                <a:gd name="connsiteY1-1770" fmla="*/ 2943473 h 5785910"/>
                <a:gd name="connsiteX2-1771" fmla="*/ 1438934 w 5342334"/>
                <a:gd name="connsiteY2-1772" fmla="*/ 2944008 h 5785910"/>
                <a:gd name="connsiteX3-1773" fmla="*/ 1354605 w 5342334"/>
                <a:gd name="connsiteY3-1774" fmla="*/ 2912708 h 5785910"/>
                <a:gd name="connsiteX4-1775" fmla="*/ 1423317 w 5342334"/>
                <a:gd name="connsiteY4-1776" fmla="*/ 2947468 h 5785910"/>
                <a:gd name="connsiteX5-1777" fmla="*/ 1421525 w 5342334"/>
                <a:gd name="connsiteY5-1778" fmla="*/ 3320849 h 5785910"/>
                <a:gd name="connsiteX6-1779" fmla="*/ 2146318 w 5342334"/>
                <a:gd name="connsiteY6-1780" fmla="*/ 5548257 h 5785910"/>
                <a:gd name="connsiteX7-1781" fmla="*/ 2115204 w 5342334"/>
                <a:gd name="connsiteY7-1782" fmla="*/ 5553206 h 5785910"/>
                <a:gd name="connsiteX8-1783" fmla="*/ 1246460 w 5342334"/>
                <a:gd name="connsiteY8-1784" fmla="*/ 5785910 h 5785910"/>
                <a:gd name="connsiteX9-1785" fmla="*/ 0 w 5342334"/>
                <a:gd name="connsiteY9-1786" fmla="*/ 3148605 h 5785910"/>
                <a:gd name="connsiteX10-1787" fmla="*/ 1262428 w 5342334"/>
                <a:gd name="connsiteY10-1788" fmla="*/ 2938106 h 5785910"/>
                <a:gd name="connsiteX11-1789" fmla="*/ 1354605 w 5342334"/>
                <a:gd name="connsiteY11-1790" fmla="*/ 2912708 h 5785910"/>
                <a:gd name="connsiteX12-1791" fmla="*/ 3380735 w 5342334"/>
                <a:gd name="connsiteY12-1792" fmla="*/ 118 h 5785910"/>
                <a:gd name="connsiteX13-1793" fmla="*/ 3863622 w 5342334"/>
                <a:gd name="connsiteY13-1794" fmla="*/ 912639 h 5785910"/>
                <a:gd name="connsiteX14-1795" fmla="*/ 3674765 w 5342334"/>
                <a:gd name="connsiteY14-1796" fmla="*/ 2045786 h 5785910"/>
                <a:gd name="connsiteX15-1797" fmla="*/ 4585837 w 5342334"/>
                <a:gd name="connsiteY15-1798" fmla="*/ 2046833 h 5785910"/>
                <a:gd name="connsiteX16-1799" fmla="*/ 4775401 w 5342334"/>
                <a:gd name="connsiteY16-1800" fmla="*/ 2003486 h 5785910"/>
                <a:gd name="connsiteX17-1801" fmla="*/ 5203724 w 5342334"/>
                <a:gd name="connsiteY17-1802" fmla="*/ 2381935 h 5785910"/>
                <a:gd name="connsiteX18-1803" fmla="*/ 4980124 w 5342334"/>
                <a:gd name="connsiteY18-1804" fmla="*/ 2705696 h 5785910"/>
                <a:gd name="connsiteX19-1805" fmla="*/ 5342334 w 5342334"/>
                <a:gd name="connsiteY19-1806" fmla="*/ 3258997 h 5785910"/>
                <a:gd name="connsiteX20-1807" fmla="*/ 5107100 w 5342334"/>
                <a:gd name="connsiteY20-1808" fmla="*/ 3754493 h 5785910"/>
                <a:gd name="connsiteX21-1809" fmla="*/ 5342334 w 5342334"/>
                <a:gd name="connsiteY21-1810" fmla="*/ 4140580 h 5785910"/>
                <a:gd name="connsiteX22-1811" fmla="*/ 4844706 w 5342334"/>
                <a:gd name="connsiteY22-1812" fmla="*/ 4606676 h 5785910"/>
                <a:gd name="connsiteX23-1813" fmla="*/ 4790537 w 5342334"/>
                <a:gd name="connsiteY23-1814" fmla="*/ 4596433 h 5785910"/>
                <a:gd name="connsiteX24-1815" fmla="*/ 4802287 w 5342334"/>
                <a:gd name="connsiteY24-1816" fmla="*/ 4606672 h 5785910"/>
                <a:gd name="connsiteX25-1817" fmla="*/ 5191248 w 5342334"/>
                <a:gd name="connsiteY25-1818" fmla="*/ 4997228 h 5785910"/>
                <a:gd name="connsiteX26-1819" fmla="*/ 4866278 w 5342334"/>
                <a:gd name="connsiteY26-1820" fmla="*/ 5435572 h 5785910"/>
                <a:gd name="connsiteX27-1821" fmla="*/ 4581456 w 5342334"/>
                <a:gd name="connsiteY27-1822" fmla="*/ 5443059 h 5785910"/>
                <a:gd name="connsiteX28-1823" fmla="*/ 4593578 w 5342334"/>
                <a:gd name="connsiteY28-1824" fmla="*/ 5444848 h 5785910"/>
                <a:gd name="connsiteX29-1825" fmla="*/ 4581281 w 5342334"/>
                <a:gd name="connsiteY29-1826" fmla="*/ 5445228 h 5785910"/>
                <a:gd name="connsiteX30-1827" fmla="*/ 2276075 w 5342334"/>
                <a:gd name="connsiteY30-1828" fmla="*/ 5536459 h 5785910"/>
                <a:gd name="connsiteX31-1829" fmla="*/ 1514723 w 5342334"/>
                <a:gd name="connsiteY31-1830" fmla="*/ 2929703 h 5785910"/>
                <a:gd name="connsiteX32-1831" fmla="*/ 1975047 w 5342334"/>
                <a:gd name="connsiteY32-1832" fmla="*/ 2725675 h 5785910"/>
                <a:gd name="connsiteX33-1833" fmla="*/ 2654934 w 5342334"/>
                <a:gd name="connsiteY33-1834" fmla="*/ 1630299 h 5785910"/>
                <a:gd name="connsiteX34-1835" fmla="*/ 3108192 w 5342334"/>
                <a:gd name="connsiteY34-1836" fmla="*/ 686009 h 5785910"/>
                <a:gd name="connsiteX35-1837" fmla="*/ 3334821 w 5342334"/>
                <a:gd name="connsiteY35-1838" fmla="*/ 6121 h 5785910"/>
                <a:gd name="connsiteX36-1839" fmla="*/ 3380735 w 5342334"/>
                <a:gd name="connsiteY36-1840" fmla="*/ 118 h 5785910"/>
                <a:gd name="connsiteX0-1841" fmla="*/ 1438934 w 5342334"/>
                <a:gd name="connsiteY0-1842" fmla="*/ 2944008 h 5785910"/>
                <a:gd name="connsiteX1-1843" fmla="*/ 1441770 w 5342334"/>
                <a:gd name="connsiteY1-1844" fmla="*/ 2943473 h 5785910"/>
                <a:gd name="connsiteX2-1845" fmla="*/ 1438934 w 5342334"/>
                <a:gd name="connsiteY2-1846" fmla="*/ 2944008 h 5785910"/>
                <a:gd name="connsiteX3-1847" fmla="*/ 1354605 w 5342334"/>
                <a:gd name="connsiteY3-1848" fmla="*/ 2912708 h 5785910"/>
                <a:gd name="connsiteX4-1849" fmla="*/ 1423317 w 5342334"/>
                <a:gd name="connsiteY4-1850" fmla="*/ 2947468 h 5785910"/>
                <a:gd name="connsiteX5-1851" fmla="*/ 1421525 w 5342334"/>
                <a:gd name="connsiteY5-1852" fmla="*/ 3320849 h 5785910"/>
                <a:gd name="connsiteX6-1853" fmla="*/ 2146318 w 5342334"/>
                <a:gd name="connsiteY6-1854" fmla="*/ 5548257 h 5785910"/>
                <a:gd name="connsiteX7-1855" fmla="*/ 2115204 w 5342334"/>
                <a:gd name="connsiteY7-1856" fmla="*/ 5553206 h 5785910"/>
                <a:gd name="connsiteX8-1857" fmla="*/ 1246460 w 5342334"/>
                <a:gd name="connsiteY8-1858" fmla="*/ 5785910 h 5785910"/>
                <a:gd name="connsiteX9-1859" fmla="*/ 0 w 5342334"/>
                <a:gd name="connsiteY9-1860" fmla="*/ 3148605 h 5785910"/>
                <a:gd name="connsiteX10-1861" fmla="*/ 1262428 w 5342334"/>
                <a:gd name="connsiteY10-1862" fmla="*/ 2938106 h 5785910"/>
                <a:gd name="connsiteX11-1863" fmla="*/ 1354605 w 5342334"/>
                <a:gd name="connsiteY11-1864" fmla="*/ 2912708 h 5785910"/>
                <a:gd name="connsiteX12-1865" fmla="*/ 3380735 w 5342334"/>
                <a:gd name="connsiteY12-1866" fmla="*/ 118 h 5785910"/>
                <a:gd name="connsiteX13-1867" fmla="*/ 3863622 w 5342334"/>
                <a:gd name="connsiteY13-1868" fmla="*/ 912639 h 5785910"/>
                <a:gd name="connsiteX14-1869" fmla="*/ 3674765 w 5342334"/>
                <a:gd name="connsiteY14-1870" fmla="*/ 2045786 h 5785910"/>
                <a:gd name="connsiteX15-1871" fmla="*/ 4585837 w 5342334"/>
                <a:gd name="connsiteY15-1872" fmla="*/ 2046833 h 5785910"/>
                <a:gd name="connsiteX16-1873" fmla="*/ 4775401 w 5342334"/>
                <a:gd name="connsiteY16-1874" fmla="*/ 2003486 h 5785910"/>
                <a:gd name="connsiteX17-1875" fmla="*/ 5203724 w 5342334"/>
                <a:gd name="connsiteY17-1876" fmla="*/ 2381935 h 5785910"/>
                <a:gd name="connsiteX18-1877" fmla="*/ 4980124 w 5342334"/>
                <a:gd name="connsiteY18-1878" fmla="*/ 2705696 h 5785910"/>
                <a:gd name="connsiteX19-1879" fmla="*/ 5342334 w 5342334"/>
                <a:gd name="connsiteY19-1880" fmla="*/ 3258997 h 5785910"/>
                <a:gd name="connsiteX20-1881" fmla="*/ 5107100 w 5342334"/>
                <a:gd name="connsiteY20-1882" fmla="*/ 3754493 h 5785910"/>
                <a:gd name="connsiteX21-1883" fmla="*/ 5342334 w 5342334"/>
                <a:gd name="connsiteY21-1884" fmla="*/ 4140580 h 5785910"/>
                <a:gd name="connsiteX22-1885" fmla="*/ 4844706 w 5342334"/>
                <a:gd name="connsiteY22-1886" fmla="*/ 4606676 h 5785910"/>
                <a:gd name="connsiteX23-1887" fmla="*/ 4790537 w 5342334"/>
                <a:gd name="connsiteY23-1888" fmla="*/ 4596433 h 5785910"/>
                <a:gd name="connsiteX24-1889" fmla="*/ 4802287 w 5342334"/>
                <a:gd name="connsiteY24-1890" fmla="*/ 4606672 h 5785910"/>
                <a:gd name="connsiteX25-1891" fmla="*/ 5191248 w 5342334"/>
                <a:gd name="connsiteY25-1892" fmla="*/ 4997228 h 5785910"/>
                <a:gd name="connsiteX26-1893" fmla="*/ 4866278 w 5342334"/>
                <a:gd name="connsiteY26-1894" fmla="*/ 5435572 h 5785910"/>
                <a:gd name="connsiteX27-1895" fmla="*/ 4581456 w 5342334"/>
                <a:gd name="connsiteY27-1896" fmla="*/ 5443059 h 5785910"/>
                <a:gd name="connsiteX28-1897" fmla="*/ 4593578 w 5342334"/>
                <a:gd name="connsiteY28-1898" fmla="*/ 5444848 h 5785910"/>
                <a:gd name="connsiteX29-1899" fmla="*/ 4581281 w 5342334"/>
                <a:gd name="connsiteY29-1900" fmla="*/ 5445228 h 5785910"/>
                <a:gd name="connsiteX30-1901" fmla="*/ 2276075 w 5342334"/>
                <a:gd name="connsiteY30-1902" fmla="*/ 5536459 h 5785910"/>
                <a:gd name="connsiteX31-1903" fmla="*/ 1551927 w 5342334"/>
                <a:gd name="connsiteY31-1904" fmla="*/ 2929703 h 5785910"/>
                <a:gd name="connsiteX32-1905" fmla="*/ 1975047 w 5342334"/>
                <a:gd name="connsiteY32-1906" fmla="*/ 2725675 h 5785910"/>
                <a:gd name="connsiteX33-1907" fmla="*/ 2654934 w 5342334"/>
                <a:gd name="connsiteY33-1908" fmla="*/ 1630299 h 5785910"/>
                <a:gd name="connsiteX34-1909" fmla="*/ 3108192 w 5342334"/>
                <a:gd name="connsiteY34-1910" fmla="*/ 686009 h 5785910"/>
                <a:gd name="connsiteX35-1911" fmla="*/ 3334821 w 5342334"/>
                <a:gd name="connsiteY35-1912" fmla="*/ 6121 h 5785910"/>
                <a:gd name="connsiteX36-1913" fmla="*/ 3380735 w 5342334"/>
                <a:gd name="connsiteY36-1914" fmla="*/ 118 h 5785910"/>
                <a:gd name="connsiteX0-1915" fmla="*/ 1438934 w 5342334"/>
                <a:gd name="connsiteY0-1916" fmla="*/ 2944008 h 5785910"/>
                <a:gd name="connsiteX1-1917" fmla="*/ 1441770 w 5342334"/>
                <a:gd name="connsiteY1-1918" fmla="*/ 2943473 h 5785910"/>
                <a:gd name="connsiteX2-1919" fmla="*/ 1438934 w 5342334"/>
                <a:gd name="connsiteY2-1920" fmla="*/ 2944008 h 5785910"/>
                <a:gd name="connsiteX3-1921" fmla="*/ 1354605 w 5342334"/>
                <a:gd name="connsiteY3-1922" fmla="*/ 2912708 h 5785910"/>
                <a:gd name="connsiteX4-1923" fmla="*/ 1423317 w 5342334"/>
                <a:gd name="connsiteY4-1924" fmla="*/ 2947468 h 5785910"/>
                <a:gd name="connsiteX5-1925" fmla="*/ 1421525 w 5342334"/>
                <a:gd name="connsiteY5-1926" fmla="*/ 3320849 h 5785910"/>
                <a:gd name="connsiteX6-1927" fmla="*/ 2146318 w 5342334"/>
                <a:gd name="connsiteY6-1928" fmla="*/ 5548257 h 5785910"/>
                <a:gd name="connsiteX7-1929" fmla="*/ 2115204 w 5342334"/>
                <a:gd name="connsiteY7-1930" fmla="*/ 5553206 h 5785910"/>
                <a:gd name="connsiteX8-1931" fmla="*/ 1246460 w 5342334"/>
                <a:gd name="connsiteY8-1932" fmla="*/ 5785910 h 5785910"/>
                <a:gd name="connsiteX9-1933" fmla="*/ 0 w 5342334"/>
                <a:gd name="connsiteY9-1934" fmla="*/ 3148605 h 5785910"/>
                <a:gd name="connsiteX10-1935" fmla="*/ 1262428 w 5342334"/>
                <a:gd name="connsiteY10-1936" fmla="*/ 2938106 h 5785910"/>
                <a:gd name="connsiteX11-1937" fmla="*/ 1354605 w 5342334"/>
                <a:gd name="connsiteY11-1938" fmla="*/ 2912708 h 5785910"/>
                <a:gd name="connsiteX12-1939" fmla="*/ 3380735 w 5342334"/>
                <a:gd name="connsiteY12-1940" fmla="*/ 118 h 5785910"/>
                <a:gd name="connsiteX13-1941" fmla="*/ 3863622 w 5342334"/>
                <a:gd name="connsiteY13-1942" fmla="*/ 912639 h 5785910"/>
                <a:gd name="connsiteX14-1943" fmla="*/ 3674765 w 5342334"/>
                <a:gd name="connsiteY14-1944" fmla="*/ 2045786 h 5785910"/>
                <a:gd name="connsiteX15-1945" fmla="*/ 4585837 w 5342334"/>
                <a:gd name="connsiteY15-1946" fmla="*/ 2046833 h 5785910"/>
                <a:gd name="connsiteX16-1947" fmla="*/ 4775401 w 5342334"/>
                <a:gd name="connsiteY16-1948" fmla="*/ 2003486 h 5785910"/>
                <a:gd name="connsiteX17-1949" fmla="*/ 5203724 w 5342334"/>
                <a:gd name="connsiteY17-1950" fmla="*/ 2381935 h 5785910"/>
                <a:gd name="connsiteX18-1951" fmla="*/ 4980124 w 5342334"/>
                <a:gd name="connsiteY18-1952" fmla="*/ 2705696 h 5785910"/>
                <a:gd name="connsiteX19-1953" fmla="*/ 5342334 w 5342334"/>
                <a:gd name="connsiteY19-1954" fmla="*/ 3258997 h 5785910"/>
                <a:gd name="connsiteX20-1955" fmla="*/ 5107100 w 5342334"/>
                <a:gd name="connsiteY20-1956" fmla="*/ 3754493 h 5785910"/>
                <a:gd name="connsiteX21-1957" fmla="*/ 5342334 w 5342334"/>
                <a:gd name="connsiteY21-1958" fmla="*/ 4140580 h 5785910"/>
                <a:gd name="connsiteX22-1959" fmla="*/ 4844706 w 5342334"/>
                <a:gd name="connsiteY22-1960" fmla="*/ 4606676 h 5785910"/>
                <a:gd name="connsiteX23-1961" fmla="*/ 4790537 w 5342334"/>
                <a:gd name="connsiteY23-1962" fmla="*/ 4596433 h 5785910"/>
                <a:gd name="connsiteX24-1963" fmla="*/ 4802287 w 5342334"/>
                <a:gd name="connsiteY24-1964" fmla="*/ 4606672 h 5785910"/>
                <a:gd name="connsiteX25-1965" fmla="*/ 5191248 w 5342334"/>
                <a:gd name="connsiteY25-1966" fmla="*/ 4997228 h 5785910"/>
                <a:gd name="connsiteX26-1967" fmla="*/ 4866278 w 5342334"/>
                <a:gd name="connsiteY26-1968" fmla="*/ 5435572 h 5785910"/>
                <a:gd name="connsiteX27-1969" fmla="*/ 4581456 w 5342334"/>
                <a:gd name="connsiteY27-1970" fmla="*/ 5443059 h 5785910"/>
                <a:gd name="connsiteX28-1971" fmla="*/ 4593578 w 5342334"/>
                <a:gd name="connsiteY28-1972" fmla="*/ 5444848 h 5785910"/>
                <a:gd name="connsiteX29-1973" fmla="*/ 4581281 w 5342334"/>
                <a:gd name="connsiteY29-1974" fmla="*/ 5445228 h 5785910"/>
                <a:gd name="connsiteX30-1975" fmla="*/ 2276075 w 5342334"/>
                <a:gd name="connsiteY30-1976" fmla="*/ 5536459 h 5785910"/>
                <a:gd name="connsiteX31-1977" fmla="*/ 1567871 w 5342334"/>
                <a:gd name="connsiteY31-1978" fmla="*/ 2924388 h 5785910"/>
                <a:gd name="connsiteX32-1979" fmla="*/ 1975047 w 5342334"/>
                <a:gd name="connsiteY32-1980" fmla="*/ 2725675 h 5785910"/>
                <a:gd name="connsiteX33-1981" fmla="*/ 2654934 w 5342334"/>
                <a:gd name="connsiteY33-1982" fmla="*/ 1630299 h 5785910"/>
                <a:gd name="connsiteX34-1983" fmla="*/ 3108192 w 5342334"/>
                <a:gd name="connsiteY34-1984" fmla="*/ 686009 h 5785910"/>
                <a:gd name="connsiteX35-1985" fmla="*/ 3334821 w 5342334"/>
                <a:gd name="connsiteY35-1986" fmla="*/ 6121 h 5785910"/>
                <a:gd name="connsiteX36-1987" fmla="*/ 3380735 w 5342334"/>
                <a:gd name="connsiteY36-1988" fmla="*/ 118 h 5785910"/>
                <a:gd name="connsiteX0-1989" fmla="*/ 1438934 w 5342334"/>
                <a:gd name="connsiteY0-1990" fmla="*/ 2944008 h 5785910"/>
                <a:gd name="connsiteX1-1991" fmla="*/ 1441770 w 5342334"/>
                <a:gd name="connsiteY1-1992" fmla="*/ 2943473 h 5785910"/>
                <a:gd name="connsiteX2-1993" fmla="*/ 1438934 w 5342334"/>
                <a:gd name="connsiteY2-1994" fmla="*/ 2944008 h 5785910"/>
                <a:gd name="connsiteX3-1995" fmla="*/ 1354605 w 5342334"/>
                <a:gd name="connsiteY3-1996" fmla="*/ 2912708 h 5785910"/>
                <a:gd name="connsiteX4-1997" fmla="*/ 1423317 w 5342334"/>
                <a:gd name="connsiteY4-1998" fmla="*/ 2947468 h 5785910"/>
                <a:gd name="connsiteX5-1999" fmla="*/ 1421525 w 5342334"/>
                <a:gd name="connsiteY5-2000" fmla="*/ 3320849 h 5785910"/>
                <a:gd name="connsiteX6-2001" fmla="*/ 2146318 w 5342334"/>
                <a:gd name="connsiteY6-2002" fmla="*/ 5548257 h 5785910"/>
                <a:gd name="connsiteX7-2003" fmla="*/ 2115204 w 5342334"/>
                <a:gd name="connsiteY7-2004" fmla="*/ 5553206 h 5785910"/>
                <a:gd name="connsiteX8-2005" fmla="*/ 1246460 w 5342334"/>
                <a:gd name="connsiteY8-2006" fmla="*/ 5785910 h 5785910"/>
                <a:gd name="connsiteX9-2007" fmla="*/ 0 w 5342334"/>
                <a:gd name="connsiteY9-2008" fmla="*/ 3148605 h 5785910"/>
                <a:gd name="connsiteX10-2009" fmla="*/ 1262428 w 5342334"/>
                <a:gd name="connsiteY10-2010" fmla="*/ 2938106 h 5785910"/>
                <a:gd name="connsiteX11-2011" fmla="*/ 1354605 w 5342334"/>
                <a:gd name="connsiteY11-2012" fmla="*/ 2912708 h 5785910"/>
                <a:gd name="connsiteX12-2013" fmla="*/ 3380735 w 5342334"/>
                <a:gd name="connsiteY12-2014" fmla="*/ 118 h 5785910"/>
                <a:gd name="connsiteX13-2015" fmla="*/ 3863622 w 5342334"/>
                <a:gd name="connsiteY13-2016" fmla="*/ 912639 h 5785910"/>
                <a:gd name="connsiteX14-2017" fmla="*/ 3674765 w 5342334"/>
                <a:gd name="connsiteY14-2018" fmla="*/ 2045786 h 5785910"/>
                <a:gd name="connsiteX15-2019" fmla="*/ 4585837 w 5342334"/>
                <a:gd name="connsiteY15-2020" fmla="*/ 2046833 h 5785910"/>
                <a:gd name="connsiteX16-2021" fmla="*/ 4775401 w 5342334"/>
                <a:gd name="connsiteY16-2022" fmla="*/ 2003486 h 5785910"/>
                <a:gd name="connsiteX17-2023" fmla="*/ 5203724 w 5342334"/>
                <a:gd name="connsiteY17-2024" fmla="*/ 2381935 h 5785910"/>
                <a:gd name="connsiteX18-2025" fmla="*/ 4980124 w 5342334"/>
                <a:gd name="connsiteY18-2026" fmla="*/ 2705696 h 5785910"/>
                <a:gd name="connsiteX19-2027" fmla="*/ 5342334 w 5342334"/>
                <a:gd name="connsiteY19-2028" fmla="*/ 3258997 h 5785910"/>
                <a:gd name="connsiteX20-2029" fmla="*/ 5107100 w 5342334"/>
                <a:gd name="connsiteY20-2030" fmla="*/ 3754493 h 5785910"/>
                <a:gd name="connsiteX21-2031" fmla="*/ 5342334 w 5342334"/>
                <a:gd name="connsiteY21-2032" fmla="*/ 4140580 h 5785910"/>
                <a:gd name="connsiteX22-2033" fmla="*/ 4844706 w 5342334"/>
                <a:gd name="connsiteY22-2034" fmla="*/ 4606676 h 5785910"/>
                <a:gd name="connsiteX23-2035" fmla="*/ 4790537 w 5342334"/>
                <a:gd name="connsiteY23-2036" fmla="*/ 4596433 h 5785910"/>
                <a:gd name="connsiteX24-2037" fmla="*/ 4802287 w 5342334"/>
                <a:gd name="connsiteY24-2038" fmla="*/ 4606672 h 5785910"/>
                <a:gd name="connsiteX25-2039" fmla="*/ 5191248 w 5342334"/>
                <a:gd name="connsiteY25-2040" fmla="*/ 4997228 h 5785910"/>
                <a:gd name="connsiteX26-2041" fmla="*/ 4866278 w 5342334"/>
                <a:gd name="connsiteY26-2042" fmla="*/ 5435572 h 5785910"/>
                <a:gd name="connsiteX27-2043" fmla="*/ 4581456 w 5342334"/>
                <a:gd name="connsiteY27-2044" fmla="*/ 5443059 h 5785910"/>
                <a:gd name="connsiteX28-2045" fmla="*/ 4593578 w 5342334"/>
                <a:gd name="connsiteY28-2046" fmla="*/ 5444848 h 5785910"/>
                <a:gd name="connsiteX29-2047" fmla="*/ 4581281 w 5342334"/>
                <a:gd name="connsiteY29-2048" fmla="*/ 5445228 h 5785910"/>
                <a:gd name="connsiteX30-2049" fmla="*/ 2276075 w 5342334"/>
                <a:gd name="connsiteY30-2050" fmla="*/ 5536459 h 5785910"/>
                <a:gd name="connsiteX31-2051" fmla="*/ 1567871 w 5342334"/>
                <a:gd name="connsiteY31-2052" fmla="*/ 2924388 h 5785910"/>
                <a:gd name="connsiteX32-2053" fmla="*/ 1975047 w 5342334"/>
                <a:gd name="connsiteY32-2054" fmla="*/ 2725675 h 5785910"/>
                <a:gd name="connsiteX33-2055" fmla="*/ 2654934 w 5342334"/>
                <a:gd name="connsiteY33-2056" fmla="*/ 1630299 h 5785910"/>
                <a:gd name="connsiteX34-2057" fmla="*/ 3108192 w 5342334"/>
                <a:gd name="connsiteY34-2058" fmla="*/ 686009 h 5785910"/>
                <a:gd name="connsiteX35-2059" fmla="*/ 3334821 w 5342334"/>
                <a:gd name="connsiteY35-2060" fmla="*/ 6121 h 5785910"/>
                <a:gd name="connsiteX36-2061" fmla="*/ 3380735 w 5342334"/>
                <a:gd name="connsiteY36-2062" fmla="*/ 118 h 57859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Lst>
              <a:rect l="l" t="t" r="r" b="b"/>
              <a:pathLst>
                <a:path w="5342334" h="5785910">
                  <a:moveTo>
                    <a:pt x="1438934" y="2944008"/>
                  </a:moveTo>
                  <a:lnTo>
                    <a:pt x="1441770" y="2943473"/>
                  </a:lnTo>
                  <a:lnTo>
                    <a:pt x="1438934" y="2944008"/>
                  </a:lnTo>
                  <a:close/>
                  <a:moveTo>
                    <a:pt x="1354605" y="2912708"/>
                  </a:moveTo>
                  <a:cubicBezTo>
                    <a:pt x="1381420" y="2914268"/>
                    <a:pt x="1412164" y="2879445"/>
                    <a:pt x="1423317" y="2947468"/>
                  </a:cubicBezTo>
                  <a:cubicBezTo>
                    <a:pt x="1434470" y="3015491"/>
                    <a:pt x="1420535" y="3195595"/>
                    <a:pt x="1421525" y="3320849"/>
                  </a:cubicBezTo>
                  <a:cubicBezTo>
                    <a:pt x="1438368" y="4219980"/>
                    <a:pt x="1608134" y="5048330"/>
                    <a:pt x="2146318" y="5548257"/>
                  </a:cubicBezTo>
                  <a:cubicBezTo>
                    <a:pt x="2132082" y="5546972"/>
                    <a:pt x="2129659" y="5554867"/>
                    <a:pt x="2115204" y="5553206"/>
                  </a:cubicBezTo>
                  <a:lnTo>
                    <a:pt x="1246460" y="5785910"/>
                  </a:lnTo>
                  <a:cubicBezTo>
                    <a:pt x="37772" y="4518970"/>
                    <a:pt x="415487" y="4027706"/>
                    <a:pt x="0" y="3148605"/>
                  </a:cubicBezTo>
                  <a:cubicBezTo>
                    <a:pt x="396729" y="3102488"/>
                    <a:pt x="860213" y="3040376"/>
                    <a:pt x="1262428" y="2938106"/>
                  </a:cubicBezTo>
                  <a:lnTo>
                    <a:pt x="1354605" y="2912708"/>
                  </a:lnTo>
                  <a:close/>
                  <a:moveTo>
                    <a:pt x="3380735" y="118"/>
                  </a:moveTo>
                  <a:cubicBezTo>
                    <a:pt x="3615010" y="9662"/>
                    <a:pt x="3910837" y="593941"/>
                    <a:pt x="3863622" y="912639"/>
                  </a:cubicBezTo>
                  <a:cubicBezTo>
                    <a:pt x="3800670" y="1290355"/>
                    <a:pt x="3548860" y="1856928"/>
                    <a:pt x="3674765" y="2045786"/>
                  </a:cubicBezTo>
                  <a:cubicBezTo>
                    <a:pt x="3797827" y="2230377"/>
                    <a:pt x="4501324" y="2071126"/>
                    <a:pt x="4585837" y="2046833"/>
                  </a:cubicBezTo>
                  <a:cubicBezTo>
                    <a:pt x="4670350" y="2022540"/>
                    <a:pt x="4615047" y="2013011"/>
                    <a:pt x="4775401" y="2003486"/>
                  </a:cubicBezTo>
                  <a:cubicBezTo>
                    <a:pt x="4935754" y="1993961"/>
                    <a:pt x="5203724" y="2172925"/>
                    <a:pt x="5203724" y="2381935"/>
                  </a:cubicBezTo>
                  <a:cubicBezTo>
                    <a:pt x="5203724" y="2524417"/>
                    <a:pt x="5114611" y="2648510"/>
                    <a:pt x="4980124" y="2705696"/>
                  </a:cubicBezTo>
                  <a:cubicBezTo>
                    <a:pt x="5186442" y="2738785"/>
                    <a:pt x="5342334" y="2974614"/>
                    <a:pt x="5342334" y="3258997"/>
                  </a:cubicBezTo>
                  <a:cubicBezTo>
                    <a:pt x="5342334" y="3478715"/>
                    <a:pt x="5249280" y="3669449"/>
                    <a:pt x="5107100" y="3754493"/>
                  </a:cubicBezTo>
                  <a:cubicBezTo>
                    <a:pt x="5250279" y="3829786"/>
                    <a:pt x="5342334" y="3975115"/>
                    <a:pt x="5342334" y="4140580"/>
                  </a:cubicBezTo>
                  <a:cubicBezTo>
                    <a:pt x="5342334" y="4397998"/>
                    <a:pt x="5119540" y="4606676"/>
                    <a:pt x="4844706" y="4606676"/>
                  </a:cubicBezTo>
                  <a:lnTo>
                    <a:pt x="4790537" y="4596433"/>
                  </a:lnTo>
                  <a:lnTo>
                    <a:pt x="4802287" y="4606672"/>
                  </a:lnTo>
                  <a:cubicBezTo>
                    <a:pt x="5095775" y="4623426"/>
                    <a:pt x="5180585" y="4859077"/>
                    <a:pt x="5191248" y="4997228"/>
                  </a:cubicBezTo>
                  <a:cubicBezTo>
                    <a:pt x="5201911" y="5135379"/>
                    <a:pt x="5088613" y="5385095"/>
                    <a:pt x="4866278" y="5435572"/>
                  </a:cubicBezTo>
                  <a:lnTo>
                    <a:pt x="4581456" y="5443059"/>
                  </a:lnTo>
                  <a:lnTo>
                    <a:pt x="4593578" y="5444848"/>
                  </a:lnTo>
                  <a:lnTo>
                    <a:pt x="4581281" y="5445228"/>
                  </a:lnTo>
                  <a:cubicBezTo>
                    <a:pt x="3769354" y="5470211"/>
                    <a:pt x="4031718" y="5729575"/>
                    <a:pt x="2276075" y="5536459"/>
                  </a:cubicBezTo>
                  <a:cubicBezTo>
                    <a:pt x="1740041" y="5125519"/>
                    <a:pt x="1434982" y="3948583"/>
                    <a:pt x="1567871" y="2924388"/>
                  </a:cubicBezTo>
                  <a:cubicBezTo>
                    <a:pt x="1736241" y="2898340"/>
                    <a:pt x="1793870" y="2941357"/>
                    <a:pt x="1975047" y="2725675"/>
                  </a:cubicBezTo>
                  <a:cubicBezTo>
                    <a:pt x="2156224" y="2509993"/>
                    <a:pt x="2466077" y="1970243"/>
                    <a:pt x="2654934" y="1630299"/>
                  </a:cubicBezTo>
                  <a:cubicBezTo>
                    <a:pt x="2843792" y="1290355"/>
                    <a:pt x="2994878" y="956704"/>
                    <a:pt x="3108192" y="686009"/>
                  </a:cubicBezTo>
                  <a:cubicBezTo>
                    <a:pt x="3221507" y="415315"/>
                    <a:pt x="3095602" y="81664"/>
                    <a:pt x="3334821" y="6121"/>
                  </a:cubicBezTo>
                  <a:cubicBezTo>
                    <a:pt x="3349773" y="1399"/>
                    <a:pt x="3365117" y="-519"/>
                    <a:pt x="3380735" y="118"/>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8" name="平板"/>
            <p:cNvSpPr/>
            <p:nvPr/>
          </p:nvSpPr>
          <p:spPr bwMode="auto">
            <a:xfrm>
              <a:off x="1981200" y="1866900"/>
              <a:ext cx="636270" cy="648335"/>
            </a:xfrm>
            <a:custGeom>
              <a:avLst/>
              <a:gdLst>
                <a:gd name="T0" fmla="*/ 272525 w 3323"/>
                <a:gd name="T1" fmla="*/ 106820 h 2908"/>
                <a:gd name="T2" fmla="*/ 1551711 w 3323"/>
                <a:gd name="T3" fmla="*/ 979270 h 2908"/>
                <a:gd name="T4" fmla="*/ 1658446 w 3323"/>
                <a:gd name="T5" fmla="*/ 978728 h 2908"/>
                <a:gd name="T6" fmla="*/ 1551711 w 3323"/>
                <a:gd name="T7" fmla="*/ 0 h 2908"/>
                <a:gd name="T8" fmla="*/ 165790 w 3323"/>
                <a:gd name="T9" fmla="*/ 106820 h 2908"/>
                <a:gd name="T10" fmla="*/ 249227 w 3323"/>
                <a:gd name="T11" fmla="*/ 690803 h 2908"/>
                <a:gd name="T12" fmla="*/ 1462856 w 3323"/>
                <a:gd name="T13" fmla="*/ 960292 h 2908"/>
                <a:gd name="T14" fmla="*/ 1515953 w 3323"/>
                <a:gd name="T15" fmla="*/ 142607 h 2908"/>
                <a:gd name="T16" fmla="*/ 307742 w 3323"/>
                <a:gd name="T17" fmla="*/ 666402 h 2908"/>
                <a:gd name="T18" fmla="*/ 307742 w 3323"/>
                <a:gd name="T19" fmla="*/ 1029697 h 2908"/>
                <a:gd name="T20" fmla="*/ 1232050 w 3323"/>
                <a:gd name="T21" fmla="*/ 1031324 h 2908"/>
                <a:gd name="T22" fmla="*/ 1320363 w 3323"/>
                <a:gd name="T23" fmla="*/ 676163 h 2908"/>
                <a:gd name="T24" fmla="*/ 1409760 w 3323"/>
                <a:gd name="T25" fmla="*/ 978728 h 2908"/>
                <a:gd name="T26" fmla="*/ 698920 w 3323"/>
                <a:gd name="T27" fmla="*/ 854015 h 2908"/>
                <a:gd name="T28" fmla="*/ 556427 w 3323"/>
                <a:gd name="T29" fmla="*/ 711408 h 2908"/>
                <a:gd name="T30" fmla="*/ 698920 w 3323"/>
                <a:gd name="T31" fmla="*/ 854015 h 2908"/>
                <a:gd name="T32" fmla="*/ 556427 w 3323"/>
                <a:gd name="T33" fmla="*/ 640375 h 2908"/>
                <a:gd name="T34" fmla="*/ 698920 w 3323"/>
                <a:gd name="T35" fmla="*/ 498311 h 2908"/>
                <a:gd name="T36" fmla="*/ 698920 w 3323"/>
                <a:gd name="T37" fmla="*/ 426736 h 2908"/>
                <a:gd name="T38" fmla="*/ 556427 w 3323"/>
                <a:gd name="T39" fmla="*/ 284672 h 2908"/>
                <a:gd name="T40" fmla="*/ 698920 w 3323"/>
                <a:gd name="T41" fmla="*/ 426736 h 2908"/>
                <a:gd name="T42" fmla="*/ 1232050 w 3323"/>
                <a:gd name="T43" fmla="*/ 1173931 h 2908"/>
                <a:gd name="T44" fmla="*/ 306658 w 3323"/>
                <a:gd name="T45" fmla="*/ 1067111 h 2908"/>
                <a:gd name="T46" fmla="*/ 1747301 w 3323"/>
                <a:gd name="T47" fmla="*/ 1102899 h 2908"/>
                <a:gd name="T48" fmla="*/ 1693663 w 3323"/>
                <a:gd name="T49" fmla="*/ 1209176 h 2908"/>
                <a:gd name="T50" fmla="*/ 1658446 w 3323"/>
                <a:gd name="T51" fmla="*/ 1120250 h 2908"/>
                <a:gd name="T52" fmla="*/ 1551711 w 3323"/>
                <a:gd name="T53" fmla="*/ 1120250 h 2908"/>
                <a:gd name="T54" fmla="*/ 1515953 w 3323"/>
                <a:gd name="T55" fmla="*/ 1209176 h 2908"/>
                <a:gd name="T56" fmla="*/ 1462856 w 3323"/>
                <a:gd name="T57" fmla="*/ 1031324 h 2908"/>
                <a:gd name="T58" fmla="*/ 1409760 w 3323"/>
                <a:gd name="T59" fmla="*/ 1209176 h 2908"/>
                <a:gd name="T60" fmla="*/ 1374001 w 3323"/>
                <a:gd name="T61" fmla="*/ 800334 h 2908"/>
                <a:gd name="T62" fmla="*/ 1267267 w 3323"/>
                <a:gd name="T63" fmla="*/ 800334 h 2908"/>
                <a:gd name="T64" fmla="*/ 1123149 w 3323"/>
                <a:gd name="T65" fmla="*/ 1209176 h 2908"/>
                <a:gd name="T66" fmla="*/ 1800397 w 3323"/>
                <a:gd name="T67" fmla="*/ 1529635 h 2908"/>
                <a:gd name="T68" fmla="*/ 1747301 w 3323"/>
                <a:gd name="T69" fmla="*/ 1102899 h 2908"/>
                <a:gd name="T70" fmla="*/ 352169 w 3323"/>
                <a:gd name="T71" fmla="*/ 854015 h 2908"/>
                <a:gd name="T72" fmla="*/ 59056 w 3323"/>
                <a:gd name="T73" fmla="*/ 1055182 h 2908"/>
                <a:gd name="T74" fmla="*/ 387928 w 3323"/>
                <a:gd name="T75" fmla="*/ 1526381 h 2908"/>
                <a:gd name="T76" fmla="*/ 731428 w 3323"/>
                <a:gd name="T77" fmla="*/ 1286173 h 2908"/>
                <a:gd name="T78" fmla="*/ 287695 w 3323"/>
                <a:gd name="T79" fmla="*/ 1209176 h 29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23" h="2908">
                  <a:moveTo>
                    <a:pt x="503" y="1245"/>
                  </a:moveTo>
                  <a:cubicBezTo>
                    <a:pt x="503" y="197"/>
                    <a:pt x="503" y="197"/>
                    <a:pt x="503" y="197"/>
                  </a:cubicBezTo>
                  <a:cubicBezTo>
                    <a:pt x="2864" y="197"/>
                    <a:pt x="2864" y="197"/>
                    <a:pt x="2864" y="197"/>
                  </a:cubicBezTo>
                  <a:cubicBezTo>
                    <a:pt x="2864" y="1806"/>
                    <a:pt x="2864" y="1806"/>
                    <a:pt x="2864" y="1806"/>
                  </a:cubicBezTo>
                  <a:cubicBezTo>
                    <a:pt x="2891" y="1784"/>
                    <a:pt x="2925" y="1771"/>
                    <a:pt x="2962" y="1771"/>
                  </a:cubicBezTo>
                  <a:cubicBezTo>
                    <a:pt x="2999" y="1771"/>
                    <a:pt x="3033" y="1784"/>
                    <a:pt x="3061" y="1805"/>
                  </a:cubicBezTo>
                  <a:cubicBezTo>
                    <a:pt x="3061" y="197"/>
                    <a:pt x="3061" y="197"/>
                    <a:pt x="3061" y="197"/>
                  </a:cubicBezTo>
                  <a:cubicBezTo>
                    <a:pt x="3061" y="88"/>
                    <a:pt x="2972" y="0"/>
                    <a:pt x="2864" y="0"/>
                  </a:cubicBezTo>
                  <a:cubicBezTo>
                    <a:pt x="503" y="0"/>
                    <a:pt x="503" y="0"/>
                    <a:pt x="503" y="0"/>
                  </a:cubicBezTo>
                  <a:cubicBezTo>
                    <a:pt x="394" y="0"/>
                    <a:pt x="306" y="88"/>
                    <a:pt x="306" y="197"/>
                  </a:cubicBezTo>
                  <a:cubicBezTo>
                    <a:pt x="306" y="1476"/>
                    <a:pt x="306" y="1476"/>
                    <a:pt x="306" y="1476"/>
                  </a:cubicBezTo>
                  <a:cubicBezTo>
                    <a:pt x="374" y="1385"/>
                    <a:pt x="433" y="1308"/>
                    <a:pt x="460" y="1274"/>
                  </a:cubicBezTo>
                  <a:cubicBezTo>
                    <a:pt x="470" y="1261"/>
                    <a:pt x="485" y="1252"/>
                    <a:pt x="503" y="1245"/>
                  </a:cubicBezTo>
                  <a:close/>
                  <a:moveTo>
                    <a:pt x="2700" y="1771"/>
                  </a:moveTo>
                  <a:cubicBezTo>
                    <a:pt x="2737" y="1771"/>
                    <a:pt x="2771" y="1784"/>
                    <a:pt x="2798" y="1806"/>
                  </a:cubicBezTo>
                  <a:cubicBezTo>
                    <a:pt x="2798" y="263"/>
                    <a:pt x="2798" y="263"/>
                    <a:pt x="2798" y="263"/>
                  </a:cubicBezTo>
                  <a:cubicBezTo>
                    <a:pt x="568" y="263"/>
                    <a:pt x="568" y="263"/>
                    <a:pt x="568" y="263"/>
                  </a:cubicBezTo>
                  <a:cubicBezTo>
                    <a:pt x="568" y="1229"/>
                    <a:pt x="568" y="1229"/>
                    <a:pt x="568" y="1229"/>
                  </a:cubicBezTo>
                  <a:cubicBezTo>
                    <a:pt x="721" y="1217"/>
                    <a:pt x="946" y="1330"/>
                    <a:pt x="804" y="1589"/>
                  </a:cubicBezTo>
                  <a:cubicBezTo>
                    <a:pt x="859" y="1556"/>
                    <a:pt x="717" y="1727"/>
                    <a:pt x="568" y="1899"/>
                  </a:cubicBezTo>
                  <a:cubicBezTo>
                    <a:pt x="568" y="1902"/>
                    <a:pt x="568" y="1902"/>
                    <a:pt x="568" y="1902"/>
                  </a:cubicBezTo>
                  <a:cubicBezTo>
                    <a:pt x="2274" y="1902"/>
                    <a:pt x="2274" y="1902"/>
                    <a:pt x="2274" y="1902"/>
                  </a:cubicBezTo>
                  <a:cubicBezTo>
                    <a:pt x="2274" y="1411"/>
                    <a:pt x="2274" y="1411"/>
                    <a:pt x="2274" y="1411"/>
                  </a:cubicBezTo>
                  <a:cubicBezTo>
                    <a:pt x="2274" y="1320"/>
                    <a:pt x="2347" y="1247"/>
                    <a:pt x="2437" y="1247"/>
                  </a:cubicBezTo>
                  <a:cubicBezTo>
                    <a:pt x="2528" y="1247"/>
                    <a:pt x="2602" y="1320"/>
                    <a:pt x="2602" y="1411"/>
                  </a:cubicBezTo>
                  <a:cubicBezTo>
                    <a:pt x="2602" y="1805"/>
                    <a:pt x="2602" y="1805"/>
                    <a:pt x="2602" y="1805"/>
                  </a:cubicBezTo>
                  <a:cubicBezTo>
                    <a:pt x="2629" y="1784"/>
                    <a:pt x="2663" y="1771"/>
                    <a:pt x="2700" y="1771"/>
                  </a:cubicBezTo>
                  <a:close/>
                  <a:moveTo>
                    <a:pt x="1290" y="1575"/>
                  </a:moveTo>
                  <a:cubicBezTo>
                    <a:pt x="1027" y="1575"/>
                    <a:pt x="1027" y="1575"/>
                    <a:pt x="1027" y="1575"/>
                  </a:cubicBezTo>
                  <a:cubicBezTo>
                    <a:pt x="1027" y="1312"/>
                    <a:pt x="1027" y="1312"/>
                    <a:pt x="1027" y="1312"/>
                  </a:cubicBezTo>
                  <a:cubicBezTo>
                    <a:pt x="1290" y="1312"/>
                    <a:pt x="1290" y="1312"/>
                    <a:pt x="1290" y="1312"/>
                  </a:cubicBezTo>
                  <a:lnTo>
                    <a:pt x="1290" y="1575"/>
                  </a:lnTo>
                  <a:close/>
                  <a:moveTo>
                    <a:pt x="1290" y="1181"/>
                  </a:moveTo>
                  <a:cubicBezTo>
                    <a:pt x="1027" y="1181"/>
                    <a:pt x="1027" y="1181"/>
                    <a:pt x="1027" y="1181"/>
                  </a:cubicBezTo>
                  <a:cubicBezTo>
                    <a:pt x="1027" y="919"/>
                    <a:pt x="1027" y="919"/>
                    <a:pt x="1027" y="919"/>
                  </a:cubicBezTo>
                  <a:cubicBezTo>
                    <a:pt x="1290" y="919"/>
                    <a:pt x="1290" y="919"/>
                    <a:pt x="1290" y="919"/>
                  </a:cubicBezTo>
                  <a:lnTo>
                    <a:pt x="1290" y="1181"/>
                  </a:lnTo>
                  <a:close/>
                  <a:moveTo>
                    <a:pt x="1290" y="787"/>
                  </a:moveTo>
                  <a:cubicBezTo>
                    <a:pt x="1027" y="787"/>
                    <a:pt x="1027" y="787"/>
                    <a:pt x="1027" y="787"/>
                  </a:cubicBezTo>
                  <a:cubicBezTo>
                    <a:pt x="1027" y="525"/>
                    <a:pt x="1027" y="525"/>
                    <a:pt x="1027" y="525"/>
                  </a:cubicBezTo>
                  <a:cubicBezTo>
                    <a:pt x="1290" y="525"/>
                    <a:pt x="1290" y="525"/>
                    <a:pt x="1290" y="525"/>
                  </a:cubicBezTo>
                  <a:lnTo>
                    <a:pt x="1290" y="787"/>
                  </a:lnTo>
                  <a:close/>
                  <a:moveTo>
                    <a:pt x="566" y="2165"/>
                  </a:moveTo>
                  <a:cubicBezTo>
                    <a:pt x="2274" y="2165"/>
                    <a:pt x="2274" y="2165"/>
                    <a:pt x="2274" y="2165"/>
                  </a:cubicBezTo>
                  <a:cubicBezTo>
                    <a:pt x="2274" y="1968"/>
                    <a:pt x="2274" y="1968"/>
                    <a:pt x="2274" y="1968"/>
                  </a:cubicBezTo>
                  <a:cubicBezTo>
                    <a:pt x="566" y="1968"/>
                    <a:pt x="566" y="1968"/>
                    <a:pt x="566" y="1968"/>
                  </a:cubicBezTo>
                  <a:cubicBezTo>
                    <a:pt x="566" y="2105"/>
                    <a:pt x="566" y="2062"/>
                    <a:pt x="566" y="2165"/>
                  </a:cubicBezTo>
                  <a:close/>
                  <a:moveTo>
                    <a:pt x="3225" y="2034"/>
                  </a:moveTo>
                  <a:cubicBezTo>
                    <a:pt x="3170" y="2034"/>
                    <a:pt x="3126" y="2078"/>
                    <a:pt x="3126" y="2132"/>
                  </a:cubicBezTo>
                  <a:cubicBezTo>
                    <a:pt x="3126" y="2230"/>
                    <a:pt x="3126" y="2230"/>
                    <a:pt x="3126" y="2230"/>
                  </a:cubicBezTo>
                  <a:cubicBezTo>
                    <a:pt x="3061" y="2230"/>
                    <a:pt x="3061" y="2230"/>
                    <a:pt x="3061" y="2230"/>
                  </a:cubicBezTo>
                  <a:cubicBezTo>
                    <a:pt x="3061" y="2066"/>
                    <a:pt x="3061" y="2066"/>
                    <a:pt x="3061" y="2066"/>
                  </a:cubicBezTo>
                  <a:cubicBezTo>
                    <a:pt x="3061" y="2012"/>
                    <a:pt x="3017" y="1968"/>
                    <a:pt x="2962" y="1968"/>
                  </a:cubicBezTo>
                  <a:cubicBezTo>
                    <a:pt x="2908" y="1968"/>
                    <a:pt x="2864" y="2012"/>
                    <a:pt x="2864" y="2066"/>
                  </a:cubicBezTo>
                  <a:cubicBezTo>
                    <a:pt x="2864" y="2230"/>
                    <a:pt x="2864" y="2230"/>
                    <a:pt x="2864" y="2230"/>
                  </a:cubicBezTo>
                  <a:cubicBezTo>
                    <a:pt x="2798" y="2230"/>
                    <a:pt x="2798" y="2230"/>
                    <a:pt x="2798" y="2230"/>
                  </a:cubicBezTo>
                  <a:cubicBezTo>
                    <a:pt x="2798" y="2001"/>
                    <a:pt x="2798" y="2001"/>
                    <a:pt x="2798" y="2001"/>
                  </a:cubicBezTo>
                  <a:cubicBezTo>
                    <a:pt x="2798" y="1947"/>
                    <a:pt x="2754" y="1902"/>
                    <a:pt x="2700" y="1902"/>
                  </a:cubicBezTo>
                  <a:cubicBezTo>
                    <a:pt x="2646" y="1902"/>
                    <a:pt x="2602" y="1947"/>
                    <a:pt x="2602" y="2001"/>
                  </a:cubicBezTo>
                  <a:cubicBezTo>
                    <a:pt x="2602" y="2230"/>
                    <a:pt x="2602" y="2230"/>
                    <a:pt x="2602" y="2230"/>
                  </a:cubicBezTo>
                  <a:cubicBezTo>
                    <a:pt x="2536" y="2230"/>
                    <a:pt x="2536" y="2230"/>
                    <a:pt x="2536" y="2230"/>
                  </a:cubicBezTo>
                  <a:cubicBezTo>
                    <a:pt x="2536" y="1476"/>
                    <a:pt x="2536" y="1476"/>
                    <a:pt x="2536" y="1476"/>
                  </a:cubicBezTo>
                  <a:cubicBezTo>
                    <a:pt x="2536" y="1422"/>
                    <a:pt x="2492" y="1378"/>
                    <a:pt x="2437" y="1378"/>
                  </a:cubicBezTo>
                  <a:cubicBezTo>
                    <a:pt x="2383" y="1378"/>
                    <a:pt x="2339" y="1422"/>
                    <a:pt x="2339" y="1476"/>
                  </a:cubicBezTo>
                  <a:cubicBezTo>
                    <a:pt x="2339" y="2230"/>
                    <a:pt x="2339" y="2230"/>
                    <a:pt x="2339" y="2230"/>
                  </a:cubicBezTo>
                  <a:cubicBezTo>
                    <a:pt x="2073" y="2230"/>
                    <a:pt x="2073" y="2230"/>
                    <a:pt x="2073" y="2230"/>
                  </a:cubicBezTo>
                  <a:cubicBezTo>
                    <a:pt x="2208" y="2821"/>
                    <a:pt x="2208" y="2821"/>
                    <a:pt x="2208" y="2821"/>
                  </a:cubicBezTo>
                  <a:cubicBezTo>
                    <a:pt x="3323" y="2821"/>
                    <a:pt x="3323" y="2821"/>
                    <a:pt x="3323" y="2821"/>
                  </a:cubicBezTo>
                  <a:cubicBezTo>
                    <a:pt x="3323" y="2132"/>
                    <a:pt x="3323" y="2132"/>
                    <a:pt x="3323" y="2132"/>
                  </a:cubicBezTo>
                  <a:cubicBezTo>
                    <a:pt x="3323" y="2078"/>
                    <a:pt x="3279" y="2034"/>
                    <a:pt x="3225" y="2034"/>
                  </a:cubicBezTo>
                  <a:close/>
                  <a:moveTo>
                    <a:pt x="356" y="1963"/>
                  </a:moveTo>
                  <a:cubicBezTo>
                    <a:pt x="356" y="1963"/>
                    <a:pt x="732" y="1525"/>
                    <a:pt x="650" y="1575"/>
                  </a:cubicBezTo>
                  <a:cubicBezTo>
                    <a:pt x="765" y="1421"/>
                    <a:pt x="585" y="1318"/>
                    <a:pt x="513" y="1405"/>
                  </a:cubicBezTo>
                  <a:cubicBezTo>
                    <a:pt x="442" y="1492"/>
                    <a:pt x="109" y="1946"/>
                    <a:pt x="109" y="1946"/>
                  </a:cubicBezTo>
                  <a:cubicBezTo>
                    <a:pt x="109" y="1946"/>
                    <a:pt x="0" y="2094"/>
                    <a:pt x="109" y="2225"/>
                  </a:cubicBezTo>
                  <a:cubicBezTo>
                    <a:pt x="131" y="2247"/>
                    <a:pt x="716" y="2815"/>
                    <a:pt x="716" y="2815"/>
                  </a:cubicBezTo>
                  <a:cubicBezTo>
                    <a:pt x="716" y="2815"/>
                    <a:pt x="781" y="2908"/>
                    <a:pt x="880" y="2821"/>
                  </a:cubicBezTo>
                  <a:cubicBezTo>
                    <a:pt x="978" y="2733"/>
                    <a:pt x="1350" y="2372"/>
                    <a:pt x="1350" y="2372"/>
                  </a:cubicBezTo>
                  <a:cubicBezTo>
                    <a:pt x="1350" y="2230"/>
                    <a:pt x="1350" y="2230"/>
                    <a:pt x="1350" y="2230"/>
                  </a:cubicBezTo>
                  <a:cubicBezTo>
                    <a:pt x="1350" y="2230"/>
                    <a:pt x="761" y="2230"/>
                    <a:pt x="531" y="2230"/>
                  </a:cubicBezTo>
                  <a:cubicBezTo>
                    <a:pt x="236" y="2230"/>
                    <a:pt x="356" y="1963"/>
                    <a:pt x="356" y="196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grpSp>
      <p:cxnSp>
        <p:nvCxnSpPr>
          <p:cNvPr id="21" name="直接连接符 20"/>
          <p:cNvCxnSpPr/>
          <p:nvPr/>
        </p:nvCxnSpPr>
        <p:spPr>
          <a:xfrm>
            <a:off x="3427997" y="314325"/>
            <a:ext cx="0" cy="561975"/>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906737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5"/>
          <p:cNvSpPr txBox="1"/>
          <p:nvPr/>
        </p:nvSpPr>
        <p:spPr>
          <a:xfrm>
            <a:off x="3633470" y="815340"/>
            <a:ext cx="8396605" cy="5078313"/>
          </a:xfrm>
          <a:prstGeom prst="rect">
            <a:avLst/>
          </a:prstGeom>
          <a:noFill/>
        </p:spPr>
        <p:txBody>
          <a:bodyPr wrap="square" rtlCol="0" anchor="t">
            <a:spAutoFit/>
          </a:bodyPr>
          <a:lstStyle/>
          <a:p>
            <a:endParaRPr lang="zh-CN" altLang="en-US" dirty="0">
              <a:solidFill>
                <a:schemeClr val="tx1">
                  <a:lumMod val="75000"/>
                  <a:lumOff val="25000"/>
                </a:schemeClr>
              </a:solidFill>
            </a:endParaRPr>
          </a:p>
          <a:p>
            <a:r>
              <a:rPr lang="zh-CN" altLang="en-US" dirty="0">
                <a:solidFill>
                  <a:schemeClr val="tx1">
                    <a:lumMod val="75000"/>
                    <a:lumOff val="25000"/>
                  </a:schemeClr>
                </a:solidFill>
              </a:rPr>
              <a:t>There are two fundamental criteria any technology (OTT or IPTV) has to meet in PAY TV industry: reliability and quality.</a:t>
            </a:r>
          </a:p>
          <a:p>
            <a:endParaRPr lang="zh-CN" altLang="en-US" dirty="0">
              <a:solidFill>
                <a:schemeClr val="tx1">
                  <a:lumMod val="75000"/>
                  <a:lumOff val="25000"/>
                </a:schemeClr>
              </a:solidFill>
            </a:endParaRPr>
          </a:p>
          <a:p>
            <a:r>
              <a:rPr lang="zh-CN" altLang="en-US" dirty="0">
                <a:solidFill>
                  <a:schemeClr val="tx1">
                    <a:lumMod val="75000"/>
                    <a:lumOff val="25000"/>
                  </a:schemeClr>
                </a:solidFill>
              </a:rPr>
              <a:t>signal may be delivered to different platforms: smartphones, tablets, game consoles, digital media boxes, STBs, etc.</a:t>
            </a:r>
          </a:p>
          <a:p>
            <a:r>
              <a:rPr lang="zh-CN" altLang="en-US" dirty="0">
                <a:solidFill>
                  <a:schemeClr val="tx1">
                    <a:lumMod val="75000"/>
                    <a:lumOff val="25000"/>
                  </a:schemeClr>
                </a:solidFill>
              </a:rPr>
              <a:t> </a:t>
            </a:r>
          </a:p>
          <a:p>
            <a:r>
              <a:rPr lang="zh-CN" altLang="en-US" dirty="0">
                <a:solidFill>
                  <a:schemeClr val="tx1">
                    <a:lumMod val="75000"/>
                    <a:lumOff val="25000"/>
                  </a:schemeClr>
                </a:solidFill>
              </a:rPr>
              <a:t>OTT lets monetise on such value-added features as:</a:t>
            </a:r>
          </a:p>
          <a:p>
            <a:endParaRPr lang="zh-CN" altLang="en-US" dirty="0">
              <a:solidFill>
                <a:schemeClr val="tx1">
                  <a:lumMod val="75000"/>
                  <a:lumOff val="25000"/>
                </a:schemeClr>
              </a:solidFill>
            </a:endParaRPr>
          </a:p>
          <a:p>
            <a:r>
              <a:rPr lang="zh-CN" altLang="en-US" dirty="0">
                <a:solidFill>
                  <a:schemeClr val="tx1">
                    <a:lumMod val="75000"/>
                    <a:lumOff val="25000"/>
                  </a:schemeClr>
                </a:solidFill>
              </a:rPr>
              <a:t>Real-time broadcast television and VoD</a:t>
            </a:r>
          </a:p>
          <a:p>
            <a:r>
              <a:rPr lang="zh-CN" altLang="en-US" dirty="0">
                <a:solidFill>
                  <a:schemeClr val="tx1">
                    <a:lumMod val="75000"/>
                    <a:lumOff val="25000"/>
                  </a:schemeClr>
                </a:solidFill>
              </a:rPr>
              <a:t>Time-shifted viewing of selected broadcast programs (nPVR)</a:t>
            </a:r>
          </a:p>
          <a:p>
            <a:r>
              <a:rPr lang="zh-CN" altLang="en-US" dirty="0">
                <a:solidFill>
                  <a:schemeClr val="tx1">
                    <a:lumMod val="75000"/>
                    <a:lumOff val="25000"/>
                  </a:schemeClr>
                </a:solidFill>
              </a:rPr>
              <a:t>Non-linear viewing (Time Shift / Pause Live)</a:t>
            </a:r>
          </a:p>
          <a:p>
            <a:r>
              <a:rPr lang="zh-CN" altLang="en-US" dirty="0">
                <a:solidFill>
                  <a:schemeClr val="tx1">
                    <a:lumMod val="75000"/>
                    <a:lumOff val="25000"/>
                  </a:schemeClr>
                </a:solidFill>
              </a:rPr>
              <a:t>Viewing of recorded programmes (Catch Up)</a:t>
            </a:r>
          </a:p>
          <a:p>
            <a:r>
              <a:rPr lang="zh-CN" altLang="en-US" dirty="0">
                <a:solidFill>
                  <a:schemeClr val="tx1">
                    <a:lumMod val="75000"/>
                    <a:lumOff val="25000"/>
                  </a:schemeClr>
                </a:solidFill>
              </a:rPr>
              <a:t>Smart recommendation and content search system</a:t>
            </a:r>
          </a:p>
          <a:p>
            <a:r>
              <a:rPr lang="zh-CN" altLang="en-US" dirty="0">
                <a:solidFill>
                  <a:schemeClr val="tx1">
                    <a:lumMod val="75000"/>
                    <a:lumOff val="25000"/>
                  </a:schemeClr>
                </a:solidFill>
              </a:rPr>
              <a:t>Integration with user accounts in social networks, ability to store user generated content and view it on various devices  </a:t>
            </a:r>
          </a:p>
          <a:p>
            <a:r>
              <a:rPr lang="zh-CN" altLang="en-US" dirty="0">
                <a:solidFill>
                  <a:schemeClr val="tx1">
                    <a:lumMod val="75000"/>
                    <a:lumOff val="25000"/>
                  </a:schemeClr>
                </a:solidFill>
              </a:rPr>
              <a:t>Functionality described above requires cutting-edge technology and innovativ</a:t>
            </a:r>
          </a:p>
        </p:txBody>
      </p:sp>
      <p:pic>
        <p:nvPicPr>
          <p:cNvPr id="5" name="图片 4"/>
          <p:cNvPicPr>
            <a:picLocks noChangeAspect="1"/>
          </p:cNvPicPr>
          <p:nvPr/>
        </p:nvPicPr>
        <p:blipFill rotWithShape="1">
          <a:blip r:embed="rId2" cstate="print">
            <a:extLst>
              <a:ext uri="{BEBA8EAE-BF5A-486C-A8C5-ECC9F3942E4B}">
                <a14:imgProps xmlns="" xmlns:a14="http://schemas.microsoft.com/office/drawing/2010/main">
                  <a14:imgLayer r:embed="rId3">
                    <a14:imgEffect>
                      <a14:saturation sat="0"/>
                    </a14:imgEffect>
                  </a14:imgLayer>
                </a14:imgProps>
              </a:ext>
              <a:ext uri="{28A0092B-C50C-407E-A947-70E740481C1C}">
                <a14:useLocalDpi xmlns="" xmlns:a14="http://schemas.microsoft.com/office/drawing/2010/main" val="0"/>
              </a:ext>
            </a:extLst>
          </a:blip>
          <a:srcRect l="60155"/>
          <a:stretch/>
        </p:blipFill>
        <p:spPr>
          <a:xfrm>
            <a:off x="0" y="0"/>
            <a:ext cx="3400426" cy="6858000"/>
          </a:xfrm>
          <a:prstGeom prst="rect">
            <a:avLst/>
          </a:prstGeom>
        </p:spPr>
      </p:pic>
      <p:sp>
        <p:nvSpPr>
          <p:cNvPr id="3" name="矩形 2"/>
          <p:cNvSpPr/>
          <p:nvPr/>
        </p:nvSpPr>
        <p:spPr>
          <a:xfrm>
            <a:off x="0" y="0"/>
            <a:ext cx="3400425" cy="6857999"/>
          </a:xfrm>
          <a:prstGeom prst="rect">
            <a:avLst/>
          </a:prstGeom>
          <a:solidFill>
            <a:srgbClr val="445469">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5"/>
          <p:cNvSpPr txBox="1"/>
          <p:nvPr/>
        </p:nvSpPr>
        <p:spPr>
          <a:xfrm>
            <a:off x="0" y="414414"/>
            <a:ext cx="3274507" cy="1246763"/>
          </a:xfrm>
          <a:prstGeom prst="roundRect">
            <a:avLst>
              <a:gd name="adj" fmla="val 6852"/>
            </a:avLst>
          </a:prstGeom>
          <a:noFill/>
          <a:ln>
            <a:noFill/>
          </a:ln>
        </p:spPr>
        <p:txBody>
          <a:bodyPr wrap="square" rtlCol="0">
            <a:spAutoFit/>
          </a:bodyPr>
          <a:lstStyle/>
          <a:p>
            <a:pPr algn="ctr">
              <a:spcBef>
                <a:spcPct val="50000"/>
              </a:spcBef>
              <a:defRPr/>
            </a:pPr>
            <a:r>
              <a:rPr lang="en-US" altLang="zh-CN" sz="3600" dirty="0" smtClean="0">
                <a:solidFill>
                  <a:schemeClr val="bg1"/>
                </a:solidFill>
                <a:latin typeface="Aharoni" pitchFamily="2" charset="-79"/>
                <a:cs typeface="Aharoni" pitchFamily="2" charset="-79"/>
                <a:sym typeface="+mn-ea"/>
              </a:rPr>
              <a:t>OTT Market Requirement</a:t>
            </a:r>
            <a:endParaRPr lang="en-US" altLang="zh-CN" sz="3600" b="1" dirty="0">
              <a:solidFill>
                <a:schemeClr val="bg1"/>
              </a:solidFill>
              <a:latin typeface="Aharoni" pitchFamily="2" charset="-79"/>
              <a:cs typeface="Aharoni" pitchFamily="2" charset="-79"/>
            </a:endParaRPr>
          </a:p>
        </p:txBody>
      </p:sp>
      <p:grpSp>
        <p:nvGrpSpPr>
          <p:cNvPr id="10" name="组合 9"/>
          <p:cNvGrpSpPr/>
          <p:nvPr/>
        </p:nvGrpSpPr>
        <p:grpSpPr>
          <a:xfrm rot="10463032">
            <a:off x="68818" y="4282104"/>
            <a:ext cx="3058722" cy="1556445"/>
            <a:chOff x="617258" y="4959417"/>
            <a:chExt cx="3014360" cy="1533871"/>
          </a:xfrm>
          <a:solidFill>
            <a:srgbClr val="5B9BD5">
              <a:alpha val="40000"/>
            </a:srgbClr>
          </a:solidFill>
        </p:grpSpPr>
        <p:sp>
          <p:nvSpPr>
            <p:cNvPr id="6" name="椭圆 5"/>
            <p:cNvSpPr/>
            <p:nvPr/>
          </p:nvSpPr>
          <p:spPr>
            <a:xfrm>
              <a:off x="617258" y="5218124"/>
              <a:ext cx="353633" cy="353633"/>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p:nvSpPr>
          <p:spPr>
            <a:xfrm>
              <a:off x="3076982" y="5938652"/>
              <a:ext cx="554636" cy="554636"/>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1560961" y="5907292"/>
              <a:ext cx="277318" cy="277318"/>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2052170" y="4959417"/>
              <a:ext cx="277318" cy="277318"/>
            </a:xfrm>
            <a:prstGeom prst="ellips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1" name="直接连接符 10"/>
          <p:cNvCxnSpPr/>
          <p:nvPr/>
        </p:nvCxnSpPr>
        <p:spPr>
          <a:xfrm flipH="1">
            <a:off x="760996" y="1847850"/>
            <a:ext cx="1867904" cy="1"/>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7433232" y="2390774"/>
            <a:ext cx="4171941" cy="2674151"/>
            <a:chOff x="12748182" y="3808183"/>
            <a:chExt cx="9880994" cy="6333568"/>
          </a:xfrm>
        </p:grpSpPr>
        <p:sp>
          <p:nvSpPr>
            <p:cNvPr id="67" name="Freeform 1"/>
            <p:cNvSpPr>
              <a:spLocks noChangeArrowheads="1"/>
            </p:cNvSpPr>
            <p:nvPr/>
          </p:nvSpPr>
          <p:spPr bwMode="auto">
            <a:xfrm>
              <a:off x="15138603" y="3934529"/>
              <a:ext cx="852466" cy="1350822"/>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latin typeface="微软雅黑" pitchFamily="34" charset="-122"/>
                <a:ea typeface="微软雅黑" pitchFamily="34" charset="-122"/>
              </a:endParaRPr>
            </a:p>
          </p:txBody>
        </p:sp>
        <p:sp>
          <p:nvSpPr>
            <p:cNvPr id="68" name="Freeform 27"/>
            <p:cNvSpPr>
              <a:spLocks noChangeArrowheads="1"/>
            </p:cNvSpPr>
            <p:nvPr/>
          </p:nvSpPr>
          <p:spPr bwMode="auto">
            <a:xfrm>
              <a:off x="19371642" y="8751778"/>
              <a:ext cx="852468" cy="1330312"/>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82843" tIns="91422" rIns="182843" bIns="91422" anchor="ctr"/>
            <a:lstStyle/>
            <a:p>
              <a:endParaRPr lang="en-US" dirty="0">
                <a:latin typeface="微软雅黑" pitchFamily="34" charset="-122"/>
                <a:ea typeface="微软雅黑" pitchFamily="34" charset="-122"/>
              </a:endParaRPr>
            </a:p>
          </p:txBody>
        </p:sp>
        <p:grpSp>
          <p:nvGrpSpPr>
            <p:cNvPr id="69" name="Group 2"/>
            <p:cNvGrpSpPr/>
            <p:nvPr/>
          </p:nvGrpSpPr>
          <p:grpSpPr>
            <a:xfrm>
              <a:off x="12748182" y="4476614"/>
              <a:ext cx="9880994" cy="5066320"/>
              <a:chOff x="6420323" y="2550227"/>
              <a:chExt cx="4941784" cy="2533160"/>
            </a:xfrm>
            <a:solidFill>
              <a:schemeClr val="bg1">
                <a:lumMod val="65000"/>
              </a:schemeClr>
            </a:solidFill>
          </p:grpSpPr>
          <p:sp>
            <p:nvSpPr>
              <p:cNvPr id="95" name="Freeform 2"/>
              <p:cNvSpPr>
                <a:spLocks noChangeArrowheads="1"/>
              </p:cNvSpPr>
              <p:nvPr/>
            </p:nvSpPr>
            <p:spPr bwMode="auto">
              <a:xfrm>
                <a:off x="7626100" y="2550227"/>
                <a:ext cx="134789" cy="134789"/>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96" name="Freeform 3"/>
              <p:cNvSpPr>
                <a:spLocks noChangeArrowheads="1"/>
              </p:cNvSpPr>
              <p:nvPr/>
            </p:nvSpPr>
            <p:spPr bwMode="auto">
              <a:xfrm>
                <a:off x="7626100" y="4947132"/>
                <a:ext cx="134789" cy="136255"/>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97" name="Freeform 4"/>
              <p:cNvSpPr>
                <a:spLocks noChangeArrowheads="1"/>
              </p:cNvSpPr>
              <p:nvPr/>
            </p:nvSpPr>
            <p:spPr bwMode="auto">
              <a:xfrm>
                <a:off x="8820158" y="3754540"/>
                <a:ext cx="134789" cy="124534"/>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98" name="Freeform 5"/>
              <p:cNvSpPr>
                <a:spLocks noChangeArrowheads="1"/>
              </p:cNvSpPr>
              <p:nvPr/>
            </p:nvSpPr>
            <p:spPr bwMode="auto">
              <a:xfrm>
                <a:off x="6420323" y="3754540"/>
                <a:ext cx="134789" cy="124534"/>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99" name="Freeform 6"/>
              <p:cNvSpPr>
                <a:spLocks noChangeArrowheads="1"/>
              </p:cNvSpPr>
              <p:nvPr/>
            </p:nvSpPr>
            <p:spPr bwMode="auto">
              <a:xfrm>
                <a:off x="6763157" y="4594043"/>
                <a:ext cx="146510" cy="145044"/>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0" name="Freeform 7"/>
              <p:cNvSpPr>
                <a:spLocks noChangeArrowheads="1"/>
              </p:cNvSpPr>
              <p:nvPr/>
            </p:nvSpPr>
            <p:spPr bwMode="auto">
              <a:xfrm>
                <a:off x="8467068" y="4594043"/>
                <a:ext cx="146510" cy="145044"/>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1" name="Freeform 8"/>
              <p:cNvSpPr>
                <a:spLocks noChangeArrowheads="1"/>
              </p:cNvSpPr>
              <p:nvPr/>
            </p:nvSpPr>
            <p:spPr bwMode="auto">
              <a:xfrm>
                <a:off x="6763157" y="2891596"/>
                <a:ext cx="146510" cy="145044"/>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2" name="Freeform 9"/>
              <p:cNvSpPr>
                <a:spLocks noChangeArrowheads="1"/>
              </p:cNvSpPr>
              <p:nvPr/>
            </p:nvSpPr>
            <p:spPr bwMode="auto">
              <a:xfrm>
                <a:off x="7158734" y="4853365"/>
                <a:ext cx="145045" cy="146510"/>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3" name="Freeform 10"/>
              <p:cNvSpPr>
                <a:spLocks noChangeArrowheads="1"/>
              </p:cNvSpPr>
              <p:nvPr/>
            </p:nvSpPr>
            <p:spPr bwMode="auto">
              <a:xfrm>
                <a:off x="8726391" y="4199930"/>
                <a:ext cx="146510" cy="146510"/>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4" name="Freeform 11"/>
              <p:cNvSpPr>
                <a:spLocks noChangeArrowheads="1"/>
              </p:cNvSpPr>
              <p:nvPr/>
            </p:nvSpPr>
            <p:spPr bwMode="auto">
              <a:xfrm>
                <a:off x="6503833" y="3275452"/>
                <a:ext cx="156766" cy="156765"/>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5" name="Freeform 12"/>
              <p:cNvSpPr>
                <a:spLocks noChangeArrowheads="1"/>
              </p:cNvSpPr>
              <p:nvPr/>
            </p:nvSpPr>
            <p:spPr bwMode="auto">
              <a:xfrm>
                <a:off x="6503833" y="4199930"/>
                <a:ext cx="156766" cy="146510"/>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6" name="Freeform 13"/>
              <p:cNvSpPr>
                <a:spLocks noChangeArrowheads="1"/>
              </p:cNvSpPr>
              <p:nvPr/>
            </p:nvSpPr>
            <p:spPr bwMode="auto">
              <a:xfrm>
                <a:off x="8071491" y="4853365"/>
                <a:ext cx="155301" cy="146510"/>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7" name="Freeform 14"/>
              <p:cNvSpPr>
                <a:spLocks noChangeArrowheads="1"/>
              </p:cNvSpPr>
              <p:nvPr/>
            </p:nvSpPr>
            <p:spPr bwMode="auto">
              <a:xfrm>
                <a:off x="7158734" y="2632273"/>
                <a:ext cx="145045" cy="145045"/>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8" name="Freeform 15"/>
              <p:cNvSpPr>
                <a:spLocks noChangeArrowheads="1"/>
              </p:cNvSpPr>
              <p:nvPr/>
            </p:nvSpPr>
            <p:spPr bwMode="auto">
              <a:xfrm>
                <a:off x="7385824" y="2570739"/>
                <a:ext cx="146510" cy="134789"/>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09" name="Freeform 16"/>
              <p:cNvSpPr>
                <a:spLocks noChangeArrowheads="1"/>
              </p:cNvSpPr>
              <p:nvPr/>
            </p:nvSpPr>
            <p:spPr bwMode="auto">
              <a:xfrm>
                <a:off x="7853191" y="4916365"/>
                <a:ext cx="146510" cy="145044"/>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0" name="Freeform 17"/>
              <p:cNvSpPr>
                <a:spLocks noChangeArrowheads="1"/>
              </p:cNvSpPr>
              <p:nvPr/>
            </p:nvSpPr>
            <p:spPr bwMode="auto">
              <a:xfrm>
                <a:off x="6442299" y="3981631"/>
                <a:ext cx="146510" cy="134789"/>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1" name="Freeform 18"/>
              <p:cNvSpPr>
                <a:spLocks noChangeArrowheads="1"/>
              </p:cNvSpPr>
              <p:nvPr/>
            </p:nvSpPr>
            <p:spPr bwMode="auto">
              <a:xfrm>
                <a:off x="6950689" y="4739087"/>
                <a:ext cx="145045" cy="146510"/>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2" name="Freeform 19"/>
              <p:cNvSpPr>
                <a:spLocks noChangeArrowheads="1"/>
              </p:cNvSpPr>
              <p:nvPr/>
            </p:nvSpPr>
            <p:spPr bwMode="auto">
              <a:xfrm>
                <a:off x="8612114" y="4407975"/>
                <a:ext cx="155301" cy="146510"/>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3" name="Freeform 20"/>
              <p:cNvSpPr>
                <a:spLocks noChangeArrowheads="1"/>
              </p:cNvSpPr>
              <p:nvPr/>
            </p:nvSpPr>
            <p:spPr bwMode="auto">
              <a:xfrm>
                <a:off x="6618111" y="3068873"/>
                <a:ext cx="145045" cy="156766"/>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4" name="Freeform 21"/>
              <p:cNvSpPr>
                <a:spLocks noChangeArrowheads="1"/>
              </p:cNvSpPr>
              <p:nvPr/>
            </p:nvSpPr>
            <p:spPr bwMode="auto">
              <a:xfrm>
                <a:off x="7385824" y="4916365"/>
                <a:ext cx="146510" cy="145044"/>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5" name="Freeform 22"/>
              <p:cNvSpPr>
                <a:spLocks noChangeArrowheads="1"/>
              </p:cNvSpPr>
              <p:nvPr/>
            </p:nvSpPr>
            <p:spPr bwMode="auto">
              <a:xfrm>
                <a:off x="8798181" y="3981631"/>
                <a:ext cx="145045" cy="134789"/>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6" name="Freeform 23"/>
              <p:cNvSpPr>
                <a:spLocks noChangeArrowheads="1"/>
              </p:cNvSpPr>
              <p:nvPr/>
            </p:nvSpPr>
            <p:spPr bwMode="auto">
              <a:xfrm>
                <a:off x="6442299" y="3505473"/>
                <a:ext cx="146510" cy="145045"/>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7" name="Freeform 24"/>
              <p:cNvSpPr>
                <a:spLocks noChangeArrowheads="1"/>
              </p:cNvSpPr>
              <p:nvPr/>
            </p:nvSpPr>
            <p:spPr bwMode="auto">
              <a:xfrm>
                <a:off x="6618111" y="4407975"/>
                <a:ext cx="145045" cy="146510"/>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8" name="Freeform 25"/>
              <p:cNvSpPr>
                <a:spLocks noChangeArrowheads="1"/>
              </p:cNvSpPr>
              <p:nvPr/>
            </p:nvSpPr>
            <p:spPr bwMode="auto">
              <a:xfrm>
                <a:off x="8279535" y="4739087"/>
                <a:ext cx="155301" cy="146510"/>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19" name="Freeform 26"/>
              <p:cNvSpPr>
                <a:spLocks noChangeArrowheads="1"/>
              </p:cNvSpPr>
              <p:nvPr/>
            </p:nvSpPr>
            <p:spPr bwMode="auto">
              <a:xfrm>
                <a:off x="6950689" y="2746551"/>
                <a:ext cx="145045" cy="146510"/>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0" name="Freeform 28"/>
              <p:cNvSpPr>
                <a:spLocks noChangeArrowheads="1"/>
              </p:cNvSpPr>
              <p:nvPr/>
            </p:nvSpPr>
            <p:spPr bwMode="auto">
              <a:xfrm>
                <a:off x="10023005" y="4947132"/>
                <a:ext cx="134789" cy="136255"/>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1" name="Freeform 29"/>
              <p:cNvSpPr>
                <a:spLocks noChangeArrowheads="1"/>
              </p:cNvSpPr>
              <p:nvPr/>
            </p:nvSpPr>
            <p:spPr bwMode="auto">
              <a:xfrm>
                <a:off x="10023005" y="2550227"/>
                <a:ext cx="134789" cy="134789"/>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2" name="Freeform 30"/>
              <p:cNvSpPr>
                <a:spLocks noChangeArrowheads="1"/>
              </p:cNvSpPr>
              <p:nvPr/>
            </p:nvSpPr>
            <p:spPr bwMode="auto">
              <a:xfrm>
                <a:off x="11227318" y="3754540"/>
                <a:ext cx="134789" cy="124534"/>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3" name="Freeform 31"/>
              <p:cNvSpPr>
                <a:spLocks noChangeArrowheads="1"/>
              </p:cNvSpPr>
              <p:nvPr/>
            </p:nvSpPr>
            <p:spPr bwMode="auto">
              <a:xfrm>
                <a:off x="10863973" y="2891596"/>
                <a:ext cx="145045" cy="145044"/>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4" name="Freeform 32"/>
              <p:cNvSpPr>
                <a:spLocks noChangeArrowheads="1"/>
              </p:cNvSpPr>
              <p:nvPr/>
            </p:nvSpPr>
            <p:spPr bwMode="auto">
              <a:xfrm>
                <a:off x="9171782" y="2891596"/>
                <a:ext cx="146510" cy="145044"/>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5" name="Freeform 33"/>
              <p:cNvSpPr>
                <a:spLocks noChangeArrowheads="1"/>
              </p:cNvSpPr>
              <p:nvPr/>
            </p:nvSpPr>
            <p:spPr bwMode="auto">
              <a:xfrm>
                <a:off x="10863973" y="4594043"/>
                <a:ext cx="145045" cy="145044"/>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6" name="Freeform 34"/>
              <p:cNvSpPr>
                <a:spLocks noChangeArrowheads="1"/>
              </p:cNvSpPr>
              <p:nvPr/>
            </p:nvSpPr>
            <p:spPr bwMode="auto">
              <a:xfrm>
                <a:off x="10480116" y="2632273"/>
                <a:ext cx="145045" cy="155301"/>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7" name="Freeform 35"/>
              <p:cNvSpPr>
                <a:spLocks noChangeArrowheads="1"/>
              </p:cNvSpPr>
              <p:nvPr/>
            </p:nvSpPr>
            <p:spPr bwMode="auto">
              <a:xfrm>
                <a:off x="8902203" y="3287173"/>
                <a:ext cx="155301" cy="146510"/>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8" name="Freeform 36"/>
              <p:cNvSpPr>
                <a:spLocks noChangeArrowheads="1"/>
              </p:cNvSpPr>
              <p:nvPr/>
            </p:nvSpPr>
            <p:spPr bwMode="auto">
              <a:xfrm>
                <a:off x="11123296" y="4199930"/>
                <a:ext cx="156765" cy="156766"/>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29" name="Freeform 37"/>
              <p:cNvSpPr>
                <a:spLocks noChangeArrowheads="1"/>
              </p:cNvSpPr>
              <p:nvPr/>
            </p:nvSpPr>
            <p:spPr bwMode="auto">
              <a:xfrm>
                <a:off x="11123296" y="3287173"/>
                <a:ext cx="156765" cy="146510"/>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0" name="Freeform 38"/>
              <p:cNvSpPr>
                <a:spLocks noChangeArrowheads="1"/>
              </p:cNvSpPr>
              <p:nvPr/>
            </p:nvSpPr>
            <p:spPr bwMode="auto">
              <a:xfrm>
                <a:off x="9555638" y="2632273"/>
                <a:ext cx="146510" cy="155301"/>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1" name="Freeform 39"/>
              <p:cNvSpPr>
                <a:spLocks noChangeArrowheads="1"/>
              </p:cNvSpPr>
              <p:nvPr/>
            </p:nvSpPr>
            <p:spPr bwMode="auto">
              <a:xfrm>
                <a:off x="10480116" y="4853365"/>
                <a:ext cx="145045" cy="146510"/>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2" name="Freeform 40"/>
              <p:cNvSpPr>
                <a:spLocks noChangeArrowheads="1"/>
              </p:cNvSpPr>
              <p:nvPr/>
            </p:nvSpPr>
            <p:spPr bwMode="auto">
              <a:xfrm>
                <a:off x="10251561" y="4926620"/>
                <a:ext cx="146510" cy="134789"/>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3" name="Freeform 41"/>
              <p:cNvSpPr>
                <a:spLocks noChangeArrowheads="1"/>
              </p:cNvSpPr>
              <p:nvPr/>
            </p:nvSpPr>
            <p:spPr bwMode="auto">
              <a:xfrm>
                <a:off x="9784194" y="2570739"/>
                <a:ext cx="145045" cy="146510"/>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4" name="Freeform 42"/>
              <p:cNvSpPr>
                <a:spLocks noChangeArrowheads="1"/>
              </p:cNvSpPr>
              <p:nvPr/>
            </p:nvSpPr>
            <p:spPr bwMode="auto">
              <a:xfrm>
                <a:off x="11196551" y="3515729"/>
                <a:ext cx="145045" cy="134789"/>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5" name="Freeform 43"/>
              <p:cNvSpPr>
                <a:spLocks noChangeArrowheads="1"/>
              </p:cNvSpPr>
              <p:nvPr/>
            </p:nvSpPr>
            <p:spPr bwMode="auto">
              <a:xfrm>
                <a:off x="10677905" y="2746551"/>
                <a:ext cx="156765" cy="146510"/>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6" name="Freeform 44"/>
              <p:cNvSpPr>
                <a:spLocks noChangeArrowheads="1"/>
              </p:cNvSpPr>
              <p:nvPr/>
            </p:nvSpPr>
            <p:spPr bwMode="auto">
              <a:xfrm>
                <a:off x="9016481" y="3079129"/>
                <a:ext cx="156765" cy="146510"/>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7" name="Freeform 45"/>
              <p:cNvSpPr>
                <a:spLocks noChangeArrowheads="1"/>
              </p:cNvSpPr>
              <p:nvPr/>
            </p:nvSpPr>
            <p:spPr bwMode="auto">
              <a:xfrm>
                <a:off x="11009018" y="4407975"/>
                <a:ext cx="156765" cy="156766"/>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8" name="Freeform 46"/>
              <p:cNvSpPr>
                <a:spLocks noChangeArrowheads="1"/>
              </p:cNvSpPr>
              <p:nvPr/>
            </p:nvSpPr>
            <p:spPr bwMode="auto">
              <a:xfrm>
                <a:off x="10251561" y="2570739"/>
                <a:ext cx="146510" cy="146510"/>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39" name="Freeform 47"/>
              <p:cNvSpPr>
                <a:spLocks noChangeArrowheads="1"/>
              </p:cNvSpPr>
              <p:nvPr/>
            </p:nvSpPr>
            <p:spPr bwMode="auto">
              <a:xfrm>
                <a:off x="8840669" y="3515729"/>
                <a:ext cx="145045" cy="134789"/>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40" name="Freeform 48"/>
              <p:cNvSpPr>
                <a:spLocks noChangeArrowheads="1"/>
              </p:cNvSpPr>
              <p:nvPr/>
            </p:nvSpPr>
            <p:spPr bwMode="auto">
              <a:xfrm>
                <a:off x="11196551" y="3981631"/>
                <a:ext cx="145045" cy="146510"/>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41" name="Freeform 49"/>
              <p:cNvSpPr>
                <a:spLocks noChangeArrowheads="1"/>
              </p:cNvSpPr>
              <p:nvPr/>
            </p:nvSpPr>
            <p:spPr bwMode="auto">
              <a:xfrm>
                <a:off x="11009018" y="3079129"/>
                <a:ext cx="156765" cy="146510"/>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42" name="Freeform 50"/>
              <p:cNvSpPr>
                <a:spLocks noChangeArrowheads="1"/>
              </p:cNvSpPr>
              <p:nvPr/>
            </p:nvSpPr>
            <p:spPr bwMode="auto">
              <a:xfrm>
                <a:off x="9349059" y="2746551"/>
                <a:ext cx="146510" cy="146510"/>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sp>
            <p:nvSpPr>
              <p:cNvPr id="143" name="Freeform 51"/>
              <p:cNvSpPr>
                <a:spLocks noChangeArrowheads="1"/>
              </p:cNvSpPr>
              <p:nvPr/>
            </p:nvSpPr>
            <p:spPr bwMode="auto">
              <a:xfrm>
                <a:off x="10677905" y="4739087"/>
                <a:ext cx="156765" cy="156766"/>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微软雅黑" pitchFamily="34" charset="-122"/>
                  <a:ea typeface="微软雅黑" pitchFamily="34" charset="-122"/>
                </a:endParaRPr>
              </a:p>
            </p:txBody>
          </p:sp>
        </p:grpSp>
        <p:sp>
          <p:nvSpPr>
            <p:cNvPr id="70" name="Oval 7"/>
            <p:cNvSpPr/>
            <p:nvPr/>
          </p:nvSpPr>
          <p:spPr>
            <a:xfrm>
              <a:off x="17778840" y="8646413"/>
              <a:ext cx="1494949" cy="149533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latin typeface="微软雅黑" pitchFamily="34" charset="-122"/>
                <a:ea typeface="微软雅黑" pitchFamily="34" charset="-122"/>
              </a:endParaRPr>
            </a:p>
          </p:txBody>
        </p:sp>
        <p:sp>
          <p:nvSpPr>
            <p:cNvPr id="71" name="Oval 8"/>
            <p:cNvSpPr/>
            <p:nvPr/>
          </p:nvSpPr>
          <p:spPr>
            <a:xfrm>
              <a:off x="16066279" y="3808183"/>
              <a:ext cx="1494949" cy="14953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43" tIns="91422" rIns="182843" bIns="91422" rtlCol="0" anchor="ctr"/>
            <a:lstStyle/>
            <a:p>
              <a:pPr algn="ctr"/>
              <a:endParaRPr lang="en-US" dirty="0">
                <a:latin typeface="微软雅黑" pitchFamily="34" charset="-122"/>
                <a:ea typeface="微软雅黑" pitchFamily="34" charset="-122"/>
              </a:endParaRPr>
            </a:p>
          </p:txBody>
        </p:sp>
        <p:grpSp>
          <p:nvGrpSpPr>
            <p:cNvPr id="72" name="Group 4698"/>
            <p:cNvGrpSpPr>
              <a:grpSpLocks/>
            </p:cNvGrpSpPr>
            <p:nvPr/>
          </p:nvGrpSpPr>
          <p:grpSpPr bwMode="auto">
            <a:xfrm>
              <a:off x="16358475" y="4062017"/>
              <a:ext cx="901463" cy="883594"/>
              <a:chOff x="5427663" y="4046537"/>
              <a:chExt cx="395287" cy="387350"/>
            </a:xfrm>
            <a:solidFill>
              <a:schemeClr val="bg1"/>
            </a:solidFill>
          </p:grpSpPr>
          <p:sp>
            <p:nvSpPr>
              <p:cNvPr id="84" name="Freeform 418"/>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 name="T46" fmla="*/ 301 w 520"/>
                  <a:gd name="T47" fmla="*/ 75 h 511"/>
                  <a:gd name="T48" fmla="*/ 301 w 520"/>
                  <a:gd name="T49"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close/>
                    <a:moveTo>
                      <a:pt x="301" y="75"/>
                    </a:moveTo>
                    <a:lnTo>
                      <a:pt x="301" y="7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5" name="Freeform 419"/>
              <p:cNvSpPr>
                <a:spLocks noChangeArrowheads="1"/>
              </p:cNvSpPr>
              <p:nvPr/>
            </p:nvSpPr>
            <p:spPr bwMode="auto">
              <a:xfrm>
                <a:off x="5635625" y="4046537"/>
                <a:ext cx="187325" cy="184150"/>
              </a:xfrm>
              <a:custGeom>
                <a:avLst/>
                <a:gdLst>
                  <a:gd name="T0" fmla="*/ 301 w 520"/>
                  <a:gd name="T1" fmla="*/ 75 h 511"/>
                  <a:gd name="T2" fmla="*/ 444 w 520"/>
                  <a:gd name="T3" fmla="*/ 217 h 511"/>
                  <a:gd name="T4" fmla="*/ 394 w 520"/>
                  <a:gd name="T5" fmla="*/ 267 h 511"/>
                  <a:gd name="T6" fmla="*/ 327 w 520"/>
                  <a:gd name="T7" fmla="*/ 200 h 511"/>
                  <a:gd name="T8" fmla="*/ 301 w 520"/>
                  <a:gd name="T9" fmla="*/ 225 h 511"/>
                  <a:gd name="T10" fmla="*/ 368 w 520"/>
                  <a:gd name="T11" fmla="*/ 292 h 511"/>
                  <a:gd name="T12" fmla="*/ 335 w 520"/>
                  <a:gd name="T13" fmla="*/ 326 h 511"/>
                  <a:gd name="T14" fmla="*/ 293 w 520"/>
                  <a:gd name="T15" fmla="*/ 275 h 511"/>
                  <a:gd name="T16" fmla="*/ 268 w 520"/>
                  <a:gd name="T17" fmla="*/ 309 h 511"/>
                  <a:gd name="T18" fmla="*/ 310 w 520"/>
                  <a:gd name="T19" fmla="*/ 351 h 511"/>
                  <a:gd name="T20" fmla="*/ 268 w 520"/>
                  <a:gd name="T21" fmla="*/ 393 h 511"/>
                  <a:gd name="T22" fmla="*/ 201 w 520"/>
                  <a:gd name="T23" fmla="*/ 326 h 511"/>
                  <a:gd name="T24" fmla="*/ 168 w 520"/>
                  <a:gd name="T25" fmla="*/ 351 h 511"/>
                  <a:gd name="T26" fmla="*/ 243 w 520"/>
                  <a:gd name="T27" fmla="*/ 418 h 511"/>
                  <a:gd name="T28" fmla="*/ 209 w 520"/>
                  <a:gd name="T29" fmla="*/ 443 h 511"/>
                  <a:gd name="T30" fmla="*/ 168 w 520"/>
                  <a:gd name="T31" fmla="*/ 401 h 511"/>
                  <a:gd name="T32" fmla="*/ 134 w 520"/>
                  <a:gd name="T33" fmla="*/ 426 h 511"/>
                  <a:gd name="T34" fmla="*/ 218 w 520"/>
                  <a:gd name="T35" fmla="*/ 510 h 511"/>
                  <a:gd name="T36" fmla="*/ 519 w 520"/>
                  <a:gd name="T37" fmla="*/ 217 h 511"/>
                  <a:gd name="T38" fmla="*/ 301 w 520"/>
                  <a:gd name="T39" fmla="*/ 0 h 511"/>
                  <a:gd name="T40" fmla="*/ 0 w 520"/>
                  <a:gd name="T41" fmla="*/ 292 h 511"/>
                  <a:gd name="T42" fmla="*/ 34 w 520"/>
                  <a:gd name="T43" fmla="*/ 334 h 511"/>
                  <a:gd name="T44" fmla="*/ 301 w 520"/>
                  <a:gd name="T45"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511">
                    <a:moveTo>
                      <a:pt x="301" y="75"/>
                    </a:moveTo>
                    <a:lnTo>
                      <a:pt x="444" y="217"/>
                    </a:lnTo>
                    <a:lnTo>
                      <a:pt x="394" y="267"/>
                    </a:lnTo>
                    <a:lnTo>
                      <a:pt x="327" y="200"/>
                    </a:lnTo>
                    <a:lnTo>
                      <a:pt x="301" y="225"/>
                    </a:lnTo>
                    <a:lnTo>
                      <a:pt x="368" y="292"/>
                    </a:lnTo>
                    <a:lnTo>
                      <a:pt x="335" y="326"/>
                    </a:lnTo>
                    <a:lnTo>
                      <a:pt x="293" y="275"/>
                    </a:lnTo>
                    <a:lnTo>
                      <a:pt x="268" y="309"/>
                    </a:lnTo>
                    <a:lnTo>
                      <a:pt x="310" y="351"/>
                    </a:lnTo>
                    <a:lnTo>
                      <a:pt x="268" y="393"/>
                    </a:lnTo>
                    <a:lnTo>
                      <a:pt x="201" y="326"/>
                    </a:lnTo>
                    <a:lnTo>
                      <a:pt x="168" y="351"/>
                    </a:lnTo>
                    <a:lnTo>
                      <a:pt x="243" y="418"/>
                    </a:lnTo>
                    <a:lnTo>
                      <a:pt x="209" y="443"/>
                    </a:lnTo>
                    <a:lnTo>
                      <a:pt x="168" y="401"/>
                    </a:lnTo>
                    <a:lnTo>
                      <a:pt x="134" y="426"/>
                    </a:lnTo>
                    <a:lnTo>
                      <a:pt x="218" y="510"/>
                    </a:lnTo>
                    <a:lnTo>
                      <a:pt x="519" y="217"/>
                    </a:lnTo>
                    <a:lnTo>
                      <a:pt x="301" y="0"/>
                    </a:lnTo>
                    <a:lnTo>
                      <a:pt x="0" y="292"/>
                    </a:lnTo>
                    <a:lnTo>
                      <a:pt x="34" y="334"/>
                    </a:lnTo>
                    <a:lnTo>
                      <a:pt x="301" y="7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6" name="Freeform 420"/>
              <p:cNvSpPr>
                <a:spLocks noChangeArrowheads="1"/>
              </p:cNvSpPr>
              <p:nvPr/>
            </p:nvSpPr>
            <p:spPr bwMode="auto">
              <a:xfrm>
                <a:off x="5743575" y="40735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7" name="Freeform 421"/>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 name="T54" fmla="*/ 451 w 569"/>
                  <a:gd name="T55" fmla="*/ 158 h 569"/>
                  <a:gd name="T56" fmla="*/ 451 w 569"/>
                  <a:gd name="T57"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close/>
                    <a:moveTo>
                      <a:pt x="451" y="158"/>
                    </a:moveTo>
                    <a:lnTo>
                      <a:pt x="451" y="1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8" name="Freeform 422"/>
              <p:cNvSpPr>
                <a:spLocks noChangeArrowheads="1"/>
              </p:cNvSpPr>
              <p:nvPr/>
            </p:nvSpPr>
            <p:spPr bwMode="auto">
              <a:xfrm>
                <a:off x="5427663" y="4229099"/>
                <a:ext cx="204787" cy="204788"/>
              </a:xfrm>
              <a:custGeom>
                <a:avLst/>
                <a:gdLst>
                  <a:gd name="T0" fmla="*/ 451 w 569"/>
                  <a:gd name="T1" fmla="*/ 158 h 569"/>
                  <a:gd name="T2" fmla="*/ 501 w 569"/>
                  <a:gd name="T3" fmla="*/ 209 h 569"/>
                  <a:gd name="T4" fmla="*/ 468 w 569"/>
                  <a:gd name="T5" fmla="*/ 251 h 569"/>
                  <a:gd name="T6" fmla="*/ 393 w 569"/>
                  <a:gd name="T7" fmla="*/ 175 h 569"/>
                  <a:gd name="T8" fmla="*/ 368 w 569"/>
                  <a:gd name="T9" fmla="*/ 200 h 569"/>
                  <a:gd name="T10" fmla="*/ 443 w 569"/>
                  <a:gd name="T11" fmla="*/ 275 h 569"/>
                  <a:gd name="T12" fmla="*/ 409 w 569"/>
                  <a:gd name="T13" fmla="*/ 309 h 569"/>
                  <a:gd name="T14" fmla="*/ 359 w 569"/>
                  <a:gd name="T15" fmla="*/ 251 h 569"/>
                  <a:gd name="T16" fmla="*/ 334 w 569"/>
                  <a:gd name="T17" fmla="*/ 284 h 569"/>
                  <a:gd name="T18" fmla="*/ 384 w 569"/>
                  <a:gd name="T19" fmla="*/ 334 h 569"/>
                  <a:gd name="T20" fmla="*/ 342 w 569"/>
                  <a:gd name="T21" fmla="*/ 376 h 569"/>
                  <a:gd name="T22" fmla="*/ 267 w 569"/>
                  <a:gd name="T23" fmla="*/ 301 h 569"/>
                  <a:gd name="T24" fmla="*/ 234 w 569"/>
                  <a:gd name="T25" fmla="*/ 326 h 569"/>
                  <a:gd name="T26" fmla="*/ 309 w 569"/>
                  <a:gd name="T27" fmla="*/ 401 h 569"/>
                  <a:gd name="T28" fmla="*/ 284 w 569"/>
                  <a:gd name="T29" fmla="*/ 434 h 569"/>
                  <a:gd name="T30" fmla="*/ 234 w 569"/>
                  <a:gd name="T31" fmla="*/ 376 h 569"/>
                  <a:gd name="T32" fmla="*/ 200 w 569"/>
                  <a:gd name="T33" fmla="*/ 409 h 569"/>
                  <a:gd name="T34" fmla="*/ 250 w 569"/>
                  <a:gd name="T35" fmla="*/ 459 h 569"/>
                  <a:gd name="T36" fmla="*/ 217 w 569"/>
                  <a:gd name="T37" fmla="*/ 493 h 569"/>
                  <a:gd name="T38" fmla="*/ 75 w 569"/>
                  <a:gd name="T39" fmla="*/ 351 h 569"/>
                  <a:gd name="T40" fmla="*/ 393 w 569"/>
                  <a:gd name="T41" fmla="*/ 41 h 569"/>
                  <a:gd name="T42" fmla="*/ 351 w 569"/>
                  <a:gd name="T43" fmla="*/ 0 h 569"/>
                  <a:gd name="T44" fmla="*/ 0 w 569"/>
                  <a:gd name="T45" fmla="*/ 351 h 569"/>
                  <a:gd name="T46" fmla="*/ 217 w 569"/>
                  <a:gd name="T47" fmla="*/ 568 h 569"/>
                  <a:gd name="T48" fmla="*/ 568 w 569"/>
                  <a:gd name="T49" fmla="*/ 225 h 569"/>
                  <a:gd name="T50" fmla="*/ 484 w 569"/>
                  <a:gd name="T51" fmla="*/ 133 h 569"/>
                  <a:gd name="T52" fmla="*/ 451 w 569"/>
                  <a:gd name="T53" fmla="*/ 15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9" h="569">
                    <a:moveTo>
                      <a:pt x="451" y="158"/>
                    </a:moveTo>
                    <a:lnTo>
                      <a:pt x="501" y="209"/>
                    </a:lnTo>
                    <a:lnTo>
                      <a:pt x="468" y="251"/>
                    </a:lnTo>
                    <a:lnTo>
                      <a:pt x="393" y="175"/>
                    </a:lnTo>
                    <a:lnTo>
                      <a:pt x="368" y="200"/>
                    </a:lnTo>
                    <a:lnTo>
                      <a:pt x="443" y="275"/>
                    </a:lnTo>
                    <a:lnTo>
                      <a:pt x="409" y="309"/>
                    </a:lnTo>
                    <a:lnTo>
                      <a:pt x="359" y="251"/>
                    </a:lnTo>
                    <a:lnTo>
                      <a:pt x="334" y="284"/>
                    </a:lnTo>
                    <a:lnTo>
                      <a:pt x="384" y="334"/>
                    </a:lnTo>
                    <a:lnTo>
                      <a:pt x="342" y="376"/>
                    </a:lnTo>
                    <a:lnTo>
                      <a:pt x="267" y="301"/>
                    </a:lnTo>
                    <a:lnTo>
                      <a:pt x="234" y="326"/>
                    </a:lnTo>
                    <a:lnTo>
                      <a:pt x="309" y="401"/>
                    </a:lnTo>
                    <a:lnTo>
                      <a:pt x="284" y="434"/>
                    </a:lnTo>
                    <a:lnTo>
                      <a:pt x="234" y="376"/>
                    </a:lnTo>
                    <a:lnTo>
                      <a:pt x="200" y="409"/>
                    </a:lnTo>
                    <a:lnTo>
                      <a:pt x="250" y="459"/>
                    </a:lnTo>
                    <a:lnTo>
                      <a:pt x="217" y="493"/>
                    </a:lnTo>
                    <a:lnTo>
                      <a:pt x="75" y="351"/>
                    </a:lnTo>
                    <a:lnTo>
                      <a:pt x="393" y="41"/>
                    </a:lnTo>
                    <a:lnTo>
                      <a:pt x="351" y="0"/>
                    </a:lnTo>
                    <a:lnTo>
                      <a:pt x="0" y="351"/>
                    </a:lnTo>
                    <a:lnTo>
                      <a:pt x="217" y="568"/>
                    </a:lnTo>
                    <a:lnTo>
                      <a:pt x="568" y="225"/>
                    </a:lnTo>
                    <a:lnTo>
                      <a:pt x="484" y="133"/>
                    </a:lnTo>
                    <a:lnTo>
                      <a:pt x="451" y="158"/>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9" name="Freeform 423"/>
              <p:cNvSpPr>
                <a:spLocks noChangeArrowheads="1"/>
              </p:cNvSpPr>
              <p:nvPr/>
            </p:nvSpPr>
            <p:spPr bwMode="auto">
              <a:xfrm>
                <a:off x="5591175" y="4286249"/>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90" name="Freeform 424"/>
              <p:cNvSpPr>
                <a:spLocks noChangeArrowheads="1"/>
              </p:cNvSpPr>
              <p:nvPr/>
            </p:nvSpPr>
            <p:spPr bwMode="auto">
              <a:xfrm>
                <a:off x="5473700" y="4070349"/>
                <a:ext cx="312738" cy="319088"/>
              </a:xfrm>
              <a:custGeom>
                <a:avLst/>
                <a:gdLst>
                  <a:gd name="T0" fmla="*/ 318 w 870"/>
                  <a:gd name="T1" fmla="*/ 142 h 887"/>
                  <a:gd name="T2" fmla="*/ 167 w 870"/>
                  <a:gd name="T3" fmla="*/ 0 h 887"/>
                  <a:gd name="T4" fmla="*/ 0 w 870"/>
                  <a:gd name="T5" fmla="*/ 167 h 887"/>
                  <a:gd name="T6" fmla="*/ 142 w 870"/>
                  <a:gd name="T7" fmla="*/ 317 h 887"/>
                  <a:gd name="T8" fmla="*/ 594 w 870"/>
                  <a:gd name="T9" fmla="*/ 760 h 887"/>
                  <a:gd name="T10" fmla="*/ 869 w 870"/>
                  <a:gd name="T11" fmla="*/ 886 h 887"/>
                  <a:gd name="T12" fmla="*/ 769 w 870"/>
                  <a:gd name="T13" fmla="*/ 601 h 887"/>
                  <a:gd name="T14" fmla="*/ 318 w 870"/>
                  <a:gd name="T15" fmla="*/ 142 h 887"/>
                  <a:gd name="T16" fmla="*/ 117 w 870"/>
                  <a:gd name="T17" fmla="*/ 225 h 887"/>
                  <a:gd name="T18" fmla="*/ 58 w 870"/>
                  <a:gd name="T19" fmla="*/ 167 h 887"/>
                  <a:gd name="T20" fmla="*/ 167 w 870"/>
                  <a:gd name="T21" fmla="*/ 58 h 887"/>
                  <a:gd name="T22" fmla="*/ 226 w 870"/>
                  <a:gd name="T23" fmla="*/ 116 h 887"/>
                  <a:gd name="T24" fmla="*/ 117 w 870"/>
                  <a:gd name="T25" fmla="*/ 225 h 887"/>
                  <a:gd name="T26" fmla="*/ 769 w 870"/>
                  <a:gd name="T27" fmla="*/ 819 h 887"/>
                  <a:gd name="T28" fmla="*/ 610 w 870"/>
                  <a:gd name="T29" fmla="*/ 744 h 887"/>
                  <a:gd name="T30" fmla="*/ 594 w 870"/>
                  <a:gd name="T31" fmla="*/ 727 h 887"/>
                  <a:gd name="T32" fmla="*/ 677 w 870"/>
                  <a:gd name="T33" fmla="*/ 735 h 887"/>
                  <a:gd name="T34" fmla="*/ 669 w 870"/>
                  <a:gd name="T35" fmla="*/ 668 h 887"/>
                  <a:gd name="T36" fmla="*/ 736 w 870"/>
                  <a:gd name="T37" fmla="*/ 677 h 887"/>
                  <a:gd name="T38" fmla="*/ 736 w 870"/>
                  <a:gd name="T39" fmla="*/ 593 h 887"/>
                  <a:gd name="T40" fmla="*/ 752 w 870"/>
                  <a:gd name="T41" fmla="*/ 610 h 887"/>
                  <a:gd name="T42" fmla="*/ 811 w 870"/>
                  <a:gd name="T43" fmla="*/ 769 h 887"/>
                  <a:gd name="T44" fmla="*/ 769 w 870"/>
                  <a:gd name="T45" fmla="*/ 819 h 887"/>
                  <a:gd name="T46" fmla="*/ 769 w 870"/>
                  <a:gd name="T47" fmla="*/ 819 h 887"/>
                  <a:gd name="T48" fmla="*/ 769 w 870"/>
                  <a:gd name="T49" fmla="*/ 81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0" h="887">
                    <a:moveTo>
                      <a:pt x="318" y="142"/>
                    </a:moveTo>
                    <a:lnTo>
                      <a:pt x="167" y="0"/>
                    </a:lnTo>
                    <a:lnTo>
                      <a:pt x="0" y="167"/>
                    </a:lnTo>
                    <a:lnTo>
                      <a:pt x="142" y="317"/>
                    </a:lnTo>
                    <a:lnTo>
                      <a:pt x="594" y="760"/>
                    </a:lnTo>
                    <a:lnTo>
                      <a:pt x="869" y="886"/>
                    </a:lnTo>
                    <a:lnTo>
                      <a:pt x="769" y="601"/>
                    </a:lnTo>
                    <a:lnTo>
                      <a:pt x="318" y="142"/>
                    </a:lnTo>
                    <a:close/>
                    <a:moveTo>
                      <a:pt x="117" y="225"/>
                    </a:moveTo>
                    <a:lnTo>
                      <a:pt x="58" y="167"/>
                    </a:lnTo>
                    <a:lnTo>
                      <a:pt x="167" y="58"/>
                    </a:lnTo>
                    <a:lnTo>
                      <a:pt x="226" y="116"/>
                    </a:lnTo>
                    <a:lnTo>
                      <a:pt x="117" y="225"/>
                    </a:lnTo>
                    <a:close/>
                    <a:moveTo>
                      <a:pt x="769" y="819"/>
                    </a:moveTo>
                    <a:lnTo>
                      <a:pt x="610" y="744"/>
                    </a:lnTo>
                    <a:lnTo>
                      <a:pt x="594" y="727"/>
                    </a:lnTo>
                    <a:lnTo>
                      <a:pt x="677" y="735"/>
                    </a:lnTo>
                    <a:lnTo>
                      <a:pt x="669" y="668"/>
                    </a:lnTo>
                    <a:lnTo>
                      <a:pt x="736" y="677"/>
                    </a:lnTo>
                    <a:lnTo>
                      <a:pt x="736" y="593"/>
                    </a:lnTo>
                    <a:lnTo>
                      <a:pt x="752" y="610"/>
                    </a:lnTo>
                    <a:lnTo>
                      <a:pt x="811" y="769"/>
                    </a:lnTo>
                    <a:lnTo>
                      <a:pt x="769" y="819"/>
                    </a:lnTo>
                    <a:close/>
                    <a:moveTo>
                      <a:pt x="769" y="819"/>
                    </a:moveTo>
                    <a:lnTo>
                      <a:pt x="769" y="8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91" name="Freeform 425"/>
              <p:cNvSpPr>
                <a:spLocks noChangeArrowheads="1"/>
              </p:cNvSpPr>
              <p:nvPr/>
            </p:nvSpPr>
            <p:spPr bwMode="auto">
              <a:xfrm>
                <a:off x="5473700" y="4070349"/>
                <a:ext cx="312738" cy="319088"/>
              </a:xfrm>
              <a:custGeom>
                <a:avLst/>
                <a:gdLst>
                  <a:gd name="T0" fmla="*/ 318 w 870"/>
                  <a:gd name="T1" fmla="*/ 142 h 887"/>
                  <a:gd name="T2" fmla="*/ 318 w 870"/>
                  <a:gd name="T3" fmla="*/ 142 h 887"/>
                  <a:gd name="T4" fmla="*/ 167 w 870"/>
                  <a:gd name="T5" fmla="*/ 0 h 887"/>
                  <a:gd name="T6" fmla="*/ 0 w 870"/>
                  <a:gd name="T7" fmla="*/ 167 h 887"/>
                  <a:gd name="T8" fmla="*/ 142 w 870"/>
                  <a:gd name="T9" fmla="*/ 317 h 887"/>
                  <a:gd name="T10" fmla="*/ 142 w 870"/>
                  <a:gd name="T11" fmla="*/ 317 h 887"/>
                  <a:gd name="T12" fmla="*/ 594 w 870"/>
                  <a:gd name="T13" fmla="*/ 760 h 887"/>
                  <a:gd name="T14" fmla="*/ 869 w 870"/>
                  <a:gd name="T15" fmla="*/ 886 h 887"/>
                  <a:gd name="T16" fmla="*/ 769 w 870"/>
                  <a:gd name="T17" fmla="*/ 601 h 887"/>
                  <a:gd name="T18" fmla="*/ 318 w 870"/>
                  <a:gd name="T19" fmla="*/ 14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0" h="887">
                    <a:moveTo>
                      <a:pt x="318" y="142"/>
                    </a:moveTo>
                    <a:lnTo>
                      <a:pt x="318" y="142"/>
                    </a:lnTo>
                    <a:lnTo>
                      <a:pt x="167" y="0"/>
                    </a:lnTo>
                    <a:lnTo>
                      <a:pt x="0" y="167"/>
                    </a:lnTo>
                    <a:lnTo>
                      <a:pt x="142" y="317"/>
                    </a:lnTo>
                    <a:lnTo>
                      <a:pt x="142" y="317"/>
                    </a:lnTo>
                    <a:lnTo>
                      <a:pt x="594" y="760"/>
                    </a:lnTo>
                    <a:lnTo>
                      <a:pt x="869" y="886"/>
                    </a:lnTo>
                    <a:lnTo>
                      <a:pt x="769" y="601"/>
                    </a:lnTo>
                    <a:lnTo>
                      <a:pt x="318" y="142"/>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92" name="Freeform 426"/>
              <p:cNvSpPr>
                <a:spLocks noChangeArrowheads="1"/>
              </p:cNvSpPr>
              <p:nvPr/>
            </p:nvSpPr>
            <p:spPr bwMode="auto">
              <a:xfrm>
                <a:off x="5494338" y="4090987"/>
                <a:ext cx="60325" cy="60325"/>
              </a:xfrm>
              <a:custGeom>
                <a:avLst/>
                <a:gdLst>
                  <a:gd name="T0" fmla="*/ 59 w 169"/>
                  <a:gd name="T1" fmla="*/ 167 h 168"/>
                  <a:gd name="T2" fmla="*/ 0 w 169"/>
                  <a:gd name="T3" fmla="*/ 109 h 168"/>
                  <a:gd name="T4" fmla="*/ 109 w 169"/>
                  <a:gd name="T5" fmla="*/ 0 h 168"/>
                  <a:gd name="T6" fmla="*/ 168 w 169"/>
                  <a:gd name="T7" fmla="*/ 58 h 168"/>
                  <a:gd name="T8" fmla="*/ 59 w 169"/>
                  <a:gd name="T9" fmla="*/ 167 h 168"/>
                </a:gdLst>
                <a:ahLst/>
                <a:cxnLst>
                  <a:cxn ang="0">
                    <a:pos x="T0" y="T1"/>
                  </a:cxn>
                  <a:cxn ang="0">
                    <a:pos x="T2" y="T3"/>
                  </a:cxn>
                  <a:cxn ang="0">
                    <a:pos x="T4" y="T5"/>
                  </a:cxn>
                  <a:cxn ang="0">
                    <a:pos x="T6" y="T7"/>
                  </a:cxn>
                  <a:cxn ang="0">
                    <a:pos x="T8" y="T9"/>
                  </a:cxn>
                </a:cxnLst>
                <a:rect l="0" t="0" r="r" b="b"/>
                <a:pathLst>
                  <a:path w="169" h="168">
                    <a:moveTo>
                      <a:pt x="59" y="167"/>
                    </a:moveTo>
                    <a:lnTo>
                      <a:pt x="0" y="109"/>
                    </a:lnTo>
                    <a:lnTo>
                      <a:pt x="109" y="0"/>
                    </a:lnTo>
                    <a:lnTo>
                      <a:pt x="168" y="58"/>
                    </a:lnTo>
                    <a:lnTo>
                      <a:pt x="59" y="167"/>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93" name="Freeform 427"/>
              <p:cNvSpPr>
                <a:spLocks noChangeArrowheads="1"/>
              </p:cNvSpPr>
              <p:nvPr/>
            </p:nvSpPr>
            <p:spPr bwMode="auto">
              <a:xfrm>
                <a:off x="5688013" y="4283074"/>
                <a:ext cx="77787" cy="80963"/>
              </a:xfrm>
              <a:custGeom>
                <a:avLst/>
                <a:gdLst>
                  <a:gd name="T0" fmla="*/ 175 w 218"/>
                  <a:gd name="T1" fmla="*/ 226 h 227"/>
                  <a:gd name="T2" fmla="*/ 16 w 218"/>
                  <a:gd name="T3" fmla="*/ 151 h 227"/>
                  <a:gd name="T4" fmla="*/ 0 w 218"/>
                  <a:gd name="T5" fmla="*/ 134 h 227"/>
                  <a:gd name="T6" fmla="*/ 83 w 218"/>
                  <a:gd name="T7" fmla="*/ 142 h 227"/>
                  <a:gd name="T8" fmla="*/ 75 w 218"/>
                  <a:gd name="T9" fmla="*/ 75 h 227"/>
                  <a:gd name="T10" fmla="*/ 142 w 218"/>
                  <a:gd name="T11" fmla="*/ 84 h 227"/>
                  <a:gd name="T12" fmla="*/ 142 w 218"/>
                  <a:gd name="T13" fmla="*/ 0 h 227"/>
                  <a:gd name="T14" fmla="*/ 158 w 218"/>
                  <a:gd name="T15" fmla="*/ 17 h 227"/>
                  <a:gd name="T16" fmla="*/ 217 w 218"/>
                  <a:gd name="T17" fmla="*/ 176 h 227"/>
                  <a:gd name="T18" fmla="*/ 175 w 218"/>
                  <a:gd name="T19" fmla="*/ 22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27">
                    <a:moveTo>
                      <a:pt x="175" y="226"/>
                    </a:moveTo>
                    <a:lnTo>
                      <a:pt x="16" y="151"/>
                    </a:lnTo>
                    <a:lnTo>
                      <a:pt x="0" y="134"/>
                    </a:lnTo>
                    <a:lnTo>
                      <a:pt x="83" y="142"/>
                    </a:lnTo>
                    <a:lnTo>
                      <a:pt x="75" y="75"/>
                    </a:lnTo>
                    <a:lnTo>
                      <a:pt x="142" y="84"/>
                    </a:lnTo>
                    <a:lnTo>
                      <a:pt x="142" y="0"/>
                    </a:lnTo>
                    <a:lnTo>
                      <a:pt x="158" y="17"/>
                    </a:lnTo>
                    <a:lnTo>
                      <a:pt x="217" y="176"/>
                    </a:lnTo>
                    <a:lnTo>
                      <a:pt x="175" y="226"/>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94" name="Freeform 428"/>
              <p:cNvSpPr>
                <a:spLocks noChangeArrowheads="1"/>
              </p:cNvSpPr>
              <p:nvPr/>
            </p:nvSpPr>
            <p:spPr bwMode="auto">
              <a:xfrm>
                <a:off x="5749925" y="4365624"/>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grpSp>
        <p:grpSp>
          <p:nvGrpSpPr>
            <p:cNvPr id="73" name="Group 4681"/>
            <p:cNvGrpSpPr>
              <a:grpSpLocks/>
            </p:cNvGrpSpPr>
            <p:nvPr/>
          </p:nvGrpSpPr>
          <p:grpSpPr bwMode="auto">
            <a:xfrm>
              <a:off x="18138822" y="8854334"/>
              <a:ext cx="736408" cy="965200"/>
              <a:chOff x="4576763" y="2300287"/>
              <a:chExt cx="276225" cy="361950"/>
            </a:xfrm>
            <a:solidFill>
              <a:schemeClr val="bg1"/>
            </a:solidFill>
          </p:grpSpPr>
          <p:sp>
            <p:nvSpPr>
              <p:cNvPr id="74"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75"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76"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77"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78"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79"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0"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1"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2"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sp>
            <p:nvSpPr>
              <p:cNvPr id="83"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latin typeface="微软雅黑" pitchFamily="34" charset="-122"/>
                  <a:ea typeface="微软雅黑" pitchFamily="34" charset="-122"/>
                </a:endParaRPr>
              </a:p>
            </p:txBody>
          </p:sp>
        </p:grpSp>
      </p:grpSp>
      <p:sp>
        <p:nvSpPr>
          <p:cNvPr id="145" name="任意多边形 144"/>
          <p:cNvSpPr>
            <a:spLocks noChangeAspect="1"/>
          </p:cNvSpPr>
          <p:nvPr/>
        </p:nvSpPr>
        <p:spPr>
          <a:xfrm>
            <a:off x="-1" y="0"/>
            <a:ext cx="12192001" cy="1162050"/>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445469"/>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矩形 145"/>
          <p:cNvSpPr/>
          <p:nvPr/>
        </p:nvSpPr>
        <p:spPr>
          <a:xfrm>
            <a:off x="497175" y="310634"/>
            <a:ext cx="4506362" cy="523220"/>
          </a:xfrm>
          <a:prstGeom prst="rect">
            <a:avLst/>
          </a:prstGeom>
        </p:spPr>
        <p:txBody>
          <a:bodyPr wrap="none">
            <a:spAutoFit/>
          </a:bodyPr>
          <a:lstStyle/>
          <a:p>
            <a:pPr lvl="0">
              <a:spcBef>
                <a:spcPct val="0"/>
              </a:spcBef>
              <a:defRPr/>
            </a:pPr>
            <a:r>
              <a:rPr lang="en-US" altLang="zh-CN" sz="2800" dirty="0" smtClean="0">
                <a:solidFill>
                  <a:schemeClr val="bg1"/>
                </a:solidFill>
              </a:rPr>
              <a:t>OTT Market Requirement</a:t>
            </a:r>
          </a:p>
        </p:txBody>
      </p:sp>
      <p:sp>
        <p:nvSpPr>
          <p:cNvPr id="148" name="Text Box 16"/>
          <p:cNvSpPr txBox="1">
            <a:spLocks noChangeArrowheads="1"/>
          </p:cNvSpPr>
          <p:nvPr/>
        </p:nvSpPr>
        <p:spPr bwMode="auto">
          <a:xfrm>
            <a:off x="312012" y="1695450"/>
            <a:ext cx="4964837" cy="386896"/>
          </a:xfrm>
          <a:prstGeom prst="rect">
            <a:avLst/>
          </a:prstGeom>
          <a:noFill/>
          <a:ln w="9525">
            <a:noFill/>
            <a:miter lim="800000"/>
          </a:ln>
        </p:spPr>
        <p:txBody>
          <a:bodyPr wrap="square" lIns="78355" tIns="39177" rIns="78355" bIns="39177">
            <a:spAutoFit/>
          </a:bodyPr>
          <a:lstStyle/>
          <a:p>
            <a:pPr algn="ctr" defTabSz="784225"/>
            <a:r>
              <a:rPr lang="en-US" altLang="zh-CN" sz="2000" b="1" dirty="0" smtClean="0">
                <a:solidFill>
                  <a:schemeClr val="tx1">
                    <a:lumMod val="75000"/>
                    <a:lumOff val="25000"/>
                  </a:schemeClr>
                </a:solidFill>
              </a:rPr>
              <a:t>Outstanding User Experience</a:t>
            </a:r>
            <a:endParaRPr lang="en-US" altLang="zh-CN" sz="2000" b="1" dirty="0">
              <a:solidFill>
                <a:schemeClr val="tx1">
                  <a:lumMod val="75000"/>
                  <a:lumOff val="25000"/>
                </a:schemeClr>
              </a:solidFill>
            </a:endParaRPr>
          </a:p>
        </p:txBody>
      </p:sp>
      <p:sp>
        <p:nvSpPr>
          <p:cNvPr id="150" name="Text Box 6"/>
          <p:cNvSpPr txBox="1">
            <a:spLocks noChangeArrowheads="1"/>
          </p:cNvSpPr>
          <p:nvPr/>
        </p:nvSpPr>
        <p:spPr bwMode="auto">
          <a:xfrm>
            <a:off x="866775" y="2105025"/>
            <a:ext cx="5943600" cy="1479503"/>
          </a:xfrm>
          <a:prstGeom prst="rect">
            <a:avLst/>
          </a:prstGeom>
          <a:noFill/>
          <a:ln w="9525">
            <a:noFill/>
            <a:miter lim="800000"/>
          </a:ln>
        </p:spPr>
        <p:txBody>
          <a:bodyPr lIns="78355" tIns="39177" rIns="78355" bIns="39177">
            <a:spAutoFit/>
          </a:bodyPr>
          <a:lstStyle/>
          <a:p>
            <a:pPr defTabSz="784225">
              <a:lnSpc>
                <a:spcPct val="130000"/>
              </a:lnSpc>
              <a:buFont typeface="Arial" panose="020B0604020202020204" pitchFamily="34" charset="0"/>
              <a:buChar char="•"/>
            </a:pPr>
            <a:r>
              <a:rPr lang="en-US" altLang="zh-CN" sz="1400" dirty="0" smtClean="0">
                <a:solidFill>
                  <a:schemeClr val="tx1">
                    <a:lumMod val="75000"/>
                    <a:lumOff val="25000"/>
                  </a:schemeClr>
                </a:solidFill>
              </a:rPr>
              <a:t> High </a:t>
            </a:r>
            <a:r>
              <a:rPr lang="en-US" altLang="zh-CN" sz="1400" dirty="0">
                <a:solidFill>
                  <a:schemeClr val="tx1">
                    <a:lumMod val="75000"/>
                    <a:lumOff val="25000"/>
                  </a:schemeClr>
                </a:solidFill>
              </a:rPr>
              <a:t>definition interactive content services</a:t>
            </a:r>
            <a:endParaRPr lang="zh-CN" altLang="en-US" sz="1400" dirty="0">
              <a:solidFill>
                <a:schemeClr val="tx1">
                  <a:lumMod val="75000"/>
                  <a:lumOff val="25000"/>
                </a:schemeClr>
              </a:solidFill>
            </a:endParaRPr>
          </a:p>
          <a:p>
            <a:pPr defTabSz="784225">
              <a:lnSpc>
                <a:spcPct val="130000"/>
              </a:lnSpc>
              <a:buFont typeface="Arial" panose="020B0604020202020204" pitchFamily="34" charset="0"/>
              <a:buChar char="•"/>
            </a:pPr>
            <a:r>
              <a:rPr lang="en-US" altLang="zh-CN" sz="1400" dirty="0" smtClean="0">
                <a:solidFill>
                  <a:schemeClr val="tx1">
                    <a:lumMod val="75000"/>
                    <a:lumOff val="25000"/>
                  </a:schemeClr>
                </a:solidFill>
              </a:rPr>
              <a:t> Whenever </a:t>
            </a:r>
            <a:r>
              <a:rPr lang="en-US" altLang="zh-CN" sz="1400" dirty="0">
                <a:solidFill>
                  <a:schemeClr val="tx1">
                    <a:lumMod val="75000"/>
                    <a:lumOff val="25000"/>
                  </a:schemeClr>
                </a:solidFill>
              </a:rPr>
              <a:t>&amp; wherever anyhow three in one screen application</a:t>
            </a:r>
          </a:p>
          <a:p>
            <a:pPr defTabSz="784225">
              <a:lnSpc>
                <a:spcPct val="130000"/>
              </a:lnSpc>
              <a:buFont typeface="Arial" panose="020B0604020202020204" pitchFamily="34" charset="0"/>
              <a:buChar char="•"/>
            </a:pPr>
            <a:r>
              <a:rPr lang="en-US" altLang="zh-CN" sz="1400" dirty="0" smtClean="0">
                <a:solidFill>
                  <a:schemeClr val="tx1">
                    <a:lumMod val="75000"/>
                    <a:lumOff val="25000"/>
                  </a:schemeClr>
                </a:solidFill>
              </a:rPr>
              <a:t> Fluent </a:t>
            </a:r>
            <a:r>
              <a:rPr lang="en-US" altLang="zh-CN" sz="1400" dirty="0">
                <a:solidFill>
                  <a:schemeClr val="tx1">
                    <a:lumMod val="75000"/>
                    <a:lumOff val="25000"/>
                  </a:schemeClr>
                </a:solidFill>
              </a:rPr>
              <a:t>and high-quality image quality</a:t>
            </a:r>
          </a:p>
          <a:p>
            <a:pPr defTabSz="784225">
              <a:lnSpc>
                <a:spcPct val="130000"/>
              </a:lnSpc>
              <a:buFont typeface="Arial" panose="020B0604020202020204" pitchFamily="34" charset="0"/>
              <a:buChar char="•"/>
            </a:pPr>
            <a:r>
              <a:rPr lang="en-US" altLang="zh-CN" sz="1400" dirty="0" smtClean="0">
                <a:solidFill>
                  <a:schemeClr val="tx1">
                    <a:lumMod val="75000"/>
                    <a:lumOff val="25000"/>
                  </a:schemeClr>
                </a:solidFill>
              </a:rPr>
              <a:t> More </a:t>
            </a:r>
            <a:r>
              <a:rPr lang="en-US" altLang="zh-CN" sz="1400" dirty="0">
                <a:solidFill>
                  <a:schemeClr val="tx1">
                    <a:lumMod val="75000"/>
                    <a:lumOff val="25000"/>
                  </a:schemeClr>
                </a:solidFill>
              </a:rPr>
              <a:t>nature interactive experience</a:t>
            </a:r>
          </a:p>
          <a:p>
            <a:pPr defTabSz="784225">
              <a:lnSpc>
                <a:spcPct val="130000"/>
              </a:lnSpc>
              <a:buFont typeface="Arial" panose="020B0604020202020204" pitchFamily="34" charset="0"/>
              <a:buChar char="•"/>
            </a:pPr>
            <a:r>
              <a:rPr lang="en-US" altLang="zh-CN" sz="1400" dirty="0" smtClean="0">
                <a:solidFill>
                  <a:schemeClr val="tx1">
                    <a:lumMod val="75000"/>
                    <a:lumOff val="25000"/>
                  </a:schemeClr>
                </a:solidFill>
              </a:rPr>
              <a:t> Strong application expansion capability</a:t>
            </a:r>
            <a:endParaRPr lang="zh-CN" altLang="en-US" sz="1400" dirty="0">
              <a:solidFill>
                <a:schemeClr val="tx1">
                  <a:lumMod val="75000"/>
                  <a:lumOff val="25000"/>
                </a:schemeClr>
              </a:solidFill>
            </a:endParaRPr>
          </a:p>
        </p:txBody>
      </p:sp>
      <p:cxnSp>
        <p:nvCxnSpPr>
          <p:cNvPr id="152" name="直接连接符 151"/>
          <p:cNvCxnSpPr/>
          <p:nvPr/>
        </p:nvCxnSpPr>
        <p:spPr>
          <a:xfrm>
            <a:off x="914400" y="3686175"/>
            <a:ext cx="59912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Text Box 16"/>
          <p:cNvSpPr txBox="1">
            <a:spLocks noChangeArrowheads="1"/>
          </p:cNvSpPr>
          <p:nvPr/>
        </p:nvSpPr>
        <p:spPr bwMode="auto">
          <a:xfrm>
            <a:off x="854937" y="3800475"/>
            <a:ext cx="4964837" cy="386896"/>
          </a:xfrm>
          <a:prstGeom prst="rect">
            <a:avLst/>
          </a:prstGeom>
          <a:noFill/>
          <a:ln w="9525">
            <a:noFill/>
            <a:miter lim="800000"/>
          </a:ln>
        </p:spPr>
        <p:txBody>
          <a:bodyPr wrap="square" lIns="78355" tIns="39177" rIns="78355" bIns="39177">
            <a:spAutoFit/>
          </a:bodyPr>
          <a:lstStyle/>
          <a:p>
            <a:pPr algn="ctr" defTabSz="784225"/>
            <a:r>
              <a:rPr lang="en-US" altLang="zh-CN" sz="2000" b="1" dirty="0" smtClean="0">
                <a:solidFill>
                  <a:schemeClr val="tx1">
                    <a:lumMod val="75000"/>
                    <a:lumOff val="25000"/>
                  </a:schemeClr>
                </a:solidFill>
              </a:rPr>
              <a:t>Reliable &amp; Stable Operation Platform</a:t>
            </a:r>
            <a:endParaRPr lang="zh-CN" altLang="en-US" sz="2000" b="1" dirty="0">
              <a:solidFill>
                <a:schemeClr val="tx1">
                  <a:lumMod val="75000"/>
                  <a:lumOff val="25000"/>
                </a:schemeClr>
              </a:solidFill>
            </a:endParaRPr>
          </a:p>
        </p:txBody>
      </p:sp>
      <p:sp>
        <p:nvSpPr>
          <p:cNvPr id="154" name="Text Box 22"/>
          <p:cNvSpPr txBox="1">
            <a:spLocks noChangeArrowheads="1"/>
          </p:cNvSpPr>
          <p:nvPr/>
        </p:nvSpPr>
        <p:spPr bwMode="auto">
          <a:xfrm>
            <a:off x="854075" y="4230688"/>
            <a:ext cx="5943600" cy="1738035"/>
          </a:xfrm>
          <a:prstGeom prst="rect">
            <a:avLst/>
          </a:prstGeom>
          <a:noFill/>
          <a:ln w="9525">
            <a:noFill/>
            <a:miter lim="800000"/>
          </a:ln>
        </p:spPr>
        <p:txBody>
          <a:bodyPr lIns="78355" tIns="39177" rIns="78355" bIns="39177">
            <a:spAutoFit/>
          </a:bodyPr>
          <a:lstStyle/>
          <a:p>
            <a:pPr defTabSz="784225">
              <a:lnSpc>
                <a:spcPct val="110000"/>
              </a:lnSpc>
              <a:buFont typeface="Arial" panose="020B0604020202020204" pitchFamily="34" charset="0"/>
              <a:buChar char="•"/>
            </a:pPr>
            <a:r>
              <a:rPr lang="en-US" altLang="zh-CN" sz="1400" dirty="0" smtClean="0">
                <a:solidFill>
                  <a:schemeClr val="tx1">
                    <a:lumMod val="75000"/>
                    <a:lumOff val="25000"/>
                  </a:schemeClr>
                </a:solidFill>
              </a:rPr>
              <a:t> High-capacity</a:t>
            </a:r>
            <a:r>
              <a:rPr lang="en-US" altLang="zh-CN" sz="1400" dirty="0">
                <a:solidFill>
                  <a:schemeClr val="tx1">
                    <a:lumMod val="75000"/>
                    <a:lumOff val="25000"/>
                  </a:schemeClr>
                </a:solidFill>
              </a:rPr>
              <a:t>: Millions of user scale, Magnanimous contents</a:t>
            </a:r>
            <a:endParaRPr lang="zh-CN" altLang="en-US" sz="1400" dirty="0">
              <a:solidFill>
                <a:schemeClr val="tx1">
                  <a:lumMod val="75000"/>
                  <a:lumOff val="25000"/>
                </a:schemeClr>
              </a:solidFill>
            </a:endParaRPr>
          </a:p>
          <a:p>
            <a:pPr defTabSz="784225">
              <a:lnSpc>
                <a:spcPct val="110000"/>
              </a:lnSpc>
              <a:buFont typeface="Arial" panose="020B0604020202020204" pitchFamily="34" charset="0"/>
              <a:buChar char="•"/>
            </a:pPr>
            <a:r>
              <a:rPr lang="en-US" altLang="zh-CN" sz="1400" dirty="0" smtClean="0">
                <a:solidFill>
                  <a:schemeClr val="tx1">
                    <a:lumMod val="75000"/>
                    <a:lumOff val="25000"/>
                  </a:schemeClr>
                </a:solidFill>
              </a:rPr>
              <a:t> High </a:t>
            </a:r>
            <a:r>
              <a:rPr lang="en-US" altLang="zh-CN" sz="1400" dirty="0">
                <a:solidFill>
                  <a:schemeClr val="tx1">
                    <a:lumMod val="75000"/>
                    <a:lumOff val="25000"/>
                  </a:schemeClr>
                </a:solidFill>
              </a:rPr>
              <a:t>availability: Without single point of failure, Balanced  </a:t>
            </a:r>
          </a:p>
          <a:p>
            <a:pPr defTabSz="784225">
              <a:lnSpc>
                <a:spcPct val="110000"/>
              </a:lnSpc>
            </a:pPr>
            <a:r>
              <a:rPr lang="en-US" altLang="zh-CN" sz="1400" dirty="0">
                <a:solidFill>
                  <a:schemeClr val="tx1">
                    <a:lumMod val="75000"/>
                    <a:lumOff val="25000"/>
                  </a:schemeClr>
                </a:solidFill>
              </a:rPr>
              <a:t> </a:t>
            </a:r>
            <a:r>
              <a:rPr lang="en-US" altLang="zh-CN" sz="1400" dirty="0" smtClean="0">
                <a:solidFill>
                  <a:schemeClr val="tx1">
                    <a:lumMod val="75000"/>
                    <a:lumOff val="25000"/>
                  </a:schemeClr>
                </a:solidFill>
              </a:rPr>
              <a:t> loading</a:t>
            </a:r>
            <a:r>
              <a:rPr lang="en-US" altLang="zh-CN" sz="1400" dirty="0">
                <a:solidFill>
                  <a:schemeClr val="tx1">
                    <a:lumMod val="75000"/>
                    <a:lumOff val="25000"/>
                  </a:schemeClr>
                </a:solidFill>
              </a:rPr>
              <a:t>, Distributed deployment</a:t>
            </a:r>
            <a:endParaRPr lang="zh-CN" altLang="en-US" sz="1400" dirty="0">
              <a:solidFill>
                <a:schemeClr val="tx1">
                  <a:lumMod val="75000"/>
                  <a:lumOff val="25000"/>
                </a:schemeClr>
              </a:solidFill>
            </a:endParaRPr>
          </a:p>
          <a:p>
            <a:pPr defTabSz="784225">
              <a:lnSpc>
                <a:spcPct val="110000"/>
              </a:lnSpc>
              <a:buFont typeface="Arial" panose="020B0604020202020204" pitchFamily="34" charset="0"/>
              <a:buChar char="•"/>
            </a:pPr>
            <a:r>
              <a:rPr lang="en-US" altLang="zh-CN" sz="1400" dirty="0" smtClean="0">
                <a:solidFill>
                  <a:schemeClr val="tx1">
                    <a:lumMod val="75000"/>
                    <a:lumOff val="25000"/>
                  </a:schemeClr>
                </a:solidFill>
              </a:rPr>
              <a:t> High </a:t>
            </a:r>
            <a:r>
              <a:rPr lang="en-US" altLang="zh-CN" sz="1400" dirty="0">
                <a:solidFill>
                  <a:schemeClr val="tx1">
                    <a:lumMod val="75000"/>
                    <a:lumOff val="25000"/>
                  </a:schemeClr>
                </a:solidFill>
              </a:rPr>
              <a:t>security: Support identification authentication; support </a:t>
            </a:r>
          </a:p>
          <a:p>
            <a:pPr defTabSz="784225">
              <a:lnSpc>
                <a:spcPct val="110000"/>
              </a:lnSpc>
            </a:pPr>
            <a:r>
              <a:rPr lang="en-US" altLang="zh-CN" sz="1400" dirty="0">
                <a:solidFill>
                  <a:schemeClr val="tx1">
                    <a:lumMod val="75000"/>
                    <a:lumOff val="25000"/>
                  </a:schemeClr>
                </a:solidFill>
              </a:rPr>
              <a:t> </a:t>
            </a:r>
            <a:r>
              <a:rPr lang="en-US" altLang="zh-CN" sz="1400" dirty="0" smtClean="0">
                <a:solidFill>
                  <a:schemeClr val="tx1">
                    <a:lumMod val="75000"/>
                    <a:lumOff val="25000"/>
                  </a:schemeClr>
                </a:solidFill>
              </a:rPr>
              <a:t> anti-stealing-link</a:t>
            </a:r>
            <a:endParaRPr lang="zh-CN" altLang="en-US" sz="1400" dirty="0">
              <a:solidFill>
                <a:schemeClr val="tx1">
                  <a:lumMod val="75000"/>
                  <a:lumOff val="25000"/>
                </a:schemeClr>
              </a:solidFill>
            </a:endParaRPr>
          </a:p>
          <a:p>
            <a:pPr defTabSz="784225">
              <a:lnSpc>
                <a:spcPct val="110000"/>
              </a:lnSpc>
              <a:buFont typeface="Arial" panose="020B0604020202020204" pitchFamily="34" charset="0"/>
              <a:buChar char="•"/>
            </a:pPr>
            <a:r>
              <a:rPr lang="en-US" altLang="zh-CN" sz="1400" dirty="0" smtClean="0">
                <a:solidFill>
                  <a:schemeClr val="tx1">
                    <a:lumMod val="75000"/>
                    <a:lumOff val="25000"/>
                  </a:schemeClr>
                </a:solidFill>
              </a:rPr>
              <a:t> Support </a:t>
            </a:r>
            <a:r>
              <a:rPr lang="en-US" altLang="zh-CN" sz="1400" dirty="0">
                <a:solidFill>
                  <a:schemeClr val="tx1">
                    <a:lumMod val="75000"/>
                    <a:lumOff val="25000"/>
                  </a:schemeClr>
                </a:solidFill>
              </a:rPr>
              <a:t>multi-form: support various of forms from internet</a:t>
            </a:r>
            <a:endParaRPr lang="zh-CN" altLang="en-US" sz="1400" dirty="0">
              <a:solidFill>
                <a:schemeClr val="tx1">
                  <a:lumMod val="75000"/>
                  <a:lumOff val="25000"/>
                </a:schemeClr>
              </a:solidFill>
            </a:endParaRPr>
          </a:p>
          <a:p>
            <a:pPr defTabSz="784225">
              <a:lnSpc>
                <a:spcPct val="110000"/>
              </a:lnSpc>
              <a:buFont typeface="Arial" panose="020B0604020202020204" pitchFamily="34" charset="0"/>
              <a:buChar char="•"/>
            </a:pPr>
            <a:r>
              <a:rPr lang="en-US" altLang="zh-CN" sz="1400" dirty="0" smtClean="0">
                <a:solidFill>
                  <a:schemeClr val="tx1">
                    <a:lumMod val="75000"/>
                    <a:lumOff val="25000"/>
                  </a:schemeClr>
                </a:solidFill>
              </a:rPr>
              <a:t> Low-cost </a:t>
            </a:r>
            <a:r>
              <a:rPr lang="en-US" altLang="zh-CN" sz="1400" dirty="0">
                <a:solidFill>
                  <a:schemeClr val="tx1">
                    <a:lumMod val="75000"/>
                    <a:lumOff val="25000"/>
                  </a:schemeClr>
                </a:solidFill>
              </a:rPr>
              <a:t>network deployment and smooth upgrade</a:t>
            </a:r>
            <a:endParaRPr lang="zh-CN" altLang="en-US" sz="1400" dirty="0">
              <a:solidFill>
                <a:schemeClr val="tx1">
                  <a:lumMod val="75000"/>
                  <a:lumOff val="25000"/>
                </a:schemeClr>
              </a:solidFill>
              <a:ea typeface="华文细黑" panose="02010600040101010101" pitchFamily="2" charset="-122"/>
            </a:endParaRPr>
          </a:p>
        </p:txBody>
      </p:sp>
      <p:sp>
        <p:nvSpPr>
          <p:cNvPr id="144" name="文本框 18"/>
          <p:cNvSpPr txBox="1"/>
          <p:nvPr/>
        </p:nvSpPr>
        <p:spPr>
          <a:xfrm rot="10800000">
            <a:off x="11343024" y="28575"/>
            <a:ext cx="464518" cy="1200329"/>
          </a:xfrm>
          <a:prstGeom prst="rect">
            <a:avLst/>
          </a:prstGeom>
          <a:noFill/>
        </p:spPr>
        <p:txBody>
          <a:bodyPr wrap="square" rtlCol="0">
            <a:spAutoFit/>
          </a:bodyPr>
          <a:lstStyle/>
          <a:p>
            <a:r>
              <a:rPr lang="en-US" altLang="zh-CN" sz="7200" dirty="0">
                <a:solidFill>
                  <a:schemeClr val="bg1"/>
                </a:solidFill>
                <a:latin typeface="微软雅黑" pitchFamily="34" charset="-122"/>
                <a:ea typeface="微软雅黑" pitchFamily="34" charset="-122"/>
                <a:cs typeface="Aharoni" panose="02010803020104030203" pitchFamily="2" charset="-79"/>
              </a:rPr>
              <a:t>«</a:t>
            </a:r>
            <a:endParaRPr lang="zh-CN" altLang="en-US" sz="7200" dirty="0">
              <a:solidFill>
                <a:schemeClr val="bg1"/>
              </a:solidFill>
              <a:latin typeface="微软雅黑" pitchFamily="34" charset="-122"/>
              <a:ea typeface="微软雅黑" pitchFamily="34" charset="-122"/>
              <a:cs typeface="Aharoni" panose="02010803020104030203" pitchFamily="2" charset="-79"/>
            </a:endParaRPr>
          </a:p>
        </p:txBody>
      </p:sp>
      <p:cxnSp>
        <p:nvCxnSpPr>
          <p:cNvPr id="149" name="直接连接符 148"/>
          <p:cNvCxnSpPr/>
          <p:nvPr/>
        </p:nvCxnSpPr>
        <p:spPr>
          <a:xfrm>
            <a:off x="5094872" y="361950"/>
            <a:ext cx="0" cy="40005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583168"/>
            <a:ext cx="12192000" cy="2274832"/>
          </a:xfrm>
          <a:prstGeom prst="rect">
            <a:avLst/>
          </a:prstGeom>
          <a:solidFill>
            <a:srgbClr val="44546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28"/>
          <p:cNvSpPr txBox="1"/>
          <p:nvPr/>
        </p:nvSpPr>
        <p:spPr>
          <a:xfrm>
            <a:off x="571500" y="1438275"/>
            <a:ext cx="3419475" cy="1374636"/>
          </a:xfrm>
          <a:prstGeom prst="roundRect">
            <a:avLst>
              <a:gd name="adj" fmla="val 6852"/>
            </a:avLst>
          </a:prstGeom>
          <a:noFill/>
          <a:ln>
            <a:noFill/>
          </a:ln>
        </p:spPr>
        <p:txBody>
          <a:bodyPr wrap="square" rtlCol="0">
            <a:spAutoFit/>
          </a:bodyPr>
          <a:lstStyle/>
          <a:p>
            <a:pPr marL="285750" indent="-285750">
              <a:buClrTx/>
              <a:buFont typeface="Wingdings" panose="05000000000000000000" charset="0"/>
              <a:buChar char="u"/>
            </a:pPr>
            <a:r>
              <a:rPr lang="zh-CN" altLang="en-US" sz="2000" dirty="0" smtClean="0">
                <a:solidFill>
                  <a:schemeClr val="tx1">
                    <a:lumMod val="75000"/>
                    <a:lumOff val="25000"/>
                  </a:schemeClr>
                </a:solidFill>
                <a:latin typeface="Kozuka Gothic Pro B" pitchFamily="34" charset="-128"/>
                <a:ea typeface="Kozuka Gothic Pro B" pitchFamily="34" charset="-128"/>
              </a:rPr>
              <a:t> Unique content</a:t>
            </a:r>
            <a:endParaRPr lang="en-US" altLang="zh-CN" sz="2000" dirty="0" smtClean="0">
              <a:solidFill>
                <a:schemeClr val="tx1">
                  <a:lumMod val="75000"/>
                  <a:lumOff val="25000"/>
                </a:schemeClr>
              </a:solidFill>
              <a:latin typeface="Kozuka Gothic Pro B" pitchFamily="34" charset="-128"/>
              <a:ea typeface="Kozuka Gothic Pro B" pitchFamily="34" charset="-128"/>
            </a:endParaRPr>
          </a:p>
          <a:p>
            <a:pPr marL="285750" indent="-285750"/>
            <a:r>
              <a:rPr lang="zh-CN" altLang="en-US" sz="2000" dirty="0" smtClean="0">
                <a:solidFill>
                  <a:schemeClr val="tx1">
                    <a:lumMod val="75000"/>
                    <a:lumOff val="25000"/>
                  </a:schemeClr>
                </a:solidFill>
                <a:latin typeface="Kozuka Gothic Pro B" pitchFamily="34" charset="-128"/>
                <a:ea typeface="Kozuka Gothic Pro B" pitchFamily="34" charset="-128"/>
              </a:rPr>
              <a:t>     delivery network </a:t>
            </a:r>
            <a:endParaRPr lang="en-US" altLang="zh-CN" sz="2000" dirty="0" smtClean="0">
              <a:solidFill>
                <a:schemeClr val="tx1">
                  <a:lumMod val="75000"/>
                  <a:lumOff val="25000"/>
                </a:schemeClr>
              </a:solidFill>
              <a:latin typeface="Kozuka Gothic Pro B" pitchFamily="34" charset="-128"/>
              <a:ea typeface="Kozuka Gothic Pro B" pitchFamily="34" charset="-128"/>
            </a:endParaRPr>
          </a:p>
          <a:p>
            <a:pPr marL="285750" indent="-285750"/>
            <a:r>
              <a:rPr lang="en-US" altLang="zh-CN" sz="2000" dirty="0" smtClean="0">
                <a:solidFill>
                  <a:schemeClr val="tx1">
                    <a:lumMod val="75000"/>
                    <a:lumOff val="25000"/>
                  </a:schemeClr>
                </a:solidFill>
                <a:latin typeface="Kozuka Gothic Pro B" pitchFamily="34" charset="-128"/>
                <a:ea typeface="Kozuka Gothic Pro B" pitchFamily="34" charset="-128"/>
              </a:rPr>
              <a:t>     </a:t>
            </a:r>
            <a:r>
              <a:rPr lang="zh-CN" altLang="en-US" sz="2000" dirty="0" smtClean="0">
                <a:solidFill>
                  <a:schemeClr val="tx1">
                    <a:lumMod val="75000"/>
                    <a:lumOff val="25000"/>
                  </a:schemeClr>
                </a:solidFill>
                <a:latin typeface="Kozuka Gothic Pro B" pitchFamily="34" charset="-128"/>
                <a:ea typeface="Kozuka Gothic Pro B" pitchFamily="34" charset="-128"/>
              </a:rPr>
              <a:t>(CDN)</a:t>
            </a:r>
          </a:p>
          <a:p>
            <a:pPr marL="285750" indent="-285750">
              <a:buClrTx/>
            </a:pPr>
            <a:endParaRPr lang="zh-CN" altLang="en-US" sz="2000" dirty="0">
              <a:solidFill>
                <a:schemeClr val="tx1">
                  <a:lumMod val="75000"/>
                  <a:lumOff val="25000"/>
                </a:schemeClr>
              </a:solidFill>
              <a:latin typeface="Kozuka Gothic Pro B" pitchFamily="34" charset="-128"/>
              <a:ea typeface="Kozuka Gothic Pro B" pitchFamily="34" charset="-128"/>
            </a:endParaRPr>
          </a:p>
        </p:txBody>
      </p:sp>
      <p:grpSp>
        <p:nvGrpSpPr>
          <p:cNvPr id="63" name="组合 62"/>
          <p:cNvGrpSpPr/>
          <p:nvPr/>
        </p:nvGrpSpPr>
        <p:grpSpPr>
          <a:xfrm>
            <a:off x="3154497" y="2699364"/>
            <a:ext cx="5883006" cy="3790336"/>
            <a:chOff x="2586803" y="1722594"/>
            <a:chExt cx="5883006" cy="3790336"/>
          </a:xfrm>
        </p:grpSpPr>
        <p:pic>
          <p:nvPicPr>
            <p:cNvPr id="55" name="图片 5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2586803" y="1722594"/>
              <a:ext cx="5883006" cy="3790336"/>
            </a:xfrm>
            <a:prstGeom prst="rect">
              <a:avLst/>
            </a:prstGeom>
          </p:spPr>
        </p:pic>
        <p:pic>
          <p:nvPicPr>
            <p:cNvPr id="62" name="图片 61"/>
            <p:cNvPicPr>
              <a:picLocks noChangeAspect="1"/>
            </p:cNvPicPr>
            <p:nvPr/>
          </p:nvPicPr>
          <p:blipFill>
            <a:blip r:embed="rId3" cstate="print">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val="0"/>
                </a:ext>
              </a:extLst>
            </a:blip>
            <a:srcRect l="31707" t="17120" r="25265" b="42157"/>
            <a:stretch>
              <a:fillRect/>
            </a:stretch>
          </p:blipFill>
          <p:spPr>
            <a:xfrm>
              <a:off x="3342486" y="2137363"/>
              <a:ext cx="4371640" cy="2757598"/>
            </a:xfrm>
            <a:custGeom>
              <a:avLst/>
              <a:gdLst>
                <a:gd name="connsiteX0" fmla="*/ 0 w 4371640"/>
                <a:gd name="connsiteY0" fmla="*/ 0 h 2757598"/>
                <a:gd name="connsiteX1" fmla="*/ 4371640 w 4371640"/>
                <a:gd name="connsiteY1" fmla="*/ 0 h 2757598"/>
                <a:gd name="connsiteX2" fmla="*/ 4371640 w 4371640"/>
                <a:gd name="connsiteY2" fmla="*/ 2757598 h 2757598"/>
                <a:gd name="connsiteX3" fmla="*/ 0 w 4371640"/>
                <a:gd name="connsiteY3" fmla="*/ 2757598 h 2757598"/>
              </a:gdLst>
              <a:ahLst/>
              <a:cxnLst>
                <a:cxn ang="0">
                  <a:pos x="connsiteX0" y="connsiteY0"/>
                </a:cxn>
                <a:cxn ang="0">
                  <a:pos x="connsiteX1" y="connsiteY1"/>
                </a:cxn>
                <a:cxn ang="0">
                  <a:pos x="connsiteX2" y="connsiteY2"/>
                </a:cxn>
                <a:cxn ang="0">
                  <a:pos x="connsiteX3" y="connsiteY3"/>
                </a:cxn>
              </a:cxnLst>
              <a:rect l="l" t="t" r="r" b="b"/>
              <a:pathLst>
                <a:path w="4371640" h="2757598">
                  <a:moveTo>
                    <a:pt x="0" y="0"/>
                  </a:moveTo>
                  <a:lnTo>
                    <a:pt x="4371640" y="0"/>
                  </a:lnTo>
                  <a:lnTo>
                    <a:pt x="4371640" y="2757598"/>
                  </a:lnTo>
                  <a:lnTo>
                    <a:pt x="0" y="2757598"/>
                  </a:lnTo>
                  <a:close/>
                </a:path>
              </a:pathLst>
            </a:custGeom>
          </p:spPr>
        </p:pic>
      </p:grpSp>
      <p:sp>
        <p:nvSpPr>
          <p:cNvPr id="21" name="文本框 28"/>
          <p:cNvSpPr txBox="1"/>
          <p:nvPr/>
        </p:nvSpPr>
        <p:spPr>
          <a:xfrm>
            <a:off x="8372476" y="1438275"/>
            <a:ext cx="3790950" cy="1694319"/>
          </a:xfrm>
          <a:prstGeom prst="roundRect">
            <a:avLst>
              <a:gd name="adj" fmla="val 6852"/>
            </a:avLst>
          </a:prstGeom>
          <a:noFill/>
          <a:ln>
            <a:noFill/>
          </a:ln>
        </p:spPr>
        <p:txBody>
          <a:bodyPr wrap="square" rtlCol="0">
            <a:spAutoFit/>
          </a:bodyPr>
          <a:lstStyle/>
          <a:p>
            <a:pPr marL="285750" indent="-285750">
              <a:buClrTx/>
              <a:buFont typeface="Wingdings" panose="05000000000000000000" charset="0"/>
              <a:buChar char="u"/>
            </a:pPr>
            <a:r>
              <a:rPr lang="zh-CN" altLang="en-US" sz="2000" dirty="0" smtClean="0">
                <a:solidFill>
                  <a:schemeClr val="tx1">
                    <a:lumMod val="75000"/>
                    <a:lumOff val="25000"/>
                  </a:schemeClr>
                </a:solidFill>
                <a:latin typeface="Kozuka Gothic Pro B" pitchFamily="34" charset="-128"/>
                <a:ea typeface="Kozuka Gothic Pro B" pitchFamily="34" charset="-128"/>
              </a:rPr>
              <a:t> Optimisation of network capacity without compromising video quality</a:t>
            </a:r>
          </a:p>
          <a:p>
            <a:pPr marL="285750" indent="-285750">
              <a:buClrTx/>
            </a:pPr>
            <a:endParaRPr lang="zh-CN" altLang="en-US" sz="2000" dirty="0">
              <a:solidFill>
                <a:schemeClr val="tx1">
                  <a:lumMod val="75000"/>
                  <a:lumOff val="25000"/>
                </a:schemeClr>
              </a:solidFill>
              <a:latin typeface="Kozuka Gothic Pro B" pitchFamily="34" charset="-128"/>
              <a:ea typeface="Kozuka Gothic Pro B" pitchFamily="34" charset="-128"/>
            </a:endParaRPr>
          </a:p>
        </p:txBody>
      </p:sp>
      <p:sp>
        <p:nvSpPr>
          <p:cNvPr id="23" name="文本框 28"/>
          <p:cNvSpPr txBox="1"/>
          <p:nvPr/>
        </p:nvSpPr>
        <p:spPr>
          <a:xfrm>
            <a:off x="571500" y="3067050"/>
            <a:ext cx="3419475" cy="1374636"/>
          </a:xfrm>
          <a:prstGeom prst="roundRect">
            <a:avLst>
              <a:gd name="adj" fmla="val 6852"/>
            </a:avLst>
          </a:prstGeom>
          <a:noFill/>
          <a:ln>
            <a:noFill/>
          </a:ln>
        </p:spPr>
        <p:txBody>
          <a:bodyPr wrap="square" rtlCol="0">
            <a:spAutoFit/>
          </a:bodyPr>
          <a:lstStyle/>
          <a:p>
            <a:pPr marL="285750" indent="-285750">
              <a:buClrTx/>
              <a:buFont typeface="Wingdings" panose="05000000000000000000" charset="0"/>
              <a:buChar char="u"/>
            </a:pPr>
            <a:r>
              <a:rPr lang="zh-CN" altLang="en-US" sz="2000" dirty="0" smtClean="0">
                <a:solidFill>
                  <a:schemeClr val="tx1">
                    <a:lumMod val="75000"/>
                    <a:lumOff val="25000"/>
                  </a:schemeClr>
                </a:solidFill>
                <a:latin typeface="Kozuka Gothic Pro B" pitchFamily="34" charset="-128"/>
                <a:ea typeface="Kozuka Gothic Pro B" pitchFamily="34" charset="-128"/>
              </a:rPr>
              <a:t> Flexible approach to the needs of client infrastructure</a:t>
            </a:r>
          </a:p>
          <a:p>
            <a:pPr marL="285750" indent="-285750">
              <a:buClrTx/>
            </a:pPr>
            <a:endParaRPr lang="zh-CN" altLang="en-US" sz="2000" dirty="0">
              <a:solidFill>
                <a:schemeClr val="tx1">
                  <a:lumMod val="75000"/>
                  <a:lumOff val="25000"/>
                </a:schemeClr>
              </a:solidFill>
              <a:latin typeface="Kozuka Gothic Pro B" pitchFamily="34" charset="-128"/>
              <a:ea typeface="Kozuka Gothic Pro B" pitchFamily="34" charset="-128"/>
            </a:endParaRPr>
          </a:p>
        </p:txBody>
      </p:sp>
      <p:sp>
        <p:nvSpPr>
          <p:cNvPr id="24" name="文本框 28"/>
          <p:cNvSpPr txBox="1"/>
          <p:nvPr/>
        </p:nvSpPr>
        <p:spPr>
          <a:xfrm>
            <a:off x="8372476" y="3105150"/>
            <a:ext cx="3790950" cy="735270"/>
          </a:xfrm>
          <a:prstGeom prst="roundRect">
            <a:avLst>
              <a:gd name="adj" fmla="val 6852"/>
            </a:avLst>
          </a:prstGeom>
          <a:noFill/>
          <a:ln>
            <a:noFill/>
          </a:ln>
        </p:spPr>
        <p:txBody>
          <a:bodyPr wrap="square" rtlCol="0">
            <a:spAutoFit/>
          </a:bodyPr>
          <a:lstStyle/>
          <a:p>
            <a:pPr marL="285750" indent="-285750">
              <a:buFont typeface="Wingdings" panose="05000000000000000000" charset="0"/>
              <a:buChar char="u"/>
            </a:pPr>
            <a:r>
              <a:rPr lang="zh-CN" altLang="en-US" sz="2000" dirty="0" smtClean="0">
                <a:solidFill>
                  <a:schemeClr val="tx1">
                    <a:lumMod val="75000"/>
                    <a:lumOff val="25000"/>
                  </a:schemeClr>
                </a:solidFill>
                <a:latin typeface="Kozuka Gothic Pro B" pitchFamily="34" charset="-128"/>
                <a:ea typeface="Kozuka Gothic Pro B" pitchFamily="34" charset="-128"/>
              </a:rPr>
              <a:t> </a:t>
            </a:r>
            <a:r>
              <a:rPr lang="zh-CN" altLang="en-US" sz="2000" dirty="0" smtClean="0">
                <a:solidFill>
                  <a:schemeClr val="tx1">
                    <a:lumMod val="75000"/>
                    <a:lumOff val="25000"/>
                  </a:schemeClr>
                </a:solidFill>
                <a:latin typeface="Kozuka Gothic Pro B" pitchFamily="34" charset="-128"/>
                <a:ea typeface="Kozuka Gothic Pro B" pitchFamily="34" charset="-128"/>
                <a:sym typeface="+mn-ea"/>
              </a:rPr>
              <a:t>Real-time monitoring</a:t>
            </a:r>
            <a:endParaRPr lang="zh-CN" altLang="en-US" sz="2000" dirty="0" smtClean="0">
              <a:solidFill>
                <a:schemeClr val="tx1">
                  <a:lumMod val="75000"/>
                  <a:lumOff val="25000"/>
                </a:schemeClr>
              </a:solidFill>
              <a:latin typeface="Kozuka Gothic Pro B" pitchFamily="34" charset="-128"/>
              <a:ea typeface="Kozuka Gothic Pro B" pitchFamily="34" charset="-128"/>
            </a:endParaRPr>
          </a:p>
          <a:p>
            <a:pPr marL="285750" indent="-285750">
              <a:buClrTx/>
            </a:pPr>
            <a:endParaRPr lang="zh-CN" altLang="en-US" sz="2000" dirty="0">
              <a:solidFill>
                <a:schemeClr val="tx1">
                  <a:lumMod val="75000"/>
                  <a:lumOff val="25000"/>
                </a:schemeClr>
              </a:solidFill>
              <a:latin typeface="Kozuka Gothic Pro B" pitchFamily="34" charset="-128"/>
              <a:ea typeface="Kozuka Gothic Pro B" pitchFamily="34" charset="-128"/>
            </a:endParaRPr>
          </a:p>
        </p:txBody>
      </p:sp>
      <p:sp>
        <p:nvSpPr>
          <p:cNvPr id="25" name="文本框 41"/>
          <p:cNvSpPr txBox="1"/>
          <p:nvPr/>
        </p:nvSpPr>
        <p:spPr>
          <a:xfrm>
            <a:off x="3798392" y="298183"/>
            <a:ext cx="4260665" cy="707886"/>
          </a:xfrm>
          <a:prstGeom prst="rect">
            <a:avLst/>
          </a:prstGeom>
          <a:noFill/>
        </p:spPr>
        <p:txBody>
          <a:bodyPr wrap="square" rtlCol="0">
            <a:spAutoFit/>
          </a:bodyPr>
          <a:lstStyle/>
          <a:p>
            <a:r>
              <a:rPr lang="en-US" altLang="zh-CN" sz="4000" b="1" dirty="0" smtClean="0">
                <a:solidFill>
                  <a:schemeClr val="tx1">
                    <a:lumMod val="75000"/>
                    <a:lumOff val="25000"/>
                  </a:schemeClr>
                </a:solidFill>
                <a:ea typeface="Microsoft YaHei UI" panose="020B0503020204020204" pitchFamily="34" charset="-122"/>
                <a:cs typeface="Aharoni" panose="02010803020104030203" pitchFamily="2" charset="-79"/>
              </a:rPr>
              <a:t>Our advantage</a:t>
            </a:r>
            <a:endParaRPr lang="zh-CN" altLang="en-US" sz="4000" b="1" dirty="0">
              <a:solidFill>
                <a:schemeClr val="tx1">
                  <a:lumMod val="75000"/>
                  <a:lumOff val="25000"/>
                </a:schemeClr>
              </a:solidFill>
              <a:ea typeface="Microsoft YaHei UI" panose="020B0503020204020204" pitchFamily="34" charset="-122"/>
              <a:cs typeface="Aharoni" panose="02010803020104030203" pitchFamily="2" charset="-79"/>
            </a:endParaRPr>
          </a:p>
        </p:txBody>
      </p:sp>
      <p:cxnSp>
        <p:nvCxnSpPr>
          <p:cNvPr id="26" name="直接连接符 25"/>
          <p:cNvCxnSpPr/>
          <p:nvPr/>
        </p:nvCxnSpPr>
        <p:spPr>
          <a:xfrm>
            <a:off x="5197782" y="1082269"/>
            <a:ext cx="1157085" cy="0"/>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379387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12700" cap="flat" cmpd="sng" algn="ctr">
          <a:noFill/>
          <a:prstDash val="solid"/>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7746</TotalTime>
  <Words>2455</Words>
  <Application>Microsoft Office PowerPoint</Application>
  <PresentationFormat>自定义</PresentationFormat>
  <Paragraphs>681</Paragraphs>
  <Slides>41</Slides>
  <Notes>0</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Administrator</cp:lastModifiedBy>
  <cp:revision>800</cp:revision>
  <dcterms:created xsi:type="dcterms:W3CDTF">2016-06-27T08:00:17Z</dcterms:created>
  <dcterms:modified xsi:type="dcterms:W3CDTF">2016-09-19T03:43:16Z</dcterms:modified>
</cp:coreProperties>
</file>